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32510ca36794ca8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8" r:id="rId3"/>
    <p:sldId id="279" r:id="rId4"/>
    <p:sldId id="280" r:id="rId5"/>
    <p:sldId id="274" r:id="rId6"/>
    <p:sldId id="277" r:id="rId7"/>
    <p:sldId id="281" r:id="rId8"/>
    <p:sldId id="288" r:id="rId9"/>
    <p:sldId id="282" r:id="rId10"/>
    <p:sldId id="283" r:id="rId11"/>
    <p:sldId id="285" r:id="rId12"/>
    <p:sldId id="286" r:id="rId13"/>
    <p:sldId id="287" r:id="rId14"/>
    <p:sldId id="289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B5AE-5D32-4E57-95B9-2CF93EB87B55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6FAE-15C2-4F0C-AF04-AC30A8AE8A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0CD3B5D-A4BB-4777-AB6A-0FD55C28FB6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4_colour_process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439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67BE868-1720-4182-9B6C-8C3F096E5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52062-A581-4E9D-B511-DAAFAB1828A6}" type="datetimeFigureOut">
              <a:rPr lang="en-US" smtClean="0"/>
              <a:pPr/>
              <a:t>12/16/2010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FCDA7-3DE4-48E9-ADC9-81842AFF8C3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685800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   End of Tradition? Reconnecting        British people back with Nature through OPAL </a:t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                   </a:t>
            </a:r>
            <a:r>
              <a:rPr lang="en-GB" sz="3200" b="1" i="1" dirty="0" smtClean="0"/>
              <a:t>Maxwell A. </a:t>
            </a:r>
            <a:r>
              <a:rPr lang="en-GB" sz="3200" b="1" i="1" dirty="0" err="1" smtClean="0"/>
              <a:t>Ayamba</a:t>
            </a:r>
            <a:r>
              <a:rPr lang="en-GB" sz="3200" b="1" i="1" dirty="0" smtClean="0"/>
              <a:t> </a:t>
            </a:r>
            <a:r>
              <a:rPr lang="en-GB" sz="2200" i="1" dirty="0" smtClean="0"/>
              <a:t/>
            </a:r>
            <a:br>
              <a:rPr lang="en-GB" sz="2200" i="1" dirty="0" smtClean="0"/>
            </a:br>
            <a:r>
              <a:rPr lang="en-GB" sz="3200" b="1" i="1" dirty="0" smtClean="0"/>
              <a:t>                         (Sheffield Hallam University/OPAL)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Overall aim of the Soil surveys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968552" cy="515817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To develop a method to identify areas of soil degradation and its effect on earthworm populations through the collection of data on soil conditions and earthworms, by people of all ages and ability </a:t>
            </a:r>
          </a:p>
          <a:p>
            <a:endParaRPr lang="en-GB" b="1" dirty="0" smtClean="0"/>
          </a:p>
          <a:p>
            <a:r>
              <a:rPr lang="en-GB" b="1" dirty="0" smtClean="0"/>
              <a:t>The survey helps communities to explore the health of soils, with thousands of people submitting results to the OPAL website</a:t>
            </a:r>
          </a:p>
          <a:p>
            <a:endParaRPr lang="en-GB" b="1" dirty="0" smtClean="0"/>
          </a:p>
          <a:p>
            <a:r>
              <a:rPr lang="en-GB" b="1" dirty="0" smtClean="0"/>
              <a:t>The data is meant to help scientists better understand modern pressures facing soils in England and to provide detailed information about earthworm populations in those areas </a:t>
            </a:r>
            <a:endParaRPr lang="en-GB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237" y="1268413"/>
            <a:ext cx="3533375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9208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Overall aim of the air quality survey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5292080" cy="5616624"/>
          </a:xfrm>
        </p:spPr>
        <p:txBody>
          <a:bodyPr>
            <a:normAutofit lnSpcReduction="10000"/>
          </a:bodyPr>
          <a:lstStyle/>
          <a:p>
            <a:r>
              <a:rPr lang="en-GB" sz="1800" b="1" dirty="0" smtClean="0"/>
              <a:t>The air quality survey was led by Imperial College London, with the British Lichen Society</a:t>
            </a:r>
          </a:p>
          <a:p>
            <a:endParaRPr lang="en-GB" sz="1800" b="1" dirty="0" smtClean="0"/>
          </a:p>
          <a:p>
            <a:r>
              <a:rPr lang="en-GB" sz="1800" b="1" dirty="0" smtClean="0"/>
              <a:t>Participants are asked to look at lichens as indicators of air quality survey is focused on nitrogen-containing pollutants and the use of lichens to give an indication of local air quality</a:t>
            </a:r>
          </a:p>
          <a:p>
            <a:endParaRPr lang="en-GB" sz="1800" b="1" dirty="0" smtClean="0"/>
          </a:p>
          <a:p>
            <a:r>
              <a:rPr lang="en-GB" sz="1800" b="1" dirty="0" smtClean="0"/>
              <a:t>The results from the survey will build a national picture of the distribution and abundance of lichens that can be affected by pollution</a:t>
            </a:r>
          </a:p>
          <a:p>
            <a:endParaRPr lang="en-GB" sz="1800" b="1" dirty="0" smtClean="0"/>
          </a:p>
          <a:p>
            <a:r>
              <a:rPr lang="en-GB" sz="1800" b="1" dirty="0" smtClean="0"/>
              <a:t>This will create a database for mapping the individual indicator species in relations to pollution concentrations to be compared with past records to provide an insight into environmental changes geographically </a:t>
            </a:r>
          </a:p>
          <a:p>
            <a:endParaRPr lang="en-GB" sz="2000" b="1" dirty="0" smtClean="0"/>
          </a:p>
          <a:p>
            <a:endParaRPr lang="en-GB" sz="2000" b="1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733" t="722"/>
          <a:stretch>
            <a:fillRect/>
          </a:stretch>
        </p:blipFill>
        <p:spPr bwMode="auto">
          <a:xfrm>
            <a:off x="5148064" y="980729"/>
            <a:ext cx="39959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hart nitrogen loving tr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941168"/>
            <a:ext cx="1922463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10" descr="Chart nitrogen sensitive tru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0437" y="4941168"/>
            <a:ext cx="1833563" cy="16353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Overall aim of water quality survey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5220072" cy="5446205"/>
          </a:xfrm>
        </p:spPr>
        <p:txBody>
          <a:bodyPr>
            <a:normAutofit fontScale="92500" lnSpcReduction="20000"/>
          </a:bodyPr>
          <a:lstStyle/>
          <a:p>
            <a:r>
              <a:rPr lang="en-GB" sz="1900" b="1" dirty="0" smtClean="0"/>
              <a:t>The aim of the water survey is meant to enthuse as many people as possible about freshwater environment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At the same time to collect data on lakes and ponds across England particularly garden and urban ponds which usually get overlooked in national studies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The water survey encourages people to explore local lakes and ponds and to identify the aquatic invertebrates they find into simple classes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The health of these can be used to produce a health score for a site, participants can then see whether the pond surveyed is rich in aquatic life or biodiversity</a:t>
            </a:r>
          </a:p>
          <a:p>
            <a:endParaRPr lang="en-GB" sz="1900" b="1" dirty="0" smtClean="0"/>
          </a:p>
          <a:p>
            <a:r>
              <a:rPr lang="en-GB" sz="2100" b="1" dirty="0" smtClean="0"/>
              <a:t>The water survey pack also includes basic measurements  for two water quality indic</a:t>
            </a:r>
            <a:r>
              <a:rPr lang="en-GB" sz="2100" dirty="0" smtClean="0"/>
              <a:t>ators </a:t>
            </a:r>
            <a:r>
              <a:rPr lang="en-GB" sz="2100" b="1" dirty="0" smtClean="0"/>
              <a:t>e.g. pH      </a:t>
            </a:r>
          </a:p>
          <a:p>
            <a:endParaRPr lang="en-GB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443" y="908720"/>
            <a:ext cx="3637037" cy="280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1" descr="Invert tray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384376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90872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Overall aim of the Biodiversity surve</a:t>
            </a:r>
            <a:r>
              <a:rPr lang="en-GB" sz="4000" b="1" dirty="0" smtClean="0"/>
              <a:t>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220072" cy="5158173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dirty="0" smtClean="0"/>
              <a:t>2010 has been declared the international Year of Biodiversity by the United Nations - it is the year we celebrate the diversity of life on Earth  and to take action to safeguard it for future generations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Enthuse people of all backgrounds and abilities to take an interest in biodiversity and to develop peoples interest in biodiversity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By encourage people to explore the biodiversity of hedges, learning about nature and enjoying being outdoors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Help people discover the animals and plants that live in hedges, linking this to hedge structure and management</a:t>
            </a:r>
          </a:p>
          <a:p>
            <a:endParaRPr lang="en-GB" b="1" dirty="0"/>
          </a:p>
        </p:txBody>
      </p:sp>
      <p:pic>
        <p:nvPicPr>
          <p:cNvPr id="6" name="Content Placeholder 3" descr="beating with dustpan - Milton Keynes - Martin Harv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052736"/>
            <a:ext cx="3740150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2092010(01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Overall aim of the Climate Change survey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076056" cy="5544616"/>
          </a:xfrm>
        </p:spPr>
        <p:txBody>
          <a:bodyPr>
            <a:normAutofit lnSpcReduction="10000"/>
          </a:bodyPr>
          <a:lstStyle/>
          <a:p>
            <a:r>
              <a:rPr lang="en-GB" sz="2000" b="1" dirty="0" smtClean="0"/>
              <a:t>The aim of this survey is to help us find out more about the impact our activities are having on </a:t>
            </a:r>
            <a:r>
              <a:rPr lang="en-GB" sz="2000" b="1" smtClean="0"/>
              <a:t>climate and how </a:t>
            </a:r>
            <a:r>
              <a:rPr lang="en-GB" sz="2000" b="1" dirty="0" smtClean="0"/>
              <a:t>to adapt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The survey looks at how we can affect the climate, from aircraft contrails which may be helping to warm the planet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To how the built environment disrupts the flow of wind near the ground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By taking part in this survey it will help improve peoples understanding of the influence of our activities on climate and the influence of climate on people     </a:t>
            </a:r>
            <a:endParaRPr lang="en-GB" sz="2000" b="1" dirty="0"/>
          </a:p>
        </p:txBody>
      </p:sp>
      <p:pic>
        <p:nvPicPr>
          <p:cNvPr id="10" name="Picture 33" descr="Searching the strandline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960440" cy="365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Conclusion</a:t>
            </a:r>
            <a:endParaRPr lang="en-GB" sz="6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908720"/>
            <a:ext cx="5364088" cy="568863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natural environment has a broader national value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It underpins our economic prosperity, food security, our health and our ability to adopt to climate change and reduce greenhouse gases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A healthy natural environment has great personal value to everybody - our contact with green spaces, countryside, wildlife, rivers and seas shape the quality of life in all of our communities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Yet globally it is estimate that the degradation of our planet's ecosystems is costing us $50 billion dollars each year</a:t>
            </a:r>
            <a:endParaRPr lang="en-GB" sz="2000" b="1" dirty="0"/>
          </a:p>
        </p:txBody>
      </p:sp>
      <p:pic>
        <p:nvPicPr>
          <p:cNvPr id="9" name="Picture 7" descr="iStock_000002141485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7"/>
            <a:ext cx="331236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iStock_000005378387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iStock_000004659426X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085184"/>
            <a:ext cx="3456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THANK YOU &amp; ANY QUESTIONS?</a:t>
            </a:r>
            <a:endParaRPr lang="en-GB" b="1" dirty="0"/>
          </a:p>
        </p:txBody>
      </p:sp>
      <p:pic>
        <p:nvPicPr>
          <p:cNvPr id="4" name="Content Placeholder 3" descr="Wharncliff Woods Natur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6084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0609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        Introduction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563888" cy="587727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Nature provides the umbilical cord linking humanity to 'Mother Earth', but in recent decades not only has the physical cord been severed, but the emotional, psychological and spiritual ones too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 In Western countries such as Great Britain a new generation is growing up who for the most part cannot even recognize and identify the commonplace animals and plant specie</a:t>
            </a:r>
            <a:r>
              <a:rPr lang="en-GB" sz="2000" dirty="0" smtClean="0"/>
              <a:t>s</a:t>
            </a:r>
            <a:endParaRPr lang="en-GB" sz="2000" b="1" dirty="0"/>
          </a:p>
        </p:txBody>
      </p:sp>
      <p:pic>
        <p:nvPicPr>
          <p:cNvPr id="5" name="Content Placeholder 4" descr="Litton Village at the Peak P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980728"/>
            <a:ext cx="4896544" cy="2880320"/>
          </a:xfrm>
        </p:spPr>
      </p:pic>
      <p:pic>
        <p:nvPicPr>
          <p:cNvPr id="6" name="Picture 9" descr="_MG_5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5" y="3933056"/>
            <a:ext cx="489654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8112"/>
          </a:xfrm>
        </p:spPr>
        <p:txBody>
          <a:bodyPr>
            <a:normAutofit/>
          </a:bodyPr>
          <a:lstStyle/>
          <a:p>
            <a:r>
              <a:rPr lang="en-GB" b="1" dirty="0" smtClean="0"/>
              <a:t>Severance from nature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54006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At this point, the umbilical  cord of nature linking communities to  their local environment is truly cut and there are major implications of this separation   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The consequences for ecology, biodiversity, and perhaps for people must be on a scale which approaches that of human-induced climate change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The severance between nature and people caused by the separation due to economic reasons has rarely been considered in debates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5" name="Content Placeholder 4" descr="Pakistani Women's visit to Lathkill Dale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4177158" cy="2736304"/>
          </a:xfrm>
        </p:spPr>
      </p:pic>
      <p:pic>
        <p:nvPicPr>
          <p:cNvPr id="6" name="Picture 5" descr="IMG_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417646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/>
          <a:lstStyle/>
          <a:p>
            <a:r>
              <a:rPr lang="en-GB" b="1" dirty="0" smtClean="0"/>
              <a:t>Modernism and nature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644008" cy="5733256"/>
          </a:xfrm>
        </p:spPr>
        <p:txBody>
          <a:bodyPr>
            <a:normAutofit fontScale="92500" lnSpcReduction="20000"/>
          </a:bodyPr>
          <a:lstStyle/>
          <a:p>
            <a:r>
              <a:rPr lang="en-GB" sz="1900" b="1" dirty="0" smtClean="0"/>
              <a:t>In the beginning  land and people were two essential and complimentary parts of any culture with deep rooted connections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Peoples'  cultures were inherently close to nature (e.g. the Commons  or 'common land) which were particularly of rural subsistence and supported peoples livelihood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Common land was widely recognised to be high value for biodiversity conservation, often attributed to the maintenance of traditional patterns of land use </a:t>
            </a:r>
          </a:p>
          <a:p>
            <a:endParaRPr lang="en-GB" sz="1900" b="1" dirty="0" smtClean="0"/>
          </a:p>
          <a:p>
            <a:r>
              <a:rPr lang="en-GB" sz="1900" b="1" dirty="0" smtClean="0"/>
              <a:t>However  the post-industrial period has seen urban settings, and lifestyles, which are at the core of the transformation in human-nature relationships which hitherto used to be deeply philosophical</a:t>
            </a:r>
          </a:p>
          <a:p>
            <a:endParaRPr lang="en-GB" dirty="0"/>
          </a:p>
        </p:txBody>
      </p:sp>
      <p:pic>
        <p:nvPicPr>
          <p:cNvPr id="5" name="Content Placeholder 10" descr="SADACCA Family Support Group visit  Graves park July 24t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244975" cy="2592288"/>
          </a:xfrm>
        </p:spPr>
      </p:pic>
      <p:pic>
        <p:nvPicPr>
          <p:cNvPr id="6" name="Content Placeholder 4" descr="Soil Study at Heele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4149080"/>
            <a:ext cx="4427984" cy="2448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Reconnecting people back with nature through OPAL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796136" cy="4896544"/>
          </a:xfrm>
        </p:spPr>
        <p:txBody>
          <a:bodyPr>
            <a:normAutofit fontScale="92500"/>
          </a:bodyPr>
          <a:lstStyle/>
          <a:p>
            <a:r>
              <a:rPr lang="en-GB" sz="2000" b="1" dirty="0" smtClean="0"/>
              <a:t>Open Air Laboratories (OPAL) was launched in December 2007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To develop a wide range of local and national programmes to encourage people from all backgrounds to get back in touch with nature 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By creating and inspiring a new generation of nature-lovers, getting people to explore, study, enjoy and protect their local environment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OPAL key objectives is to maintain an equal balance between scientific research and community engagement or sciences communication   </a:t>
            </a:r>
            <a:endParaRPr lang="en-GB" sz="2000" b="1" dirty="0"/>
          </a:p>
        </p:txBody>
      </p:sp>
      <p:pic>
        <p:nvPicPr>
          <p:cNvPr id="5" name="Picture 7" descr="OPAL_EN_Lic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5796136" y="1340768"/>
            <a:ext cx="33478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4800" baseline="0" dirty="0" smtClean="0"/>
              <a:t>Background </a:t>
            </a:r>
            <a:r>
              <a:rPr lang="en-GB" sz="4800" baseline="0" dirty="0"/>
              <a:t>to the project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28875" y="1812925"/>
            <a:ext cx="421481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en-GB" b="1" baseline="0" dirty="0">
                <a:solidFill>
                  <a:srgbClr val="000000"/>
                </a:solidFill>
              </a:rPr>
              <a:t>Devised and Managed by: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2000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2000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2000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1000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en-GB" b="1" baseline="0" dirty="0">
                <a:solidFill>
                  <a:srgbClr val="000000"/>
                </a:solidFill>
              </a:rPr>
              <a:t>Collaborators:</a:t>
            </a:r>
          </a:p>
          <a:p>
            <a:pPr marL="342900" lvl="1" indent="-342900" algn="ctr">
              <a:spcBef>
                <a:spcPct val="20000"/>
              </a:spcBef>
              <a:spcAft>
                <a:spcPts val="600"/>
              </a:spcAft>
            </a:pPr>
            <a:endParaRPr lang="en-GB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2800" b="1" baseline="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endParaRPr lang="en-GB" sz="1800" baseline="0" dirty="0">
              <a:solidFill>
                <a:srgbClr val="000000"/>
              </a:solidFill>
            </a:endParaRPr>
          </a:p>
        </p:txBody>
      </p:sp>
      <p:pic>
        <p:nvPicPr>
          <p:cNvPr id="536580" name="Picture 6" descr="2_colour_proc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347913"/>
            <a:ext cx="2879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1" name="Picture 9" descr="banner_ea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40163"/>
            <a:ext cx="2019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2" name="Picture 10" descr="nhmLobelia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5838" y="3684588"/>
            <a:ext cx="157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3" name="Picture 11" descr="BG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4765675"/>
            <a:ext cx="723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571500" y="3500438"/>
            <a:ext cx="7929563" cy="2286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500313" y="1811338"/>
            <a:ext cx="4071937" cy="142875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268760"/>
          </a:xfrm>
        </p:spPr>
        <p:txBody>
          <a:bodyPr>
            <a:normAutofit/>
          </a:bodyPr>
          <a:lstStyle/>
          <a:p>
            <a:r>
              <a:rPr lang="en-GB" b="1" dirty="0" smtClean="0"/>
              <a:t>OPAL PARTNERS 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536504" cy="479813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Imperial College London</a:t>
            </a:r>
          </a:p>
          <a:p>
            <a:r>
              <a:rPr lang="en-GB" b="1" dirty="0" smtClean="0"/>
              <a:t>University of Birmingham</a:t>
            </a:r>
          </a:p>
          <a:p>
            <a:r>
              <a:rPr lang="en-GB" b="1" dirty="0" smtClean="0"/>
              <a:t>University of </a:t>
            </a:r>
            <a:r>
              <a:rPr lang="en-GB" b="1" dirty="0" err="1" smtClean="0"/>
              <a:t>Herfordshire</a:t>
            </a:r>
            <a:endParaRPr lang="en-GB" b="1" dirty="0" smtClean="0"/>
          </a:p>
          <a:p>
            <a:r>
              <a:rPr lang="en-GB" b="1" dirty="0" smtClean="0"/>
              <a:t>National Biodiversity Network (NBN)</a:t>
            </a:r>
          </a:p>
          <a:p>
            <a:r>
              <a:rPr lang="en-GB" b="1" dirty="0" smtClean="0"/>
              <a:t>Newcastle University</a:t>
            </a:r>
          </a:p>
          <a:p>
            <a:r>
              <a:rPr lang="en-GB" b="1" dirty="0" smtClean="0"/>
              <a:t>Open University</a:t>
            </a:r>
          </a:p>
          <a:p>
            <a:r>
              <a:rPr lang="en-GB" b="1" dirty="0" smtClean="0"/>
              <a:t>The Royal Parks</a:t>
            </a:r>
          </a:p>
          <a:p>
            <a:r>
              <a:rPr lang="en-GB" b="1" dirty="0" smtClean="0"/>
              <a:t>University of York</a:t>
            </a:r>
          </a:p>
          <a:p>
            <a:r>
              <a:rPr lang="en-GB" b="1" dirty="0" smtClean="0"/>
              <a:t>Field Studies Council (FSC)</a:t>
            </a:r>
          </a:p>
          <a:p>
            <a:r>
              <a:rPr lang="en-GB" b="1" dirty="0" smtClean="0"/>
              <a:t>University of Central Lancashire (</a:t>
            </a:r>
            <a:r>
              <a:rPr lang="en-GB" b="1" dirty="0" err="1" smtClean="0"/>
              <a:t>UCLan</a:t>
            </a:r>
            <a:r>
              <a:rPr lang="en-GB" b="1" dirty="0" smtClean="0"/>
              <a:t>)</a:t>
            </a:r>
          </a:p>
          <a:p>
            <a:r>
              <a:rPr lang="en-GB" b="1" dirty="0" smtClean="0"/>
              <a:t>Natural History Museum </a:t>
            </a:r>
          </a:p>
          <a:p>
            <a:r>
              <a:rPr lang="en-GB" b="1" dirty="0" smtClean="0"/>
              <a:t>University of Nottingham</a:t>
            </a:r>
          </a:p>
          <a:p>
            <a:r>
              <a:rPr lang="en-GB" b="1" dirty="0" smtClean="0"/>
              <a:t>University of Plymouth</a:t>
            </a:r>
          </a:p>
          <a:p>
            <a:r>
              <a:rPr lang="en-GB" b="1" dirty="0" smtClean="0"/>
              <a:t>University College Londo</a:t>
            </a:r>
            <a:r>
              <a:rPr lang="en-GB" dirty="0" smtClean="0"/>
              <a:t>n    </a:t>
            </a:r>
            <a:endParaRPr lang="en-GB" dirty="0"/>
          </a:p>
        </p:txBody>
      </p:sp>
      <p:pic>
        <p:nvPicPr>
          <p:cNvPr id="5" name="Content Placeholder 4" descr="Tree art at Wharncliff Woods Nature Reserve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91942" cy="3600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40768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Why OPAL is different from other Environmental Projects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860032" cy="5112568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 smtClean="0"/>
              <a:t>OPAL has 9 regional projects researching local environmental issues, with the exception being </a:t>
            </a:r>
            <a:r>
              <a:rPr lang="en-GB" sz="2000" b="1" dirty="0" err="1" smtClean="0"/>
              <a:t>UCLan</a:t>
            </a:r>
            <a:r>
              <a:rPr lang="en-GB" sz="2000" b="1" dirty="0" smtClean="0"/>
              <a:t> (OPAL North West ) which has a social science focus and looks at the public's experience taking part in OPAL activities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Each regional project has a Community Scientist who is responsible for building relationships with local communities, training the public in supporting the use of OPAL national surveys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Each region also has a PhD student working on a topic of local environmental interest and receive support from volunteers    </a:t>
            </a:r>
            <a:endParaRPr lang="en-GB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4032448" cy="508616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are three national research centres and two educational centres developing the five OPAL national surveys</a:t>
            </a:r>
          </a:p>
          <a:p>
            <a:endParaRPr lang="en-GB" dirty="0" smtClean="0"/>
          </a:p>
          <a:p>
            <a:r>
              <a:rPr lang="en-GB" dirty="0" smtClean="0"/>
              <a:t>Soil &amp; Air (Imperial College)</a:t>
            </a:r>
          </a:p>
          <a:p>
            <a:r>
              <a:rPr lang="en-GB" dirty="0" smtClean="0"/>
              <a:t>Water (UCL)</a:t>
            </a:r>
          </a:p>
          <a:p>
            <a:r>
              <a:rPr lang="en-GB" dirty="0" smtClean="0"/>
              <a:t>Biodiversity (Open University supported by the Natural History Museum)</a:t>
            </a:r>
          </a:p>
          <a:p>
            <a:r>
              <a:rPr lang="en-GB" dirty="0" smtClean="0"/>
              <a:t> Climate Change (Met Office)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052736"/>
          </a:xfrm>
        </p:spPr>
        <p:txBody>
          <a:bodyPr/>
          <a:lstStyle/>
          <a:p>
            <a:r>
              <a:rPr lang="en-GB" b="1" dirty="0" smtClean="0"/>
              <a:t>OPAL is running 5 surveys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27984" cy="515817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Soil - Spring 2009</a:t>
            </a:r>
          </a:p>
          <a:p>
            <a:r>
              <a:rPr lang="en-GB" sz="2000" b="1" dirty="0" smtClean="0"/>
              <a:t>Air - Autumn 2009</a:t>
            </a:r>
          </a:p>
          <a:p>
            <a:r>
              <a:rPr lang="en-GB" sz="2000" b="1" dirty="0" smtClean="0"/>
              <a:t>Water - Spring 2010</a:t>
            </a:r>
          </a:p>
          <a:p>
            <a:r>
              <a:rPr lang="en-GB" sz="2000" b="1" dirty="0" smtClean="0"/>
              <a:t>Biodiversity - Autumn 2010</a:t>
            </a:r>
          </a:p>
          <a:p>
            <a:r>
              <a:rPr lang="en-GB" sz="2000" b="1" dirty="0" smtClean="0"/>
              <a:t>Climate Change -Spring 2011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4650" t="21840" r="32800" b="5920"/>
          <a:stretch>
            <a:fillRect/>
          </a:stretch>
        </p:blipFill>
        <p:spPr bwMode="auto">
          <a:xfrm>
            <a:off x="6540500" y="1052736"/>
            <a:ext cx="2351980" cy="3613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04624">
            <a:off x="759222" y="3476909"/>
            <a:ext cx="2200348" cy="3215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59137"/>
            <a:ext cx="2560638" cy="3194199"/>
          </a:xfrm>
          <a:prstGeom prst="rect">
            <a:avLst/>
          </a:prstGeom>
          <a:noFill/>
          <a:ln w="9525" cap="sq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!-- This markup removes items from the Office Button in Powerpoint. -->
<customUI xmlns="http://schemas.microsoft.com/office/2006/01/customui">
  <ribbon>
    <officeMenu>
      <menu idMso="FileSendMenu" showImage="false" visible="false"/>
      <menu idMso="FilePrintMenu">
        <button idMso="FilePrintQuick" showImage="false" visible="false"/>
      </menu>
      <menu idMso="MenuPublish">
        <toggleButton idMso="FileCreateDocumentWorkspace" showImage="false" visible="false"/>
        <button idMso="FileSaveToDocumentManagementServer" showImage="false" visible="false"/>
      </menu>
    </officeMenu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1155</Words>
  <Application>Microsoft Office PowerPoint</Application>
  <PresentationFormat>On-screen Show (4:3)</PresentationFormat>
  <Paragraphs>118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 End of Tradition? Reconnecting        British people back with Nature through OPAL                      Maxwell A. Ayamba                           (Sheffield Hallam University/OPAL)   </vt:lpstr>
      <vt:lpstr>        Introduction</vt:lpstr>
      <vt:lpstr>Severance from nature</vt:lpstr>
      <vt:lpstr>Modernism and nature</vt:lpstr>
      <vt:lpstr> Reconnecting people back with nature through OPAL</vt:lpstr>
      <vt:lpstr>Slide 6</vt:lpstr>
      <vt:lpstr>OPAL PARTNERS   </vt:lpstr>
      <vt:lpstr>Why OPAL is different from other Environmental Projects </vt:lpstr>
      <vt:lpstr>OPAL is running 5 surveys </vt:lpstr>
      <vt:lpstr> Overall aim of the Soil surveys</vt:lpstr>
      <vt:lpstr>Overall aim of the air quality survey</vt:lpstr>
      <vt:lpstr>Overall aim of water quality survey</vt:lpstr>
      <vt:lpstr>Overall aim of the Biodiversity survey</vt:lpstr>
      <vt:lpstr>Overall aim of the Climate Change survey</vt:lpstr>
      <vt:lpstr>Conclusion</vt:lpstr>
      <vt:lpstr>THANK YOU &amp; ANY QUESTIONS?</vt:lpstr>
    </vt:vector>
  </TitlesOfParts>
  <Company>Sheffield Hallam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cultural severance of English Black &amp; Ethnic Minorities from nature   Maxwell A. Ayamba &amp; Ian D. Rotherham (Sheffield Hallam University)   </dc:title>
  <dc:creator>Maxwell Ayamba</dc:creator>
  <cp:lastModifiedBy>MCM</cp:lastModifiedBy>
  <cp:revision>49</cp:revision>
  <dcterms:created xsi:type="dcterms:W3CDTF">2010-12-03T13:45:27Z</dcterms:created>
  <dcterms:modified xsi:type="dcterms:W3CDTF">2010-12-16T08:50:56Z</dcterms:modified>
</cp:coreProperties>
</file>