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48"/>
  </p:notesMasterIdLst>
  <p:sldIdLst>
    <p:sldId id="256" r:id="rId3"/>
    <p:sldId id="500" r:id="rId4"/>
    <p:sldId id="535" r:id="rId5"/>
    <p:sldId id="501" r:id="rId6"/>
    <p:sldId id="502" r:id="rId7"/>
    <p:sldId id="503" r:id="rId8"/>
    <p:sldId id="506" r:id="rId9"/>
    <p:sldId id="504" r:id="rId10"/>
    <p:sldId id="505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8" r:id="rId23"/>
    <p:sldId id="519" r:id="rId24"/>
    <p:sldId id="520" r:id="rId25"/>
    <p:sldId id="524" r:id="rId26"/>
    <p:sldId id="525" r:id="rId27"/>
    <p:sldId id="526" r:id="rId28"/>
    <p:sldId id="527" r:id="rId29"/>
    <p:sldId id="532" r:id="rId30"/>
    <p:sldId id="533" r:id="rId31"/>
    <p:sldId id="534" r:id="rId32"/>
    <p:sldId id="569" r:id="rId33"/>
    <p:sldId id="536" r:id="rId34"/>
    <p:sldId id="539" r:id="rId35"/>
    <p:sldId id="540" r:id="rId36"/>
    <p:sldId id="560" r:id="rId37"/>
    <p:sldId id="552" r:id="rId38"/>
    <p:sldId id="551" r:id="rId39"/>
    <p:sldId id="556" r:id="rId40"/>
    <p:sldId id="572" r:id="rId41"/>
    <p:sldId id="565" r:id="rId42"/>
    <p:sldId id="562" r:id="rId43"/>
    <p:sldId id="563" r:id="rId44"/>
    <p:sldId id="566" r:id="rId45"/>
    <p:sldId id="568" r:id="rId46"/>
    <p:sldId id="56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2803" autoAdjust="0"/>
  </p:normalViewPr>
  <p:slideViewPr>
    <p:cSldViewPr>
      <p:cViewPr varScale="1">
        <p:scale>
          <a:sx n="90" d="100"/>
          <a:sy n="9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64516FF-1D93-43D0-96A7-3EAEC76F5A3E}" type="datetimeFigureOut">
              <a:rPr lang="en-US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D1880D-4756-48D6-A421-193A7355D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A6C952-1497-4E21-8376-82BD06015466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http://en.wikipedia.org/wiki/Jyllands-Posten_Muhammad_cartoons_controversy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C14C6-9387-49D3-ADC7-4454ABD85A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0CF47E-7BEA-4BA2-8C3F-D933185102D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9FE29-DABB-4156-A36A-5DFCE5030B3C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04543-E70A-48F7-88D1-63A4EA49C81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B635E-E41C-4F93-AC58-31FC59FCB609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D97660-6A69-4DAE-80EF-BA773B510EB4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CC85C1-986D-43DF-9002-5CFF0A1534E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8B197-5CBF-4085-99A7-B0229FDD70FD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http://en.wikipedia.org/wiki/Gross_National_Happiness</a:t>
            </a:r>
          </a:p>
          <a:p>
            <a:endParaRPr lang="en-GB" dirty="0" smtClean="0"/>
          </a:p>
          <a:p>
            <a:r>
              <a:rPr lang="en-GB" dirty="0" smtClean="0"/>
              <a:t>The pictures on the outside of the graphic are Bhutan citizens taking the CTT Values Assessment.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76F11E-009A-4B64-B7BC-EAC06BD0F49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1CEA45-4066-4F6E-864F-DA6ED30BFA0F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B121B-9287-45AA-8BBE-52609464C6D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http://en.wikipedia.org/wiki/Gross_National_Happiness</a:t>
            </a:r>
          </a:p>
          <a:p>
            <a:endParaRPr lang="en-GB" dirty="0" smtClean="0"/>
          </a:p>
          <a:p>
            <a:r>
              <a:rPr lang="en-GB" dirty="0" smtClean="0"/>
              <a:t>The pictures on the outside of the graphic are Bhutan citizens taking the CTT Values Assessment.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8D7E79-120A-439F-BA89-7A24AEFA4CC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6FBC3-CF80-412D-9D52-44C48A9FF077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http://en.wikipedia.org/wiki/Gross_National_Happiness</a:t>
            </a:r>
          </a:p>
          <a:p>
            <a:endParaRPr lang="en-GB" dirty="0" smtClean="0"/>
          </a:p>
          <a:p>
            <a:r>
              <a:rPr lang="en-GB" dirty="0" smtClean="0"/>
              <a:t>The pictures on the outside of the graphic are Bhutan citizens taking the CTT Values Assessment.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8D7E79-120A-439F-BA89-7A24AEFA4CC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http://en.wikipedia.org/wiki/Gross_National_Happiness</a:t>
            </a:r>
          </a:p>
          <a:p>
            <a:endParaRPr lang="en-GB" dirty="0" smtClean="0"/>
          </a:p>
          <a:p>
            <a:r>
              <a:rPr lang="en-GB" dirty="0" smtClean="0"/>
              <a:t>The pictures on the outside of the graphic are Bhutan citizens taking the CTT Values Assessment.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8D7E79-120A-439F-BA89-7A24AEFA4CC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http://en.wikipedia.org/wiki/Gross_National_Happiness</a:t>
            </a:r>
          </a:p>
          <a:p>
            <a:endParaRPr lang="en-GB" dirty="0" smtClean="0"/>
          </a:p>
          <a:p>
            <a:r>
              <a:rPr lang="en-GB" dirty="0" smtClean="0"/>
              <a:t>The pictures on the outside of the graphic are Bhutan citizens taking the CTT Values Assessment.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8D7E79-120A-439F-BA89-7A24AEFA4CC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473A34-63DE-43A0-8D38-13FBA00E29CC}" type="slidenum">
              <a:rPr lang="en-US" smtClean="0">
                <a:ea typeface="ＭＳ Ｐゴシック" pitchFamily="34" charset="-128"/>
              </a:rPr>
              <a:pPr/>
              <a:t>34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C7CCD-ED74-4D33-B366-F95E9B0313B1}" type="slidenum">
              <a:rPr lang="en-US" smtClean="0">
                <a:ea typeface="ＭＳ Ｐゴシック" pitchFamily="34" charset="-128"/>
              </a:rPr>
              <a:pPr/>
              <a:t>37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B121B-9287-45AA-8BBE-52609464C6D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5840B-F301-424C-B687-0004C1BFB40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1B370C-F468-4B1E-A55E-26B9E6D059D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42F98-F6D1-4A25-A30A-8A4E440E726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27BEA-9059-47D5-81DC-6E610D8AC11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A4D3CC-7ED3-4625-A5EA-368F5032197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9B1AD0-918B-4F8F-AF91-BF0978B9C628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2"/>
          </p:nvPr>
        </p:nvSpPr>
        <p:spPr>
          <a:xfrm>
            <a:off x="457200" y="1371600"/>
            <a:ext cx="5029200" cy="4724400"/>
          </a:xfrm>
        </p:spPr>
        <p:txBody>
          <a:bodyPr/>
          <a:lstStyle>
            <a:lvl1pPr>
              <a:lnSpc>
                <a:spcPts val="3000"/>
              </a:lnSpc>
              <a:spcBef>
                <a:spcPts val="1000"/>
              </a:spcBef>
              <a:defRPr sz="2400"/>
            </a:lvl1pPr>
            <a:lvl2pPr>
              <a:lnSpc>
                <a:spcPts val="3000"/>
              </a:lnSpc>
              <a:spcBef>
                <a:spcPts val="1000"/>
              </a:spcBef>
              <a:defRPr sz="2000"/>
            </a:lvl2pPr>
            <a:lvl3pPr>
              <a:lnSpc>
                <a:spcPts val="2600"/>
              </a:lnSpc>
              <a:spcBef>
                <a:spcPts val="1000"/>
              </a:spcBef>
              <a:defRPr sz="1800"/>
            </a:lvl3pPr>
            <a:lvl4pPr>
              <a:lnSpc>
                <a:spcPts val="3000"/>
              </a:lnSpc>
              <a:spcBef>
                <a:spcPts val="1000"/>
              </a:spcBef>
              <a:defRPr sz="1600"/>
            </a:lvl4pPr>
            <a:lvl5pPr>
              <a:lnSpc>
                <a:spcPts val="3000"/>
              </a:lnSpc>
              <a:spcBef>
                <a:spcPts val="10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715000" y="1371600"/>
            <a:ext cx="2971800" cy="47244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416675"/>
            <a:ext cx="1981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www.valuescentre.com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3800" y="6477000"/>
            <a:ext cx="1143000" cy="230188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FD278882-6729-499E-922E-08B937438600}" type="slidenum">
              <a:rPr lang="en-US" sz="900">
                <a:solidFill>
                  <a:srgbClr val="FFFFFF"/>
                </a:solidFill>
                <a:latin typeface="+mn-lt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TextBox 5"/>
          <p:cNvSpPr txBox="1"/>
          <p:nvPr userDrawn="1"/>
        </p:nvSpPr>
        <p:spPr>
          <a:xfrm>
            <a:off x="228600" y="6459538"/>
            <a:ext cx="19812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www.valuescentre.com</a:t>
            </a: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762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888040"/>
            <a:ext cx="9144000" cy="296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4" y="214290"/>
            <a:ext cx="473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2910" y="357166"/>
            <a:ext cx="221773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214282" y="6510361"/>
            <a:ext cx="1981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www.valuescentre.com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3" r:id="rId1"/>
    <p:sldLayoutId id="2147485674" r:id="rId2"/>
    <p:sldLayoutId id="2147485675" r:id="rId3"/>
    <p:sldLayoutId id="2147485676" r:id="rId4"/>
    <p:sldLayoutId id="2147485677" r:id="rId5"/>
    <p:sldLayoutId id="2147485678" r:id="rId6"/>
    <p:sldLayoutId id="2147485679" r:id="rId7"/>
    <p:sldLayoutId id="2147485680" r:id="rId8"/>
    <p:sldLayoutId id="2147485681" r:id="rId9"/>
    <p:sldLayoutId id="2147485682" r:id="rId10"/>
    <p:sldLayoutId id="2147485683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282" y="6510361"/>
            <a:ext cx="1981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www.valuescentre.com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3800" y="6477000"/>
            <a:ext cx="1143000" cy="230188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8C2AEBF-9A2E-41C3-BF44-A1650A7B358C}" type="slidenum">
              <a:rPr lang="en-US" sz="900">
                <a:solidFill>
                  <a:srgbClr val="FFFFFF"/>
                </a:solidFill>
                <a:latin typeface="+mn-lt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762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is the second line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214290"/>
            <a:ext cx="473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84" r:id="rId1"/>
    <p:sldLayoutId id="2147485685" r:id="rId2"/>
    <p:sldLayoutId id="2147485686" r:id="rId3"/>
    <p:sldLayoutId id="2147485687" r:id="rId4"/>
    <p:sldLayoutId id="2147485688" r:id="rId5"/>
    <p:sldLayoutId id="2147485689" r:id="rId6"/>
    <p:sldLayoutId id="2147485690" r:id="rId7"/>
    <p:sldLayoutId id="2147485691" r:id="rId8"/>
    <p:sldLayoutId id="2147485692" r:id="rId9"/>
    <p:sldLayoutId id="2147485693" r:id="rId10"/>
    <p:sldLayoutId id="2147485694" r:id="rId11"/>
    <p:sldLayoutId id="2147485785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Richard\Desktop\2010\Brighton%20Conference\Extremadura.wmv" TargetMode="Externa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Microsoft_Office_Excel_97-2003_Worksheet4.xls"/><Relationship Id="rId4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6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Richard\Desktop\2010\Brighton%20Conference\Tom%20Boardman%20Significance%20of%20Values(2).wmv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eL9zQF" TargetMode="External"/><Relationship Id="rId7" Type="http://schemas.openxmlformats.org/officeDocument/2006/relationships/hyperlink" Target="http://www.twitter.com/BarrettValues" TargetMode="External"/><Relationship Id="rId2" Type="http://schemas.openxmlformats.org/officeDocument/2006/relationships/hyperlink" Target="http://www.slideshare.net/BarrettValues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richardbarrett.posterous.com/" TargetMode="External"/><Relationship Id="rId5" Type="http://schemas.openxmlformats.org/officeDocument/2006/relationships/hyperlink" Target="http://www.valuesjournal.com/" TargetMode="External"/><Relationship Id="rId4" Type="http://schemas.openxmlformats.org/officeDocument/2006/relationships/hyperlink" Target="http://www.valuescentre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jodfundur2009.is/english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hyperlink" Target="http://bigconversation.org.au/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hyperlink" Target="http://www.latvija2030.lv/upload/latvija2030_en.pdf" TargetMode="Externa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ctrTitle"/>
          </p:nvPr>
        </p:nvSpPr>
        <p:spPr>
          <a:xfrm>
            <a:off x="214313" y="1530350"/>
            <a:ext cx="8715375" cy="14700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Building Values-Driven Organisations, Communities and Nations</a:t>
            </a:r>
            <a:r>
              <a:rPr lang="en-US" sz="3200" b="1" dirty="0" smtClean="0">
                <a:solidFill>
                  <a:srgbClr val="000000"/>
                </a:solidFill>
              </a:rPr>
              <a:t/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4000" dirty="0" smtClean="0">
                <a:solidFill>
                  <a:srgbClr val="000000"/>
                </a:solidFill>
              </a:rPr>
              <a:t/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 December 2010</a:t>
            </a:r>
            <a:endParaRPr lang="en-US" sz="4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Argentina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35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0" y="5486400"/>
            <a:ext cx="23622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Entropy ≈60%</a:t>
            </a:r>
          </a:p>
        </p:txBody>
      </p:sp>
      <p:pic>
        <p:nvPicPr>
          <p:cNvPr id="5" name="Picture 4" descr="C:\Documents and Settings\Phil Clothier\My Documents\My Pictures\Flags\Argenti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0"/>
            <a:ext cx="692696" cy="692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Argentina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87800"/>
            <a:ext cx="9144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1752600"/>
            <a:ext cx="74676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Argentina  financial crisis 2001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Iceland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86200" y="5786735"/>
            <a:ext cx="23622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Entropy 54%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3400" y="6596063"/>
            <a:ext cx="990600" cy="231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900" dirty="0">
                <a:solidFill>
                  <a:schemeClr val="accent6"/>
                </a:solidFill>
                <a:latin typeface="Arial" charset="0"/>
              </a:rPr>
              <a:t>August 2007</a:t>
            </a:r>
            <a:endParaRPr lang="en-US" sz="900" dirty="0">
              <a:solidFill>
                <a:schemeClr val="accent6"/>
              </a:solidFill>
              <a:latin typeface="Arial" charset="0"/>
            </a:endParaRPr>
          </a:p>
        </p:txBody>
      </p:sp>
      <p:pic>
        <p:nvPicPr>
          <p:cNvPr id="6" name="Picture 2" descr="C:\Documents and Settings\Phil Clothier\My Documents\My Pictures\Flags\Latv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0"/>
            <a:ext cx="705247" cy="70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Latvia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68713"/>
            <a:ext cx="913606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38200" y="1120676"/>
            <a:ext cx="76962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Latvia Government dissolved after failure to agree budget - 2007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Latvia</a:t>
            </a:r>
          </a:p>
        </p:txBody>
      </p:sp>
      <p:pic>
        <p:nvPicPr>
          <p:cNvPr id="352261" name="Picture 2"/>
          <p:cNvPicPr>
            <a:picLocks noChangeAspect="1" noChangeArrowheads="1"/>
          </p:cNvPicPr>
          <p:nvPr/>
        </p:nvPicPr>
        <p:blipFill>
          <a:blip r:embed="rId3" cstate="print"/>
          <a:srcRect b="1877"/>
          <a:stretch>
            <a:fillRect/>
          </a:stretch>
        </p:blipFill>
        <p:spPr bwMode="auto">
          <a:xfrm>
            <a:off x="2362200" y="2743200"/>
            <a:ext cx="45720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38200" y="990600"/>
            <a:ext cx="76962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Latvia start to rebuild the nation based on values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VC 3-up Dot Plot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452563" y="401638"/>
            <a:ext cx="67897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>
              <a:lnSpc>
                <a:spcPts val="1613"/>
              </a:lnSpc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National Assessment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Denmark 2008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(923)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15925" y="1193800"/>
            <a:ext cx="623888" cy="156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7</a:t>
            </a:r>
          </a:p>
          <a:p>
            <a:pPr algn="ctr" defTabSz="914400">
              <a:lnSpc>
                <a:spcPts val="1613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6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5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4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3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2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1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169988" y="1031875"/>
            <a:ext cx="2493962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Personal Values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722688" y="1031875"/>
            <a:ext cx="2492375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Current Culture Values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230938" y="1031875"/>
            <a:ext cx="2493962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Desired Culture Values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146175" y="2767013"/>
            <a:ext cx="2571750" cy="14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en-US" sz="700" dirty="0">
                <a:solidFill>
                  <a:schemeClr val="bg1"/>
                </a:solidFill>
                <a:latin typeface="Verdana" pitchFamily="34" charset="0"/>
              </a:rPr>
              <a:t>PL= 10-0 | IRS (P)= 4-6-0 | IRS (L)= 0-0-0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738563" y="2767013"/>
            <a:ext cx="2493962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pt-BR" sz="700">
                <a:solidFill>
                  <a:schemeClr val="bg1"/>
                </a:solidFill>
                <a:latin typeface="Verdana" pitchFamily="34" charset="0"/>
              </a:rPr>
              <a:t>PL= 7-3 | IROS (P)= 3-1-2-1 | IROS (L)= 1-0-2-0</a:t>
            </a:r>
            <a:endParaRPr lang="en-US" sz="7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240463" y="2767013"/>
            <a:ext cx="2484437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pt-BR" sz="700">
                <a:solidFill>
                  <a:schemeClr val="bg1"/>
                </a:solidFill>
                <a:latin typeface="Verdana" pitchFamily="34" charset="0"/>
              </a:rPr>
              <a:t>PL= 10-0 | IROS (P)= 3-1-2-4 | IROS (L)= 0-0-0-0</a:t>
            </a:r>
            <a:endParaRPr lang="en-US" sz="7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14338" y="3065463"/>
            <a:ext cx="708025" cy="588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2819" tIns="0" rIns="0" bIns="0">
            <a:spAutoFit/>
          </a:bodyPr>
          <a:lstStyle/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Matches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PV - CC	0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CC - DC	6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PV - DC	0</a:t>
            </a:r>
            <a:endParaRPr lang="en-US" sz="800" dirty="0">
              <a:latin typeface="Verdana" pitchFamily="34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740150" y="3898900"/>
            <a:ext cx="2493963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613"/>
              </a:lnSpc>
              <a:spcBef>
                <a:spcPct val="50000"/>
              </a:spcBef>
            </a:pP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4109" name="Group 13"/>
          <p:cNvGraphicFramePr>
            <a:graphicFrameLocks noGrp="1"/>
          </p:cNvGraphicFramePr>
          <p:nvPr/>
        </p:nvGraphicFramePr>
        <p:xfrm>
          <a:off x="1325563" y="3025775"/>
          <a:ext cx="2346614" cy="2958354"/>
        </p:xfrm>
        <a:graphic>
          <a:graphicData uri="http://schemas.openxmlformats.org/drawingml/2006/table">
            <a:tbl>
              <a:tblPr/>
              <a:tblGrid>
                <a:gridCol w="1580285"/>
                <a:gridCol w="313170"/>
                <a:gridCol w="453159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family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honesty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431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humor/fun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responsibility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381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positive attitude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friendship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caring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fairness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listening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cooperation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13" name="Text Box 77"/>
          <p:cNvSpPr txBox="1">
            <a:spLocks noChangeArrowheads="1"/>
          </p:cNvSpPr>
          <p:nvPr/>
        </p:nvSpPr>
        <p:spPr bwMode="auto">
          <a:xfrm>
            <a:off x="596900" y="6000750"/>
            <a:ext cx="813435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0800" defTabSz="914400">
              <a:lnSpc>
                <a:spcPts val="1200"/>
              </a:lnSpc>
              <a:tabLst>
                <a:tab pos="1639888" algn="l"/>
                <a:tab pos="3074988" algn="l"/>
                <a:tab pos="4102100" algn="l"/>
                <a:tab pos="5741988" algn="l"/>
                <a:tab pos="6819900" algn="l"/>
              </a:tabLst>
            </a:pPr>
            <a:r>
              <a:rPr lang="en-US" sz="700" u="sng" dirty="0">
                <a:latin typeface="Verdana" pitchFamily="34" charset="0"/>
              </a:rPr>
              <a:t>Black Underline</a:t>
            </a:r>
            <a:r>
              <a:rPr lang="en-US" sz="700" b="1" dirty="0"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PV &amp; CC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b="1" i="1" dirty="0">
                <a:solidFill>
                  <a:srgbClr val="CD8A3C"/>
                </a:solidFill>
                <a:latin typeface="Verdana" pitchFamily="34" charset="0"/>
              </a:rPr>
              <a:t>Orange</a:t>
            </a:r>
            <a:r>
              <a:rPr lang="en-US" sz="700" b="1" dirty="0"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CC &amp; DC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dirty="0">
                <a:latin typeface="Verdana" pitchFamily="34" charset="0"/>
              </a:rPr>
              <a:t>P = Positive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dirty="0">
                <a:latin typeface="Verdana" pitchFamily="34" charset="0"/>
              </a:rPr>
              <a:t>L = Potentially Limiting 	I = Individual	O = Organizational</a:t>
            </a:r>
          </a:p>
          <a:p>
            <a:pPr marL="50800" defTabSz="914400">
              <a:lnSpc>
                <a:spcPts val="1200"/>
              </a:lnSpc>
              <a:tabLst>
                <a:tab pos="1639888" algn="l"/>
                <a:tab pos="3074988" algn="l"/>
                <a:tab pos="4102100" algn="l"/>
                <a:tab pos="5741988" algn="l"/>
                <a:tab pos="6819900" algn="l"/>
              </a:tabLst>
            </a:pPr>
            <a:r>
              <a:rPr lang="en-US" sz="700" b="1" i="1" u="sng" dirty="0">
                <a:solidFill>
                  <a:srgbClr val="CD8A3C"/>
                </a:solidFill>
                <a:latin typeface="Verdana" pitchFamily="34" charset="0"/>
              </a:rPr>
              <a:t>Orange</a:t>
            </a:r>
            <a:r>
              <a:rPr lang="en-US" sz="700" b="1" dirty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PV, CC &amp; DC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b="1" dirty="0">
                <a:solidFill>
                  <a:srgbClr val="4B6A8F"/>
                </a:solidFill>
                <a:latin typeface="Verdana" pitchFamily="34" charset="0"/>
              </a:rPr>
              <a:t>Blue</a:t>
            </a:r>
            <a:r>
              <a:rPr lang="en-US" sz="700" b="1" dirty="0"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PV &amp; DC</a:t>
            </a:r>
            <a:r>
              <a:rPr lang="en-US" sz="700" b="1" dirty="0">
                <a:latin typeface="Verdana" pitchFamily="34" charset="0"/>
              </a:rPr>
              <a:t>		</a:t>
            </a:r>
            <a:r>
              <a:rPr lang="en-US" sz="700" dirty="0">
                <a:latin typeface="Verdana" pitchFamily="34" charset="0"/>
              </a:rPr>
              <a:t>(white circle)	R = Relationship	S = Societal</a:t>
            </a:r>
          </a:p>
        </p:txBody>
      </p:sp>
      <p:graphicFrame>
        <p:nvGraphicFramePr>
          <p:cNvPr id="4174" name="Group 78"/>
          <p:cNvGraphicFramePr>
            <a:graphicFrameLocks noGrp="1"/>
          </p:cNvGraphicFramePr>
          <p:nvPr/>
        </p:nvGraphicFramePr>
        <p:xfrm>
          <a:off x="3810000" y="3025775"/>
          <a:ext cx="2348057" cy="2958354"/>
        </p:xfrm>
        <a:graphic>
          <a:graphicData uri="http://schemas.openxmlformats.org/drawingml/2006/table">
            <a:tbl>
              <a:tblPr/>
              <a:tblGrid>
                <a:gridCol w="1581727"/>
                <a:gridCol w="311727"/>
                <a:gridCol w="454603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freedom of speech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471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educational opportunities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437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prosperity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democratic process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344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financial stability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personal freedom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human rights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263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tradition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bureaucracy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materialistic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38" name="Group 142"/>
          <p:cNvGraphicFramePr>
            <a:graphicFrameLocks noGrp="1"/>
          </p:cNvGraphicFramePr>
          <p:nvPr/>
        </p:nvGraphicFramePr>
        <p:xfrm>
          <a:off x="6303963" y="3025775"/>
          <a:ext cx="2424546" cy="2958354"/>
        </p:xfrm>
        <a:graphic>
          <a:graphicData uri="http://schemas.openxmlformats.org/drawingml/2006/table">
            <a:tbl>
              <a:tblPr/>
              <a:tblGrid>
                <a:gridCol w="1632239"/>
                <a:gridCol w="323273"/>
                <a:gridCol w="469034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freedom of speech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social responsibility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educational opportunities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341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human rights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financial stability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peace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democratic process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social justice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261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personal freedom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quality of life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602" name="Text Box 206"/>
          <p:cNvSpPr txBox="1">
            <a:spLocks noChangeArrowheads="1"/>
          </p:cNvSpPr>
          <p:nvPr/>
        </p:nvSpPr>
        <p:spPr bwMode="auto">
          <a:xfrm>
            <a:off x="228600" y="6451600"/>
            <a:ext cx="2541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4400" eaLnBrk="0" hangingPunct="0"/>
            <a:r>
              <a:rPr lang="en-US" sz="800" dirty="0">
                <a:latin typeface="Verdana" pitchFamily="34" charset="0"/>
              </a:rPr>
              <a:t>Values Plot</a:t>
            </a:r>
          </a:p>
        </p:txBody>
      </p:sp>
      <p:sp>
        <p:nvSpPr>
          <p:cNvPr id="19603" name="Text Box 207"/>
          <p:cNvSpPr txBox="1">
            <a:spLocks noChangeArrowheads="1"/>
          </p:cNvSpPr>
          <p:nvPr/>
        </p:nvSpPr>
        <p:spPr bwMode="auto">
          <a:xfrm>
            <a:off x="3255963" y="6451600"/>
            <a:ext cx="2640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defTabSz="914400" eaLnBrk="0" hangingPunct="0"/>
            <a:r>
              <a:rPr lang="en-US" sz="800" dirty="0">
                <a:latin typeface="Verdana" pitchFamily="34" charset="0"/>
              </a:rPr>
              <a:t>Copyright 2008 Barrett Values Centre</a:t>
            </a:r>
          </a:p>
        </p:txBody>
      </p:sp>
      <p:sp>
        <p:nvSpPr>
          <p:cNvPr id="19604" name="Text Box 208"/>
          <p:cNvSpPr txBox="1">
            <a:spLocks noChangeArrowheads="1"/>
          </p:cNvSpPr>
          <p:nvPr/>
        </p:nvSpPr>
        <p:spPr bwMode="auto">
          <a:xfrm>
            <a:off x="6858000" y="6451600"/>
            <a:ext cx="1870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 defTabSz="914400" eaLnBrk="0" hangingPunct="0"/>
            <a:r>
              <a:rPr lang="en-US" sz="800" dirty="0">
                <a:latin typeface="Verdana" pitchFamily="34" charset="0"/>
              </a:rPr>
              <a:t>September 2008</a:t>
            </a:r>
          </a:p>
        </p:txBody>
      </p:sp>
      <p:pic>
        <p:nvPicPr>
          <p:cNvPr id="19605" name="Picture 210" descr="dotleve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0938" y="1220788"/>
            <a:ext cx="2501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06" name="Picture 211" descr="dotlevel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6975" y="1219200"/>
            <a:ext cx="25003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07" name="Picture 212" descr="dotlev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9188" y="1209675"/>
            <a:ext cx="260985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08" name="Oval 213"/>
          <p:cNvSpPr>
            <a:spLocks noChangeAspect="1" noChangeArrowheads="1"/>
          </p:cNvSpPr>
          <p:nvPr/>
        </p:nvSpPr>
        <p:spPr bwMode="auto">
          <a:xfrm>
            <a:off x="2032000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09" name="Oval 214"/>
          <p:cNvSpPr>
            <a:spLocks noChangeAspect="1" noChangeArrowheads="1"/>
          </p:cNvSpPr>
          <p:nvPr/>
        </p:nvSpPr>
        <p:spPr bwMode="auto">
          <a:xfrm>
            <a:off x="2239963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10" name="Oval 215"/>
          <p:cNvSpPr>
            <a:spLocks noChangeAspect="1" noChangeArrowheads="1"/>
          </p:cNvSpPr>
          <p:nvPr/>
        </p:nvSpPr>
        <p:spPr bwMode="auto">
          <a:xfrm>
            <a:off x="2459038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11" name="Oval 216"/>
          <p:cNvSpPr>
            <a:spLocks noChangeAspect="1" noChangeArrowheads="1"/>
          </p:cNvSpPr>
          <p:nvPr/>
        </p:nvSpPr>
        <p:spPr bwMode="auto">
          <a:xfrm>
            <a:off x="2678113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12" name="Oval 217"/>
          <p:cNvSpPr>
            <a:spLocks noChangeAspect="1" noChangeArrowheads="1"/>
          </p:cNvSpPr>
          <p:nvPr/>
        </p:nvSpPr>
        <p:spPr bwMode="auto">
          <a:xfrm>
            <a:off x="2355850" y="1893888"/>
            <a:ext cx="131763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13" name="Oval 218"/>
          <p:cNvSpPr>
            <a:spLocks noChangeAspect="1" noChangeArrowheads="1"/>
          </p:cNvSpPr>
          <p:nvPr/>
        </p:nvSpPr>
        <p:spPr bwMode="auto">
          <a:xfrm>
            <a:off x="1916113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14" name="Oval 219"/>
          <p:cNvSpPr>
            <a:spLocks noChangeAspect="1" noChangeArrowheads="1"/>
          </p:cNvSpPr>
          <p:nvPr/>
        </p:nvSpPr>
        <p:spPr bwMode="auto">
          <a:xfrm>
            <a:off x="2135188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15" name="Oval 220"/>
          <p:cNvSpPr>
            <a:spLocks noChangeAspect="1" noChangeArrowheads="1"/>
          </p:cNvSpPr>
          <p:nvPr/>
        </p:nvSpPr>
        <p:spPr bwMode="auto">
          <a:xfrm>
            <a:off x="2355850" y="1681163"/>
            <a:ext cx="131763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16" name="Oval 221"/>
          <p:cNvSpPr>
            <a:spLocks noChangeAspect="1" noChangeArrowheads="1"/>
          </p:cNvSpPr>
          <p:nvPr/>
        </p:nvSpPr>
        <p:spPr bwMode="auto">
          <a:xfrm>
            <a:off x="2563813" y="1681163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17" name="Oval 222"/>
          <p:cNvSpPr>
            <a:spLocks noChangeAspect="1" noChangeArrowheads="1"/>
          </p:cNvSpPr>
          <p:nvPr/>
        </p:nvSpPr>
        <p:spPr bwMode="auto">
          <a:xfrm>
            <a:off x="2782888" y="1681163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18" name="Oval 223"/>
          <p:cNvSpPr>
            <a:spLocks noChangeAspect="1" noChangeArrowheads="1"/>
          </p:cNvSpPr>
          <p:nvPr/>
        </p:nvSpPr>
        <p:spPr bwMode="auto">
          <a:xfrm>
            <a:off x="4802188" y="25542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19" name="Oval 224"/>
          <p:cNvSpPr>
            <a:spLocks noChangeAspect="1" noChangeArrowheads="1"/>
          </p:cNvSpPr>
          <p:nvPr/>
        </p:nvSpPr>
        <p:spPr bwMode="auto">
          <a:xfrm>
            <a:off x="5022850" y="2554288"/>
            <a:ext cx="131763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20" name="Oval 225"/>
          <p:cNvSpPr>
            <a:spLocks noChangeAspect="1" noChangeArrowheads="1"/>
          </p:cNvSpPr>
          <p:nvPr/>
        </p:nvSpPr>
        <p:spPr bwMode="auto">
          <a:xfrm>
            <a:off x="4906963" y="2319338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21" name="Oval 226"/>
          <p:cNvSpPr>
            <a:spLocks noChangeAspect="1" noChangeArrowheads="1"/>
          </p:cNvSpPr>
          <p:nvPr/>
        </p:nvSpPr>
        <p:spPr bwMode="auto">
          <a:xfrm>
            <a:off x="4687888" y="2117725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22" name="Oval 227"/>
          <p:cNvSpPr>
            <a:spLocks noChangeAspect="1" noChangeArrowheads="1"/>
          </p:cNvSpPr>
          <p:nvPr/>
        </p:nvSpPr>
        <p:spPr bwMode="auto">
          <a:xfrm>
            <a:off x="4906963" y="2117725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23" name="Oval 228"/>
          <p:cNvSpPr>
            <a:spLocks noChangeAspect="1" noChangeArrowheads="1"/>
          </p:cNvSpPr>
          <p:nvPr/>
        </p:nvSpPr>
        <p:spPr bwMode="auto">
          <a:xfrm>
            <a:off x="5126038" y="2117725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24" name="Oval 229"/>
          <p:cNvSpPr>
            <a:spLocks noChangeAspect="1" noChangeArrowheads="1"/>
          </p:cNvSpPr>
          <p:nvPr/>
        </p:nvSpPr>
        <p:spPr bwMode="auto">
          <a:xfrm>
            <a:off x="4687888" y="1893888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25" name="Oval 230"/>
          <p:cNvSpPr>
            <a:spLocks noChangeAspect="1" noChangeArrowheads="1"/>
          </p:cNvSpPr>
          <p:nvPr/>
        </p:nvSpPr>
        <p:spPr bwMode="auto">
          <a:xfrm>
            <a:off x="4906963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26" name="Oval 231"/>
          <p:cNvSpPr>
            <a:spLocks noChangeAspect="1" noChangeArrowheads="1"/>
          </p:cNvSpPr>
          <p:nvPr/>
        </p:nvSpPr>
        <p:spPr bwMode="auto">
          <a:xfrm>
            <a:off x="5126038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27" name="Oval 232"/>
          <p:cNvSpPr>
            <a:spLocks noChangeAspect="1" noChangeArrowheads="1"/>
          </p:cNvSpPr>
          <p:nvPr/>
        </p:nvSpPr>
        <p:spPr bwMode="auto">
          <a:xfrm>
            <a:off x="4906963" y="1255713"/>
            <a:ext cx="133350" cy="131762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28" name="Oval 233"/>
          <p:cNvSpPr>
            <a:spLocks noChangeAspect="1" noChangeArrowheads="1"/>
          </p:cNvSpPr>
          <p:nvPr/>
        </p:nvSpPr>
        <p:spPr bwMode="auto">
          <a:xfrm>
            <a:off x="7412038" y="25542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29" name="Oval 234"/>
          <p:cNvSpPr>
            <a:spLocks noChangeAspect="1" noChangeArrowheads="1"/>
          </p:cNvSpPr>
          <p:nvPr/>
        </p:nvSpPr>
        <p:spPr bwMode="auto">
          <a:xfrm>
            <a:off x="7412038" y="2117725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30" name="Oval 235"/>
          <p:cNvSpPr>
            <a:spLocks noChangeAspect="1" noChangeArrowheads="1"/>
          </p:cNvSpPr>
          <p:nvPr/>
        </p:nvSpPr>
        <p:spPr bwMode="auto">
          <a:xfrm>
            <a:off x="6985000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31" name="Oval 236"/>
          <p:cNvSpPr>
            <a:spLocks noChangeAspect="1" noChangeArrowheads="1"/>
          </p:cNvSpPr>
          <p:nvPr/>
        </p:nvSpPr>
        <p:spPr bwMode="auto">
          <a:xfrm>
            <a:off x="7204075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32" name="Oval 237"/>
          <p:cNvSpPr>
            <a:spLocks noChangeAspect="1" noChangeArrowheads="1"/>
          </p:cNvSpPr>
          <p:nvPr/>
        </p:nvSpPr>
        <p:spPr bwMode="auto">
          <a:xfrm>
            <a:off x="7412038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33" name="Oval 238"/>
          <p:cNvSpPr>
            <a:spLocks noChangeAspect="1" noChangeArrowheads="1"/>
          </p:cNvSpPr>
          <p:nvPr/>
        </p:nvSpPr>
        <p:spPr bwMode="auto">
          <a:xfrm>
            <a:off x="7631113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34" name="Oval 239"/>
          <p:cNvSpPr>
            <a:spLocks noChangeAspect="1" noChangeArrowheads="1"/>
          </p:cNvSpPr>
          <p:nvPr/>
        </p:nvSpPr>
        <p:spPr bwMode="auto">
          <a:xfrm>
            <a:off x="7850188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35" name="Oval 240"/>
          <p:cNvSpPr>
            <a:spLocks noChangeAspect="1" noChangeArrowheads="1"/>
          </p:cNvSpPr>
          <p:nvPr/>
        </p:nvSpPr>
        <p:spPr bwMode="auto">
          <a:xfrm>
            <a:off x="7412038" y="1457325"/>
            <a:ext cx="133350" cy="131763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36" name="Oval 241"/>
          <p:cNvSpPr>
            <a:spLocks noChangeAspect="1" noChangeArrowheads="1"/>
          </p:cNvSpPr>
          <p:nvPr/>
        </p:nvSpPr>
        <p:spPr bwMode="auto">
          <a:xfrm>
            <a:off x="7296150" y="1255713"/>
            <a:ext cx="133350" cy="131762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9637" name="Oval 242"/>
          <p:cNvSpPr>
            <a:spLocks noChangeAspect="1" noChangeArrowheads="1"/>
          </p:cNvSpPr>
          <p:nvPr/>
        </p:nvSpPr>
        <p:spPr bwMode="auto">
          <a:xfrm>
            <a:off x="7516813" y="1255713"/>
            <a:ext cx="131762" cy="131762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886200" y="5638800"/>
            <a:ext cx="23622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Entropy 21%</a:t>
            </a:r>
          </a:p>
        </p:txBody>
      </p:sp>
      <p:pic>
        <p:nvPicPr>
          <p:cNvPr id="54" name="Picture 2" descr="C:\Documents and Settings\Phil Clothier\My Documents\My Pictures\Flags\Denmar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116632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Denmark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219200"/>
            <a:ext cx="76962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Denmark - Mohammed cartoon protests 2005 (freedom of speech)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56050"/>
            <a:ext cx="91440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Iceland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0" y="5638800"/>
            <a:ext cx="23622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Entropy 54%</a:t>
            </a:r>
          </a:p>
        </p:txBody>
      </p:sp>
      <p:pic>
        <p:nvPicPr>
          <p:cNvPr id="5" name="Picture 2" descr="C:\Documents and Settings\Phil Clothier\My Documents\My Pictures\Flags\Iceland-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5780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Iceland</a:t>
            </a:r>
          </a:p>
        </p:txBody>
      </p: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05250"/>
            <a:ext cx="914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1676400"/>
            <a:ext cx="76962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Iceland Economic Collapse 2008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VC 3-up Dot Plot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1114" cy="685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53285" y="402011"/>
            <a:ext cx="6788727" cy="6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608">
              <a:lnSpc>
                <a:spcPts val="1615"/>
              </a:lnSpc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Iceland National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Assessment 2010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(1094)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15636" y="1193426"/>
            <a:ext cx="623455" cy="1563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608">
              <a:lnSpc>
                <a:spcPts val="1705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7</a:t>
            </a:r>
          </a:p>
          <a:p>
            <a:pPr algn="ctr" defTabSz="914608">
              <a:lnSpc>
                <a:spcPts val="1615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6</a:t>
            </a:r>
          </a:p>
          <a:p>
            <a:pPr algn="ctr" defTabSz="914608">
              <a:lnSpc>
                <a:spcPts val="1705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5</a:t>
            </a:r>
          </a:p>
          <a:p>
            <a:pPr algn="ctr" defTabSz="914608">
              <a:lnSpc>
                <a:spcPts val="1705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4</a:t>
            </a:r>
          </a:p>
          <a:p>
            <a:pPr algn="ctr" defTabSz="914608">
              <a:lnSpc>
                <a:spcPts val="1705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3</a:t>
            </a:r>
          </a:p>
          <a:p>
            <a:pPr algn="ctr" defTabSz="914608">
              <a:lnSpc>
                <a:spcPts val="1705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2</a:t>
            </a:r>
          </a:p>
          <a:p>
            <a:pPr algn="ctr" defTabSz="914608">
              <a:lnSpc>
                <a:spcPts val="1705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1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70421" y="1032342"/>
            <a:ext cx="2493818" cy="161084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608">
              <a:lnSpc>
                <a:spcPts val="1615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Personal Values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21966" y="1032342"/>
            <a:ext cx="2493818" cy="161084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608">
              <a:lnSpc>
                <a:spcPts val="1615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Current Culture Values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231659" y="1032342"/>
            <a:ext cx="2493818" cy="161084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608">
              <a:lnSpc>
                <a:spcPts val="1615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Desired Culture Values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145887" y="2766453"/>
            <a:ext cx="2571750" cy="14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608">
              <a:lnSpc>
                <a:spcPts val="1077"/>
              </a:lnSpc>
            </a:pPr>
            <a:r>
              <a:rPr lang="en-US" sz="900" dirty="0">
                <a:latin typeface="Verdana" pitchFamily="34" charset="0"/>
              </a:rPr>
              <a:t>IRS (P)= 5-5-0 | IRS (L)= 0-0-0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739285" y="2766452"/>
            <a:ext cx="2493818" cy="1344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608">
              <a:lnSpc>
                <a:spcPts val="1077"/>
              </a:lnSpc>
            </a:pPr>
            <a:r>
              <a:rPr lang="pt-BR" sz="900" dirty="0">
                <a:latin typeface="Verdana" pitchFamily="34" charset="0"/>
              </a:rPr>
              <a:t>IROS (P)= 0-0-0-1 | IROS (L)= 2-3-4-0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240319" y="2766452"/>
            <a:ext cx="2485159" cy="1344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608">
              <a:lnSpc>
                <a:spcPts val="1077"/>
              </a:lnSpc>
            </a:pPr>
            <a:r>
              <a:rPr lang="pt-BR" sz="900" dirty="0">
                <a:latin typeface="Verdana" pitchFamily="34" charset="0"/>
              </a:rPr>
              <a:t>IROS (P)= 2-3-4-1 | IROS (L)= 0-0-0-0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14194" y="3064809"/>
            <a:ext cx="708602" cy="153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2819" tIns="0" rIns="0" bIns="0">
            <a:spAutoFit/>
          </a:bodyPr>
          <a:lstStyle/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r>
              <a:rPr lang="en-US" sz="800" b="1" dirty="0">
                <a:latin typeface="Verdana" pitchFamily="34" charset="0"/>
              </a:rPr>
              <a:t>Matches</a:t>
            </a: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r>
              <a:rPr lang="en-US" sz="800" b="1" dirty="0">
                <a:latin typeface="Verdana" pitchFamily="34" charset="0"/>
              </a:rPr>
              <a:t>PV - CC	0</a:t>
            </a: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r>
              <a:rPr lang="en-US" sz="800" b="1" dirty="0">
                <a:latin typeface="Verdana" pitchFamily="34" charset="0"/>
              </a:rPr>
              <a:t>CC - DC	0</a:t>
            </a: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r>
              <a:rPr lang="en-US" sz="800" b="1" dirty="0">
                <a:latin typeface="Verdana" pitchFamily="34" charset="0"/>
              </a:rPr>
              <a:t>PV - DC	3</a:t>
            </a: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r>
              <a:rPr lang="en-US" sz="800" b="1" dirty="0">
                <a:latin typeface="Verdana" pitchFamily="34" charset="0"/>
              </a:rPr>
              <a:t>Health Index (PL)</a:t>
            </a: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r>
              <a:rPr lang="en-US" sz="800" b="1" dirty="0">
                <a:latin typeface="Verdana" pitchFamily="34" charset="0"/>
              </a:rPr>
              <a:t>PV: 10-0</a:t>
            </a: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r>
              <a:rPr lang="en-US" sz="800" b="1" dirty="0">
                <a:latin typeface="Verdana" pitchFamily="34" charset="0"/>
              </a:rPr>
              <a:t>CC: 1-9</a:t>
            </a: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r>
              <a:rPr lang="en-US" sz="800" b="1" dirty="0">
                <a:latin typeface="Verdana" pitchFamily="34" charset="0"/>
              </a:rPr>
              <a:t>DC: 10-0</a:t>
            </a:r>
            <a:endParaRPr lang="en-US" sz="800" dirty="0">
              <a:latin typeface="Verdana" pitchFamily="34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40727" y="3898247"/>
            <a:ext cx="2493818" cy="2103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608">
              <a:lnSpc>
                <a:spcPts val="1615"/>
              </a:lnSpc>
              <a:spcBef>
                <a:spcPct val="50000"/>
              </a:spcBef>
            </a:pP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4109" name="Group 13"/>
          <p:cNvGraphicFramePr>
            <a:graphicFrameLocks noGrp="1"/>
          </p:cNvGraphicFramePr>
          <p:nvPr/>
        </p:nvGraphicFramePr>
        <p:xfrm>
          <a:off x="1324841" y="3025588"/>
          <a:ext cx="2346614" cy="3025591"/>
        </p:xfrm>
        <a:graphic>
          <a:graphicData uri="http://schemas.openxmlformats.org/drawingml/2006/table">
            <a:tbl>
              <a:tblPr/>
              <a:tblGrid>
                <a:gridCol w="1580285"/>
                <a:gridCol w="313170"/>
                <a:gridCol w="453159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family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598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114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honesty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497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friendship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positive attitude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335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trust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fairness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health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accountability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268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financial stability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268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responsibility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264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912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89" name="Text Box 95"/>
          <p:cNvSpPr txBox="1">
            <a:spLocks noChangeArrowheads="1"/>
          </p:cNvSpPr>
          <p:nvPr/>
        </p:nvSpPr>
        <p:spPr bwMode="auto">
          <a:xfrm>
            <a:off x="597477" y="6000750"/>
            <a:ext cx="8133773" cy="453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1286" defTabSz="914608">
              <a:lnSpc>
                <a:spcPts val="1201"/>
              </a:lnSpc>
              <a:tabLst>
                <a:tab pos="1641165" algn="l"/>
                <a:tab pos="3075760" algn="l"/>
                <a:tab pos="4102913" algn="l"/>
                <a:tab pos="5742654" algn="l"/>
                <a:tab pos="6821093" algn="l"/>
              </a:tabLst>
            </a:pPr>
            <a:r>
              <a:rPr lang="en-US" sz="700" u="sng" dirty="0">
                <a:latin typeface="Verdana" pitchFamily="34" charset="0"/>
              </a:rPr>
              <a:t>Black Underline</a:t>
            </a:r>
            <a:r>
              <a:rPr lang="en-US" sz="700" b="1" dirty="0"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PV &amp; CC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b="1" i="1" dirty="0">
                <a:solidFill>
                  <a:srgbClr val="CD8A3C"/>
                </a:solidFill>
                <a:latin typeface="Verdana" pitchFamily="34" charset="0"/>
              </a:rPr>
              <a:t>Orange</a:t>
            </a:r>
            <a:r>
              <a:rPr lang="en-US" sz="700" b="1" dirty="0"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CC &amp; DC	P = Positive	L = Potentially Limiting 	I = Individual	O = Organizational</a:t>
            </a:r>
          </a:p>
          <a:p>
            <a:pPr marL="51286" defTabSz="914608">
              <a:lnSpc>
                <a:spcPts val="1201"/>
              </a:lnSpc>
              <a:tabLst>
                <a:tab pos="1641165" algn="l"/>
                <a:tab pos="3075760" algn="l"/>
                <a:tab pos="4102913" algn="l"/>
                <a:tab pos="5742654" algn="l"/>
                <a:tab pos="6821093" algn="l"/>
              </a:tabLst>
            </a:pPr>
            <a:r>
              <a:rPr lang="en-US" sz="700" b="1" i="1" u="sng" dirty="0">
                <a:solidFill>
                  <a:srgbClr val="CD8A3C"/>
                </a:solidFill>
                <a:latin typeface="Verdana" pitchFamily="34" charset="0"/>
              </a:rPr>
              <a:t>Orange</a:t>
            </a:r>
            <a:r>
              <a:rPr lang="en-US" sz="700" b="1" dirty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PV, CC &amp; DC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b="1" dirty="0">
                <a:solidFill>
                  <a:srgbClr val="4B6A8F"/>
                </a:solidFill>
                <a:latin typeface="Verdana" pitchFamily="34" charset="0"/>
              </a:rPr>
              <a:t>Blue</a:t>
            </a:r>
            <a:r>
              <a:rPr lang="en-US" sz="700" b="1" dirty="0"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PV &amp; DC		(white circle)	R = Relationship	S = Societal</a:t>
            </a:r>
          </a:p>
        </p:txBody>
      </p:sp>
      <p:graphicFrame>
        <p:nvGraphicFramePr>
          <p:cNvPr id="4192" name="Group 96"/>
          <p:cNvGraphicFramePr>
            <a:graphicFrameLocks noGrp="1"/>
          </p:cNvGraphicFramePr>
          <p:nvPr/>
        </p:nvGraphicFramePr>
        <p:xfrm>
          <a:off x="3810001" y="3025589"/>
          <a:ext cx="2348057" cy="3315923"/>
        </p:xfrm>
        <a:graphic>
          <a:graphicData uri="http://schemas.openxmlformats.org/drawingml/2006/table">
            <a:tbl>
              <a:tblPr/>
              <a:tblGrid>
                <a:gridCol w="1581727"/>
                <a:gridCol w="311727"/>
                <a:gridCol w="454603"/>
              </a:tblGrid>
              <a:tr h="357569">
                <a:tc>
                  <a:txBody>
                    <a:bodyPr/>
                    <a:lstStyle/>
                    <a:p>
                      <a:pPr marL="114300" marR="0" lvl="0" indent="-11430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uncertainty about the future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530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114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corruption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unemployment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495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blame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442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789">
                <a:tc>
                  <a:txBody>
                    <a:bodyPr/>
                    <a:lstStyle/>
                    <a:p>
                      <a:pPr marL="114300" marR="0" lvl="0" indent="-11430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concern for future generations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347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poverty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short-term focus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elitism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conflict/aggression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wasted resources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912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74" name="Group 178"/>
          <p:cNvGraphicFramePr>
            <a:graphicFrameLocks noGrp="1"/>
          </p:cNvGraphicFramePr>
          <p:nvPr/>
        </p:nvGraphicFramePr>
        <p:xfrm>
          <a:off x="6303818" y="3025588"/>
          <a:ext cx="2424546" cy="3312485"/>
        </p:xfrm>
        <a:graphic>
          <a:graphicData uri="http://schemas.openxmlformats.org/drawingml/2006/table">
            <a:tbl>
              <a:tblPr/>
              <a:tblGrid>
                <a:gridCol w="1753859"/>
                <a:gridCol w="324323"/>
                <a:gridCol w="346364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honesty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114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financial stability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267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891">
                <a:tc>
                  <a:txBody>
                    <a:bodyPr/>
                    <a:lstStyle/>
                    <a:p>
                      <a:pPr marL="114300" marR="0" lvl="0" indent="-11430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employment opportunities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family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respect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029">
                <a:tc>
                  <a:txBody>
                    <a:bodyPr/>
                    <a:lstStyle/>
                    <a:p>
                      <a:pPr marL="114300" marR="0" lvl="0" indent="-11430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dependable public services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poverty reduction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educational opportunities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caring for the elderly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democratic process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912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02" name="Text Box 260"/>
          <p:cNvSpPr txBox="1">
            <a:spLocks noChangeArrowheads="1"/>
          </p:cNvSpPr>
          <p:nvPr/>
        </p:nvSpPr>
        <p:spPr bwMode="auto">
          <a:xfrm>
            <a:off x="366569" y="6451787"/>
            <a:ext cx="2127250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4608" eaLnBrk="0" hangingPunct="0"/>
            <a:r>
              <a:rPr lang="en-US" sz="800" dirty="0">
                <a:latin typeface="Verdana" pitchFamily="34" charset="0"/>
              </a:rPr>
              <a:t>Values Plot</a:t>
            </a:r>
          </a:p>
        </p:txBody>
      </p:sp>
      <p:sp>
        <p:nvSpPr>
          <p:cNvPr id="5303" name="Text Box 261"/>
          <p:cNvSpPr txBox="1">
            <a:spLocks noChangeArrowheads="1"/>
          </p:cNvSpPr>
          <p:nvPr/>
        </p:nvSpPr>
        <p:spPr bwMode="auto">
          <a:xfrm>
            <a:off x="3186545" y="6451787"/>
            <a:ext cx="2708853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defTabSz="914608" eaLnBrk="0" hangingPunct="0"/>
            <a:r>
              <a:rPr lang="en-US" sz="800" dirty="0">
                <a:latin typeface="Verdana" pitchFamily="34" charset="0"/>
              </a:rPr>
              <a:t>Copyright 2010 Barrett Values Centre</a:t>
            </a:r>
          </a:p>
        </p:txBody>
      </p:sp>
      <p:sp>
        <p:nvSpPr>
          <p:cNvPr id="5304" name="Text Box 262"/>
          <p:cNvSpPr txBox="1">
            <a:spLocks noChangeArrowheads="1"/>
          </p:cNvSpPr>
          <p:nvPr/>
        </p:nvSpPr>
        <p:spPr bwMode="auto">
          <a:xfrm>
            <a:off x="6858000" y="6451787"/>
            <a:ext cx="1870364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 defTabSz="914608" eaLnBrk="0" hangingPunct="0"/>
            <a:r>
              <a:rPr lang="en-US" sz="800" dirty="0">
                <a:latin typeface="Verdana" pitchFamily="34" charset="0"/>
              </a:rPr>
              <a:t>September 2010</a:t>
            </a:r>
          </a:p>
        </p:txBody>
      </p:sp>
      <p:pic>
        <p:nvPicPr>
          <p:cNvPr id="5305" name="Picture 264" descr="dotleve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1659" y="1220041"/>
            <a:ext cx="2501035" cy="152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6" name="Picture 265" descr="dotlevel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6398" y="1218640"/>
            <a:ext cx="2501034" cy="15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7" name="Picture 266" descr="dotlev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9909" y="1210235"/>
            <a:ext cx="2609273" cy="153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08" name="Oval 267"/>
          <p:cNvSpPr>
            <a:spLocks noChangeAspect="1" noChangeArrowheads="1"/>
          </p:cNvSpPr>
          <p:nvPr/>
        </p:nvSpPr>
        <p:spPr bwMode="auto">
          <a:xfrm>
            <a:off x="2239818" y="2554942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09" name="Oval 268"/>
          <p:cNvSpPr>
            <a:spLocks noChangeAspect="1" noChangeArrowheads="1"/>
          </p:cNvSpPr>
          <p:nvPr/>
        </p:nvSpPr>
        <p:spPr bwMode="auto">
          <a:xfrm>
            <a:off x="2459182" y="2554942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0" name="Oval 269"/>
          <p:cNvSpPr>
            <a:spLocks noChangeAspect="1" noChangeArrowheads="1"/>
          </p:cNvSpPr>
          <p:nvPr/>
        </p:nvSpPr>
        <p:spPr bwMode="auto">
          <a:xfrm>
            <a:off x="2239818" y="2319618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1" name="Oval 270"/>
          <p:cNvSpPr>
            <a:spLocks noChangeAspect="1" noChangeArrowheads="1"/>
          </p:cNvSpPr>
          <p:nvPr/>
        </p:nvSpPr>
        <p:spPr bwMode="auto">
          <a:xfrm>
            <a:off x="2459182" y="2319618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2" name="Oval 271"/>
          <p:cNvSpPr>
            <a:spLocks noChangeAspect="1" noChangeArrowheads="1"/>
          </p:cNvSpPr>
          <p:nvPr/>
        </p:nvSpPr>
        <p:spPr bwMode="auto">
          <a:xfrm>
            <a:off x="2239818" y="1893795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3" name="Oval 272"/>
          <p:cNvSpPr>
            <a:spLocks noChangeAspect="1" noChangeArrowheads="1"/>
          </p:cNvSpPr>
          <p:nvPr/>
        </p:nvSpPr>
        <p:spPr bwMode="auto">
          <a:xfrm>
            <a:off x="2459182" y="1893795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4" name="Oval 273"/>
          <p:cNvSpPr>
            <a:spLocks noChangeAspect="1" noChangeArrowheads="1"/>
          </p:cNvSpPr>
          <p:nvPr/>
        </p:nvSpPr>
        <p:spPr bwMode="auto">
          <a:xfrm>
            <a:off x="2032000" y="1680883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5" name="Oval 274"/>
          <p:cNvSpPr>
            <a:spLocks noChangeAspect="1" noChangeArrowheads="1"/>
          </p:cNvSpPr>
          <p:nvPr/>
        </p:nvSpPr>
        <p:spPr bwMode="auto">
          <a:xfrm>
            <a:off x="2239818" y="1680883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6" name="Oval 275"/>
          <p:cNvSpPr>
            <a:spLocks noChangeAspect="1" noChangeArrowheads="1"/>
          </p:cNvSpPr>
          <p:nvPr/>
        </p:nvSpPr>
        <p:spPr bwMode="auto">
          <a:xfrm>
            <a:off x="2459182" y="1680883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7" name="Oval 276"/>
          <p:cNvSpPr>
            <a:spLocks noChangeAspect="1" noChangeArrowheads="1"/>
          </p:cNvSpPr>
          <p:nvPr/>
        </p:nvSpPr>
        <p:spPr bwMode="auto">
          <a:xfrm>
            <a:off x="2678545" y="1680883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8" name="Oval 277"/>
          <p:cNvSpPr>
            <a:spLocks noChangeAspect="1" noChangeArrowheads="1"/>
          </p:cNvSpPr>
          <p:nvPr/>
        </p:nvSpPr>
        <p:spPr bwMode="auto">
          <a:xfrm>
            <a:off x="4468091" y="2554942"/>
            <a:ext cx="132773" cy="13307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9" name="Oval 278"/>
          <p:cNvSpPr>
            <a:spLocks noChangeAspect="1" noChangeArrowheads="1"/>
          </p:cNvSpPr>
          <p:nvPr/>
        </p:nvSpPr>
        <p:spPr bwMode="auto">
          <a:xfrm>
            <a:off x="4687454" y="2554942"/>
            <a:ext cx="132773" cy="13307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0" name="Oval 279"/>
          <p:cNvSpPr>
            <a:spLocks noChangeAspect="1" noChangeArrowheads="1"/>
          </p:cNvSpPr>
          <p:nvPr/>
        </p:nvSpPr>
        <p:spPr bwMode="auto">
          <a:xfrm>
            <a:off x="4906818" y="2554942"/>
            <a:ext cx="132773" cy="13307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1" name="Oval 280"/>
          <p:cNvSpPr>
            <a:spLocks noChangeAspect="1" noChangeArrowheads="1"/>
          </p:cNvSpPr>
          <p:nvPr/>
        </p:nvSpPr>
        <p:spPr bwMode="auto">
          <a:xfrm>
            <a:off x="5126182" y="2554942"/>
            <a:ext cx="132773" cy="13307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2" name="Oval 281"/>
          <p:cNvSpPr>
            <a:spLocks noChangeAspect="1" noChangeArrowheads="1"/>
          </p:cNvSpPr>
          <p:nvPr/>
        </p:nvSpPr>
        <p:spPr bwMode="auto">
          <a:xfrm>
            <a:off x="5334000" y="2554942"/>
            <a:ext cx="132773" cy="13307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3" name="Oval 282"/>
          <p:cNvSpPr>
            <a:spLocks noChangeAspect="1" noChangeArrowheads="1"/>
          </p:cNvSpPr>
          <p:nvPr/>
        </p:nvSpPr>
        <p:spPr bwMode="auto">
          <a:xfrm>
            <a:off x="4802909" y="2319618"/>
            <a:ext cx="132773" cy="13307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4" name="Oval 283"/>
          <p:cNvSpPr>
            <a:spLocks noChangeAspect="1" noChangeArrowheads="1"/>
          </p:cNvSpPr>
          <p:nvPr/>
        </p:nvSpPr>
        <p:spPr bwMode="auto">
          <a:xfrm>
            <a:off x="5022273" y="2319618"/>
            <a:ext cx="132773" cy="13307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5" name="Oval 284"/>
          <p:cNvSpPr>
            <a:spLocks noChangeAspect="1" noChangeArrowheads="1"/>
          </p:cNvSpPr>
          <p:nvPr/>
        </p:nvSpPr>
        <p:spPr bwMode="auto">
          <a:xfrm>
            <a:off x="4802909" y="2117912"/>
            <a:ext cx="132773" cy="13307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6" name="Oval 285"/>
          <p:cNvSpPr>
            <a:spLocks noChangeAspect="1" noChangeArrowheads="1"/>
          </p:cNvSpPr>
          <p:nvPr/>
        </p:nvSpPr>
        <p:spPr bwMode="auto">
          <a:xfrm>
            <a:off x="5022273" y="2117912"/>
            <a:ext cx="132773" cy="13307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7" name="Oval 286"/>
          <p:cNvSpPr>
            <a:spLocks noChangeAspect="1" noChangeArrowheads="1"/>
          </p:cNvSpPr>
          <p:nvPr/>
        </p:nvSpPr>
        <p:spPr bwMode="auto">
          <a:xfrm>
            <a:off x="4906818" y="1255059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8" name="Oval 287"/>
          <p:cNvSpPr>
            <a:spLocks noChangeAspect="1" noChangeArrowheads="1"/>
          </p:cNvSpPr>
          <p:nvPr/>
        </p:nvSpPr>
        <p:spPr bwMode="auto">
          <a:xfrm>
            <a:off x="7204364" y="2554942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9" name="Oval 288"/>
          <p:cNvSpPr>
            <a:spLocks noChangeAspect="1" noChangeArrowheads="1"/>
          </p:cNvSpPr>
          <p:nvPr/>
        </p:nvSpPr>
        <p:spPr bwMode="auto">
          <a:xfrm>
            <a:off x="7412182" y="2554942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30" name="Oval 289"/>
          <p:cNvSpPr>
            <a:spLocks noChangeAspect="1" noChangeArrowheads="1"/>
          </p:cNvSpPr>
          <p:nvPr/>
        </p:nvSpPr>
        <p:spPr bwMode="auto">
          <a:xfrm>
            <a:off x="7631545" y="2554942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31" name="Oval 290"/>
          <p:cNvSpPr>
            <a:spLocks noChangeAspect="1" noChangeArrowheads="1"/>
          </p:cNvSpPr>
          <p:nvPr/>
        </p:nvSpPr>
        <p:spPr bwMode="auto">
          <a:xfrm>
            <a:off x="7296727" y="2319618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32" name="Oval 291"/>
          <p:cNvSpPr>
            <a:spLocks noChangeAspect="1" noChangeArrowheads="1"/>
          </p:cNvSpPr>
          <p:nvPr/>
        </p:nvSpPr>
        <p:spPr bwMode="auto">
          <a:xfrm>
            <a:off x="7516091" y="2319618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33" name="Oval 292"/>
          <p:cNvSpPr>
            <a:spLocks noChangeAspect="1" noChangeArrowheads="1"/>
          </p:cNvSpPr>
          <p:nvPr/>
        </p:nvSpPr>
        <p:spPr bwMode="auto">
          <a:xfrm>
            <a:off x="7296727" y="2117912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34" name="Oval 293"/>
          <p:cNvSpPr>
            <a:spLocks noChangeAspect="1" noChangeArrowheads="1"/>
          </p:cNvSpPr>
          <p:nvPr/>
        </p:nvSpPr>
        <p:spPr bwMode="auto">
          <a:xfrm>
            <a:off x="7516091" y="2117912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35" name="Oval 294"/>
          <p:cNvSpPr>
            <a:spLocks noChangeAspect="1" noChangeArrowheads="1"/>
          </p:cNvSpPr>
          <p:nvPr/>
        </p:nvSpPr>
        <p:spPr bwMode="auto">
          <a:xfrm>
            <a:off x="7296727" y="1893795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36" name="Oval 295"/>
          <p:cNvSpPr>
            <a:spLocks noChangeAspect="1" noChangeArrowheads="1"/>
          </p:cNvSpPr>
          <p:nvPr/>
        </p:nvSpPr>
        <p:spPr bwMode="auto">
          <a:xfrm>
            <a:off x="7516091" y="1893795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37" name="Oval 296"/>
          <p:cNvSpPr>
            <a:spLocks noChangeAspect="1" noChangeArrowheads="1"/>
          </p:cNvSpPr>
          <p:nvPr/>
        </p:nvSpPr>
        <p:spPr bwMode="auto">
          <a:xfrm>
            <a:off x="7412182" y="1680883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810000" y="5638800"/>
            <a:ext cx="23622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Entropy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63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%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4" name="Picture 2" descr="C:\Documents and Settings\Phil Clothier\My Documents\My Pictures\Flags\Iceland-25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229816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in Four Parts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700808"/>
            <a:ext cx="71689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 1: Communities and Nations – Social Change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Part 2: </a:t>
            </a:r>
            <a:r>
              <a:rPr lang="en-GB" sz="2400" dirty="0" smtClean="0"/>
              <a:t>Organisations</a:t>
            </a:r>
            <a:r>
              <a:rPr lang="en-US" sz="2400" dirty="0" smtClean="0"/>
              <a:t> – Cultural Change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Part 3: The New Leadership Paradigm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Part 4: The Values Journal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Iceland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293674"/>
            <a:ext cx="7696200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Iceland National Assembly </a:t>
            </a:r>
            <a:r>
              <a:rPr lang="en-GB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2009/2010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458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27488"/>
            <a:ext cx="91344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279400" y="3200400"/>
            <a:ext cx="863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1200 Citizens  +  300 Government, NGOs &amp; Institution Leaders  +  500 Volunteers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204864"/>
            <a:ext cx="1143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117475" y="3609975"/>
            <a:ext cx="8890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dirty="0"/>
              <a:t>Themes: Education, Economy, Equal rights, Family, Environment, Public administration, Welfare, Sustainability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VC 3-up Dot Plot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452563" y="401638"/>
            <a:ext cx="67897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>
              <a:lnSpc>
                <a:spcPts val="1613"/>
              </a:lnSpc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USA National Assessment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2009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(1502)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15925" y="1193800"/>
            <a:ext cx="623888" cy="156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7</a:t>
            </a:r>
          </a:p>
          <a:p>
            <a:pPr algn="ctr" defTabSz="914400">
              <a:lnSpc>
                <a:spcPts val="1613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6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5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4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3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2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1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169988" y="1031875"/>
            <a:ext cx="2493962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Personal Values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722688" y="1031875"/>
            <a:ext cx="2492375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Current Culture Values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230938" y="1031875"/>
            <a:ext cx="2493962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Desired Culture Values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146175" y="2767013"/>
            <a:ext cx="2571750" cy="14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en-US" sz="900" dirty="0">
                <a:latin typeface="Verdana" pitchFamily="34" charset="0"/>
              </a:rPr>
              <a:t>IRS (P)= 5-6-0 | IRS (L)= 0-0-0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738563" y="2767013"/>
            <a:ext cx="2493962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pt-BR" sz="900">
                <a:latin typeface="Verdana" pitchFamily="34" charset="0"/>
              </a:rPr>
              <a:t>IROS (P)= 0-0-0-0 | IROS (L)= 3-3-4-0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240463" y="2767013"/>
            <a:ext cx="2484437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pt-BR" sz="900">
                <a:latin typeface="Verdana" pitchFamily="34" charset="0"/>
              </a:rPr>
              <a:t>IROS (P)= 2-1-3-4 | IROS (L)= 0-0-0-0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14338" y="3065463"/>
            <a:ext cx="708025" cy="153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2819" tIns="0" rIns="0" bIns="0">
            <a:spAutoFit/>
          </a:bodyPr>
          <a:lstStyle/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Matches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PV - CC	0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CC - DC	0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PV - DC	1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Health Index (PL)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PV: 11-0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CC: 0-10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DC: 10-0</a:t>
            </a:r>
            <a:endParaRPr lang="en-US" sz="800" dirty="0">
              <a:latin typeface="Verdana" pitchFamily="34" charset="0"/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740150" y="3898900"/>
            <a:ext cx="2493963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613"/>
              </a:lnSpc>
              <a:spcBef>
                <a:spcPct val="50000"/>
              </a:spcBef>
            </a:pP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4109" name="Group 13"/>
          <p:cNvGraphicFramePr>
            <a:graphicFrameLocks noGrp="1"/>
          </p:cNvGraphicFramePr>
          <p:nvPr/>
        </p:nvGraphicFramePr>
        <p:xfrm>
          <a:off x="1325563" y="3025775"/>
          <a:ext cx="2346614" cy="2958354"/>
        </p:xfrm>
        <a:graphic>
          <a:graphicData uri="http://schemas.openxmlformats.org/drawingml/2006/table">
            <a:tbl>
              <a:tblPr/>
              <a:tblGrid>
                <a:gridCol w="1580285"/>
                <a:gridCol w="313170"/>
                <a:gridCol w="453159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family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691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caring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honesty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576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humor/fun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compassion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469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responsibility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461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friendship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respect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392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accountability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388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independence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patience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81" name="Text Box 77"/>
          <p:cNvSpPr txBox="1">
            <a:spLocks noChangeArrowheads="1"/>
          </p:cNvSpPr>
          <p:nvPr/>
        </p:nvSpPr>
        <p:spPr bwMode="auto">
          <a:xfrm>
            <a:off x="596900" y="6000750"/>
            <a:ext cx="813435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0800" defTabSz="914400">
              <a:lnSpc>
                <a:spcPts val="1200"/>
              </a:lnSpc>
              <a:tabLst>
                <a:tab pos="1639888" algn="l"/>
                <a:tab pos="3074988" algn="l"/>
                <a:tab pos="4102100" algn="l"/>
                <a:tab pos="5741988" algn="l"/>
                <a:tab pos="6819900" algn="l"/>
              </a:tabLst>
            </a:pPr>
            <a:r>
              <a:rPr lang="en-US" sz="700" u="sng" dirty="0">
                <a:latin typeface="Verdana" pitchFamily="34" charset="0"/>
              </a:rPr>
              <a:t>Black Underline</a:t>
            </a:r>
            <a:r>
              <a:rPr lang="en-US" sz="700" b="1" dirty="0"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PV &amp; CC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b="1" i="1" dirty="0">
                <a:solidFill>
                  <a:srgbClr val="CD8A3C"/>
                </a:solidFill>
                <a:latin typeface="Verdana" pitchFamily="34" charset="0"/>
              </a:rPr>
              <a:t>Orange</a:t>
            </a:r>
            <a:r>
              <a:rPr lang="en-US" sz="700" b="1" dirty="0"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CC &amp; DC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dirty="0">
                <a:latin typeface="Verdana" pitchFamily="34" charset="0"/>
              </a:rPr>
              <a:t>P = Positive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dirty="0">
                <a:latin typeface="Verdana" pitchFamily="34" charset="0"/>
              </a:rPr>
              <a:t>L = Potentially Limiting 	I = Individual	O = Organizational</a:t>
            </a:r>
          </a:p>
          <a:p>
            <a:pPr marL="50800" defTabSz="914400">
              <a:lnSpc>
                <a:spcPts val="1200"/>
              </a:lnSpc>
              <a:tabLst>
                <a:tab pos="1639888" algn="l"/>
                <a:tab pos="3074988" algn="l"/>
                <a:tab pos="4102100" algn="l"/>
                <a:tab pos="5741988" algn="l"/>
                <a:tab pos="6819900" algn="l"/>
              </a:tabLst>
            </a:pPr>
            <a:r>
              <a:rPr lang="en-US" sz="700" b="1" i="1" u="sng" dirty="0">
                <a:solidFill>
                  <a:srgbClr val="CD8A3C"/>
                </a:solidFill>
                <a:latin typeface="Verdana" pitchFamily="34" charset="0"/>
              </a:rPr>
              <a:t>Orange</a:t>
            </a:r>
            <a:r>
              <a:rPr lang="en-US" sz="700" b="1" dirty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PV, CC &amp; DC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b="1" dirty="0">
                <a:solidFill>
                  <a:srgbClr val="4B6A8F"/>
                </a:solidFill>
                <a:latin typeface="Verdana" pitchFamily="34" charset="0"/>
              </a:rPr>
              <a:t>Blue</a:t>
            </a:r>
            <a:r>
              <a:rPr lang="en-US" sz="700" b="1" dirty="0"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PV &amp; DC</a:t>
            </a:r>
            <a:r>
              <a:rPr lang="en-US" sz="700" b="1" dirty="0">
                <a:latin typeface="Verdana" pitchFamily="34" charset="0"/>
              </a:rPr>
              <a:t>		</a:t>
            </a:r>
            <a:r>
              <a:rPr lang="en-US" sz="700" dirty="0">
                <a:latin typeface="Verdana" pitchFamily="34" charset="0"/>
              </a:rPr>
              <a:t>(white circle)	R = Relationship	S = Societal</a:t>
            </a:r>
          </a:p>
        </p:txBody>
      </p:sp>
      <p:graphicFrame>
        <p:nvGraphicFramePr>
          <p:cNvPr id="4174" name="Group 78"/>
          <p:cNvGraphicFramePr>
            <a:graphicFrameLocks noGrp="1"/>
          </p:cNvGraphicFramePr>
          <p:nvPr/>
        </p:nvGraphicFramePr>
        <p:xfrm>
          <a:off x="3810000" y="3025775"/>
          <a:ext cx="2348057" cy="2958354"/>
        </p:xfrm>
        <a:graphic>
          <a:graphicData uri="http://schemas.openxmlformats.org/drawingml/2006/table">
            <a:tbl>
              <a:tblPr/>
              <a:tblGrid>
                <a:gridCol w="1581727"/>
                <a:gridCol w="311727"/>
                <a:gridCol w="454603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corruption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blame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681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bureaucracy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681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crime/violence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628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uncertainty about the future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567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wasted resources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materialistic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unemployment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466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conflict/aggression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426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poverty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38" name="Group 142"/>
          <p:cNvGraphicFramePr>
            <a:graphicFrameLocks noGrp="1"/>
          </p:cNvGraphicFramePr>
          <p:nvPr/>
        </p:nvGraphicFramePr>
        <p:xfrm>
          <a:off x="6303963" y="3025775"/>
          <a:ext cx="2424546" cy="2978692"/>
        </p:xfrm>
        <a:graphic>
          <a:graphicData uri="http://schemas.openxmlformats.org/drawingml/2006/table">
            <a:tbl>
              <a:tblPr/>
              <a:tblGrid>
                <a:gridCol w="1632239"/>
                <a:gridCol w="323273"/>
                <a:gridCol w="469034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accountability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concern for future generations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employment opportunities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497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caring for the elderly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467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affordable housing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429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peace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429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caring for the disadvantaged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398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financial stability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368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quality of life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335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poverty reduction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70" name="Text Box 206"/>
          <p:cNvSpPr txBox="1">
            <a:spLocks noChangeArrowheads="1"/>
          </p:cNvSpPr>
          <p:nvPr/>
        </p:nvSpPr>
        <p:spPr bwMode="auto">
          <a:xfrm>
            <a:off x="228600" y="6451600"/>
            <a:ext cx="2541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4400" eaLnBrk="0" hangingPunct="0"/>
            <a:r>
              <a:rPr lang="en-US" sz="800" dirty="0">
                <a:latin typeface="Verdana" pitchFamily="34" charset="0"/>
              </a:rPr>
              <a:t>Values Plot</a:t>
            </a:r>
          </a:p>
        </p:txBody>
      </p:sp>
      <p:sp>
        <p:nvSpPr>
          <p:cNvPr id="26771" name="Text Box 207"/>
          <p:cNvSpPr txBox="1">
            <a:spLocks noChangeArrowheads="1"/>
          </p:cNvSpPr>
          <p:nvPr/>
        </p:nvSpPr>
        <p:spPr bwMode="auto">
          <a:xfrm>
            <a:off x="3255963" y="6451600"/>
            <a:ext cx="2640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defTabSz="914400" eaLnBrk="0" hangingPunct="0"/>
            <a:r>
              <a:rPr lang="en-US" sz="800" dirty="0">
                <a:latin typeface="Verdana" pitchFamily="34" charset="0"/>
              </a:rPr>
              <a:t>Copyright 2009 Barrett Values Centre</a:t>
            </a:r>
          </a:p>
        </p:txBody>
      </p:sp>
      <p:sp>
        <p:nvSpPr>
          <p:cNvPr id="26772" name="Text Box 208"/>
          <p:cNvSpPr txBox="1">
            <a:spLocks noChangeArrowheads="1"/>
          </p:cNvSpPr>
          <p:nvPr/>
        </p:nvSpPr>
        <p:spPr bwMode="auto">
          <a:xfrm>
            <a:off x="6858000" y="6451600"/>
            <a:ext cx="1870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 defTabSz="914400" eaLnBrk="0" hangingPunct="0"/>
            <a:r>
              <a:rPr lang="en-US" sz="800" dirty="0">
                <a:latin typeface="Verdana" pitchFamily="34" charset="0"/>
              </a:rPr>
              <a:t>January 2009</a:t>
            </a:r>
          </a:p>
        </p:txBody>
      </p:sp>
      <p:pic>
        <p:nvPicPr>
          <p:cNvPr id="26773" name="Picture 210" descr="dotleve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0938" y="1220788"/>
            <a:ext cx="2501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74" name="Picture 211" descr="dotlevel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6975" y="1219200"/>
            <a:ext cx="25003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75" name="Picture 212" descr="dotlev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9188" y="1209675"/>
            <a:ext cx="260985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76" name="Oval 213"/>
          <p:cNvSpPr>
            <a:spLocks noChangeAspect="1" noChangeArrowheads="1"/>
          </p:cNvSpPr>
          <p:nvPr/>
        </p:nvSpPr>
        <p:spPr bwMode="auto">
          <a:xfrm>
            <a:off x="2032000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77" name="Oval 214"/>
          <p:cNvSpPr>
            <a:spLocks noChangeAspect="1" noChangeArrowheads="1"/>
          </p:cNvSpPr>
          <p:nvPr/>
        </p:nvSpPr>
        <p:spPr bwMode="auto">
          <a:xfrm>
            <a:off x="2239963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78" name="Oval 215"/>
          <p:cNvSpPr>
            <a:spLocks noChangeAspect="1" noChangeArrowheads="1"/>
          </p:cNvSpPr>
          <p:nvPr/>
        </p:nvSpPr>
        <p:spPr bwMode="auto">
          <a:xfrm>
            <a:off x="2459038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79" name="Oval 216"/>
          <p:cNvSpPr>
            <a:spLocks noChangeAspect="1" noChangeArrowheads="1"/>
          </p:cNvSpPr>
          <p:nvPr/>
        </p:nvSpPr>
        <p:spPr bwMode="auto">
          <a:xfrm>
            <a:off x="2678113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80" name="Oval 217"/>
          <p:cNvSpPr>
            <a:spLocks noChangeAspect="1" noChangeArrowheads="1"/>
          </p:cNvSpPr>
          <p:nvPr/>
        </p:nvSpPr>
        <p:spPr bwMode="auto">
          <a:xfrm>
            <a:off x="2135188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81" name="Oval 218"/>
          <p:cNvSpPr>
            <a:spLocks noChangeAspect="1" noChangeArrowheads="1"/>
          </p:cNvSpPr>
          <p:nvPr/>
        </p:nvSpPr>
        <p:spPr bwMode="auto">
          <a:xfrm>
            <a:off x="2355850" y="1893888"/>
            <a:ext cx="131763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82" name="Oval 219"/>
          <p:cNvSpPr>
            <a:spLocks noChangeAspect="1" noChangeArrowheads="1"/>
          </p:cNvSpPr>
          <p:nvPr/>
        </p:nvSpPr>
        <p:spPr bwMode="auto">
          <a:xfrm>
            <a:off x="2563813" y="1893888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83" name="Oval 220"/>
          <p:cNvSpPr>
            <a:spLocks noChangeAspect="1" noChangeArrowheads="1"/>
          </p:cNvSpPr>
          <p:nvPr/>
        </p:nvSpPr>
        <p:spPr bwMode="auto">
          <a:xfrm>
            <a:off x="2135188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84" name="Oval 221"/>
          <p:cNvSpPr>
            <a:spLocks noChangeAspect="1" noChangeArrowheads="1"/>
          </p:cNvSpPr>
          <p:nvPr/>
        </p:nvSpPr>
        <p:spPr bwMode="auto">
          <a:xfrm>
            <a:off x="2355850" y="1681163"/>
            <a:ext cx="131763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85" name="Oval 222"/>
          <p:cNvSpPr>
            <a:spLocks noChangeAspect="1" noChangeArrowheads="1"/>
          </p:cNvSpPr>
          <p:nvPr/>
        </p:nvSpPr>
        <p:spPr bwMode="auto">
          <a:xfrm>
            <a:off x="2563813" y="1681163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86" name="Oval 223"/>
          <p:cNvSpPr>
            <a:spLocks noChangeAspect="1" noChangeArrowheads="1"/>
          </p:cNvSpPr>
          <p:nvPr/>
        </p:nvSpPr>
        <p:spPr bwMode="auto">
          <a:xfrm>
            <a:off x="2355850" y="1255713"/>
            <a:ext cx="131763" cy="131762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87" name="Oval 224"/>
          <p:cNvSpPr>
            <a:spLocks noChangeAspect="1" noChangeArrowheads="1"/>
          </p:cNvSpPr>
          <p:nvPr/>
        </p:nvSpPr>
        <p:spPr bwMode="auto">
          <a:xfrm>
            <a:off x="4375150" y="2554288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88" name="Oval 225"/>
          <p:cNvSpPr>
            <a:spLocks noChangeAspect="1" noChangeArrowheads="1"/>
          </p:cNvSpPr>
          <p:nvPr/>
        </p:nvSpPr>
        <p:spPr bwMode="auto">
          <a:xfrm>
            <a:off x="4583113" y="2554288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89" name="Oval 226"/>
          <p:cNvSpPr>
            <a:spLocks noChangeAspect="1" noChangeArrowheads="1"/>
          </p:cNvSpPr>
          <p:nvPr/>
        </p:nvSpPr>
        <p:spPr bwMode="auto">
          <a:xfrm>
            <a:off x="4802188" y="2554288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90" name="Oval 227"/>
          <p:cNvSpPr>
            <a:spLocks noChangeAspect="1" noChangeArrowheads="1"/>
          </p:cNvSpPr>
          <p:nvPr/>
        </p:nvSpPr>
        <p:spPr bwMode="auto">
          <a:xfrm>
            <a:off x="5022850" y="2554288"/>
            <a:ext cx="131763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91" name="Oval 228"/>
          <p:cNvSpPr>
            <a:spLocks noChangeAspect="1" noChangeArrowheads="1"/>
          </p:cNvSpPr>
          <p:nvPr/>
        </p:nvSpPr>
        <p:spPr bwMode="auto">
          <a:xfrm>
            <a:off x="5241925" y="2554288"/>
            <a:ext cx="131763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92" name="Oval 229"/>
          <p:cNvSpPr>
            <a:spLocks noChangeAspect="1" noChangeArrowheads="1"/>
          </p:cNvSpPr>
          <p:nvPr/>
        </p:nvSpPr>
        <p:spPr bwMode="auto">
          <a:xfrm>
            <a:off x="5449888" y="2554288"/>
            <a:ext cx="131762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93" name="Oval 230"/>
          <p:cNvSpPr>
            <a:spLocks noChangeAspect="1" noChangeArrowheads="1"/>
          </p:cNvSpPr>
          <p:nvPr/>
        </p:nvSpPr>
        <p:spPr bwMode="auto">
          <a:xfrm>
            <a:off x="4802188" y="2319338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94" name="Oval 231"/>
          <p:cNvSpPr>
            <a:spLocks noChangeAspect="1" noChangeArrowheads="1"/>
          </p:cNvSpPr>
          <p:nvPr/>
        </p:nvSpPr>
        <p:spPr bwMode="auto">
          <a:xfrm>
            <a:off x="5022850" y="2319338"/>
            <a:ext cx="131763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95" name="Oval 232"/>
          <p:cNvSpPr>
            <a:spLocks noChangeAspect="1" noChangeArrowheads="1"/>
          </p:cNvSpPr>
          <p:nvPr/>
        </p:nvSpPr>
        <p:spPr bwMode="auto">
          <a:xfrm>
            <a:off x="4802188" y="2117725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96" name="Oval 233"/>
          <p:cNvSpPr>
            <a:spLocks noChangeAspect="1" noChangeArrowheads="1"/>
          </p:cNvSpPr>
          <p:nvPr/>
        </p:nvSpPr>
        <p:spPr bwMode="auto">
          <a:xfrm>
            <a:off x="5022850" y="2117725"/>
            <a:ext cx="131763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97" name="Oval 234"/>
          <p:cNvSpPr>
            <a:spLocks noChangeAspect="1" noChangeArrowheads="1"/>
          </p:cNvSpPr>
          <p:nvPr/>
        </p:nvSpPr>
        <p:spPr bwMode="auto">
          <a:xfrm>
            <a:off x="7077075" y="25542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98" name="Oval 235"/>
          <p:cNvSpPr>
            <a:spLocks noChangeAspect="1" noChangeArrowheads="1"/>
          </p:cNvSpPr>
          <p:nvPr/>
        </p:nvSpPr>
        <p:spPr bwMode="auto">
          <a:xfrm>
            <a:off x="7296150" y="25542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799" name="Oval 236"/>
          <p:cNvSpPr>
            <a:spLocks noChangeAspect="1" noChangeArrowheads="1"/>
          </p:cNvSpPr>
          <p:nvPr/>
        </p:nvSpPr>
        <p:spPr bwMode="auto">
          <a:xfrm>
            <a:off x="7516813" y="2554288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800" name="Oval 237"/>
          <p:cNvSpPr>
            <a:spLocks noChangeAspect="1" noChangeArrowheads="1"/>
          </p:cNvSpPr>
          <p:nvPr/>
        </p:nvSpPr>
        <p:spPr bwMode="auto">
          <a:xfrm>
            <a:off x="7735888" y="2554288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801" name="Oval 238"/>
          <p:cNvSpPr>
            <a:spLocks noChangeAspect="1" noChangeArrowheads="1"/>
          </p:cNvSpPr>
          <p:nvPr/>
        </p:nvSpPr>
        <p:spPr bwMode="auto">
          <a:xfrm>
            <a:off x="7204075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802" name="Oval 239"/>
          <p:cNvSpPr>
            <a:spLocks noChangeAspect="1" noChangeArrowheads="1"/>
          </p:cNvSpPr>
          <p:nvPr/>
        </p:nvSpPr>
        <p:spPr bwMode="auto">
          <a:xfrm>
            <a:off x="7412038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803" name="Oval 240"/>
          <p:cNvSpPr>
            <a:spLocks noChangeAspect="1" noChangeArrowheads="1"/>
          </p:cNvSpPr>
          <p:nvPr/>
        </p:nvSpPr>
        <p:spPr bwMode="auto">
          <a:xfrm>
            <a:off x="7631113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804" name="Oval 241"/>
          <p:cNvSpPr>
            <a:spLocks noChangeAspect="1" noChangeArrowheads="1"/>
          </p:cNvSpPr>
          <p:nvPr/>
        </p:nvSpPr>
        <p:spPr bwMode="auto">
          <a:xfrm>
            <a:off x="7412038" y="1457325"/>
            <a:ext cx="133350" cy="131763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805" name="Oval 242"/>
          <p:cNvSpPr>
            <a:spLocks noChangeAspect="1" noChangeArrowheads="1"/>
          </p:cNvSpPr>
          <p:nvPr/>
        </p:nvSpPr>
        <p:spPr bwMode="auto">
          <a:xfrm>
            <a:off x="7296150" y="1255713"/>
            <a:ext cx="133350" cy="131762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6806" name="Oval 243"/>
          <p:cNvSpPr>
            <a:spLocks noChangeAspect="1" noChangeArrowheads="1"/>
          </p:cNvSpPr>
          <p:nvPr/>
        </p:nvSpPr>
        <p:spPr bwMode="auto">
          <a:xfrm>
            <a:off x="7516813" y="1255713"/>
            <a:ext cx="131762" cy="131762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10000" y="5638800"/>
            <a:ext cx="23622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Entropy 52%</a:t>
            </a:r>
          </a:p>
        </p:txBody>
      </p:sp>
      <p:pic>
        <p:nvPicPr>
          <p:cNvPr id="55" name="Picture 4" descr="C:\Documents and Settings\Phil Clothier\My Documents\My Pictures\Flags\United Stat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7776" y="160040"/>
            <a:ext cx="820688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VC 3-up Dot Plot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452563" y="401638"/>
            <a:ext cx="67897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>
              <a:lnSpc>
                <a:spcPts val="1613"/>
              </a:lnSpc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USA National Assessment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2010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(1504)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15925" y="1193800"/>
            <a:ext cx="623888" cy="156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7</a:t>
            </a:r>
          </a:p>
          <a:p>
            <a:pPr algn="ctr" defTabSz="914400">
              <a:lnSpc>
                <a:spcPts val="1613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6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5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4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3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2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1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169988" y="1031875"/>
            <a:ext cx="2493962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Personal Values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722688" y="1031875"/>
            <a:ext cx="2492375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Current Culture Values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230938" y="1031875"/>
            <a:ext cx="2493962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Desired Culture Values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146175" y="2767013"/>
            <a:ext cx="2571750" cy="14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en-US" sz="900" dirty="0">
                <a:latin typeface="Verdana" pitchFamily="34" charset="0"/>
              </a:rPr>
              <a:t>IRS (P)= 4-6-0 | IRS (L)= 0-0-0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738563" y="2767013"/>
            <a:ext cx="2493962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pt-BR" sz="900">
                <a:latin typeface="Verdana" pitchFamily="34" charset="0"/>
              </a:rPr>
              <a:t>IROS (P)= 0-0-1-0 | IROS (L)= 2-3-4-0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240463" y="2767013"/>
            <a:ext cx="2484437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pt-BR" sz="900">
                <a:latin typeface="Verdana" pitchFamily="34" charset="0"/>
              </a:rPr>
              <a:t>IROS (P)= 1-1-4-4 | IROS (L)= 0-0-0-0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14338" y="3065463"/>
            <a:ext cx="708025" cy="164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2819" tIns="0" rIns="0" bIns="0">
            <a:spAutoFit/>
          </a:bodyPr>
          <a:lstStyle/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 dirty="0">
                <a:latin typeface="Verdana" pitchFamily="34" charset="0"/>
              </a:rPr>
              <a:t>Matches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9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 dirty="0">
                <a:latin typeface="Verdana" pitchFamily="34" charset="0"/>
              </a:rPr>
              <a:t>PV - CC	0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 dirty="0">
                <a:latin typeface="Verdana" pitchFamily="34" charset="0"/>
              </a:rPr>
              <a:t>CC - DC	0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 dirty="0">
                <a:latin typeface="Verdana" pitchFamily="34" charset="0"/>
              </a:rPr>
              <a:t>PV - DC	2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9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9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 dirty="0">
                <a:latin typeface="Verdana" pitchFamily="34" charset="0"/>
              </a:rPr>
              <a:t>Health Index (PL)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9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 dirty="0">
                <a:latin typeface="Verdana" pitchFamily="34" charset="0"/>
              </a:rPr>
              <a:t>PV: 10-0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 dirty="0">
                <a:latin typeface="Verdana" pitchFamily="34" charset="0"/>
              </a:rPr>
              <a:t>CC: 1-9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 dirty="0">
                <a:latin typeface="Verdana" pitchFamily="34" charset="0"/>
              </a:rPr>
              <a:t>DC: 10-0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740150" y="3898900"/>
            <a:ext cx="2493963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613"/>
              </a:lnSpc>
              <a:spcBef>
                <a:spcPct val="50000"/>
              </a:spcBef>
            </a:pP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4109" name="Group 13"/>
          <p:cNvGraphicFramePr>
            <a:graphicFrameLocks noGrp="1"/>
          </p:cNvGraphicFramePr>
          <p:nvPr/>
        </p:nvGraphicFramePr>
        <p:xfrm>
          <a:off x="1325563" y="3025775"/>
          <a:ext cx="2346614" cy="2958354"/>
        </p:xfrm>
        <a:graphic>
          <a:graphicData uri="http://schemas.openxmlformats.org/drawingml/2006/table">
            <a:tbl>
              <a:tblPr/>
              <a:tblGrid>
                <a:gridCol w="1723159"/>
                <a:gridCol w="346364"/>
                <a:gridCol w="277091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family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caring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honesty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humor/fun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573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responsibility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accountability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485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independence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435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friendship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434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compassion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respect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379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05" name="Text Box 77"/>
          <p:cNvSpPr txBox="1">
            <a:spLocks noChangeArrowheads="1"/>
          </p:cNvSpPr>
          <p:nvPr/>
        </p:nvSpPr>
        <p:spPr bwMode="auto">
          <a:xfrm>
            <a:off x="596900" y="6000750"/>
            <a:ext cx="813435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0800" defTabSz="914400">
              <a:lnSpc>
                <a:spcPts val="1200"/>
              </a:lnSpc>
              <a:tabLst>
                <a:tab pos="1639888" algn="l"/>
                <a:tab pos="3074988" algn="l"/>
                <a:tab pos="4102100" algn="l"/>
                <a:tab pos="5741988" algn="l"/>
                <a:tab pos="6819900" algn="l"/>
              </a:tabLst>
            </a:pPr>
            <a:r>
              <a:rPr lang="en-US" sz="800" u="sng" dirty="0">
                <a:latin typeface="Verdana" pitchFamily="34" charset="0"/>
              </a:rPr>
              <a:t>Black Underline</a:t>
            </a:r>
            <a:r>
              <a:rPr lang="en-US" sz="800" b="1" dirty="0">
                <a:latin typeface="Verdana" pitchFamily="34" charset="0"/>
              </a:rPr>
              <a:t> </a:t>
            </a:r>
            <a:r>
              <a:rPr lang="en-US" sz="800" dirty="0">
                <a:latin typeface="Verdana" pitchFamily="34" charset="0"/>
              </a:rPr>
              <a:t>= PV &amp; CC</a:t>
            </a:r>
            <a:r>
              <a:rPr lang="en-US" sz="800" b="1" dirty="0">
                <a:latin typeface="Verdana" pitchFamily="34" charset="0"/>
              </a:rPr>
              <a:t>	</a:t>
            </a:r>
            <a:r>
              <a:rPr lang="en-US" sz="800" b="1" i="1" dirty="0">
                <a:solidFill>
                  <a:srgbClr val="CD8A3C"/>
                </a:solidFill>
                <a:latin typeface="Verdana" pitchFamily="34" charset="0"/>
              </a:rPr>
              <a:t>Orange</a:t>
            </a:r>
            <a:r>
              <a:rPr lang="en-US" sz="800" b="1" dirty="0">
                <a:latin typeface="Verdana" pitchFamily="34" charset="0"/>
              </a:rPr>
              <a:t> </a:t>
            </a:r>
            <a:r>
              <a:rPr lang="en-US" sz="800" dirty="0">
                <a:latin typeface="Verdana" pitchFamily="34" charset="0"/>
              </a:rPr>
              <a:t>= CC &amp; DC</a:t>
            </a:r>
            <a:r>
              <a:rPr lang="en-US" sz="800" b="1" dirty="0">
                <a:latin typeface="Verdana" pitchFamily="34" charset="0"/>
              </a:rPr>
              <a:t>	</a:t>
            </a:r>
            <a:r>
              <a:rPr lang="en-US" sz="800" dirty="0">
                <a:latin typeface="Verdana" pitchFamily="34" charset="0"/>
              </a:rPr>
              <a:t>P = Positive</a:t>
            </a:r>
            <a:r>
              <a:rPr lang="en-US" sz="800" b="1" dirty="0">
                <a:latin typeface="Verdana" pitchFamily="34" charset="0"/>
              </a:rPr>
              <a:t>	</a:t>
            </a:r>
            <a:r>
              <a:rPr lang="en-US" sz="800" dirty="0">
                <a:latin typeface="Verdana" pitchFamily="34" charset="0"/>
              </a:rPr>
              <a:t>L = Potentially Limiting 	I = Individual	O = Organizational</a:t>
            </a:r>
          </a:p>
          <a:p>
            <a:pPr marL="50800" defTabSz="914400">
              <a:lnSpc>
                <a:spcPts val="1200"/>
              </a:lnSpc>
              <a:tabLst>
                <a:tab pos="1639888" algn="l"/>
                <a:tab pos="3074988" algn="l"/>
                <a:tab pos="4102100" algn="l"/>
                <a:tab pos="5741988" algn="l"/>
                <a:tab pos="6819900" algn="l"/>
              </a:tabLst>
            </a:pPr>
            <a:r>
              <a:rPr lang="en-US" sz="800" b="1" i="1" u="sng" dirty="0">
                <a:solidFill>
                  <a:srgbClr val="CD8A3C"/>
                </a:solidFill>
                <a:latin typeface="Verdana" pitchFamily="34" charset="0"/>
              </a:rPr>
              <a:t>Orange</a:t>
            </a:r>
            <a:r>
              <a:rPr lang="en-US" sz="800" b="1" dirty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en-US" sz="800" dirty="0">
                <a:latin typeface="Verdana" pitchFamily="34" charset="0"/>
              </a:rPr>
              <a:t>= PV, CC &amp; DC</a:t>
            </a:r>
            <a:r>
              <a:rPr lang="en-US" sz="800" b="1" dirty="0">
                <a:latin typeface="Verdana" pitchFamily="34" charset="0"/>
              </a:rPr>
              <a:t>	</a:t>
            </a: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Blue</a:t>
            </a:r>
            <a:r>
              <a:rPr lang="en-US" sz="800" b="1" dirty="0">
                <a:latin typeface="Verdana" pitchFamily="34" charset="0"/>
              </a:rPr>
              <a:t> </a:t>
            </a:r>
            <a:r>
              <a:rPr lang="en-US" sz="800" dirty="0">
                <a:latin typeface="Verdana" pitchFamily="34" charset="0"/>
              </a:rPr>
              <a:t>= PV &amp; DC</a:t>
            </a:r>
            <a:r>
              <a:rPr lang="en-US" sz="800" b="1" dirty="0">
                <a:latin typeface="Verdana" pitchFamily="34" charset="0"/>
              </a:rPr>
              <a:t>		</a:t>
            </a:r>
            <a:r>
              <a:rPr lang="en-US" sz="800" dirty="0">
                <a:latin typeface="Verdana" pitchFamily="34" charset="0"/>
              </a:rPr>
              <a:t>(white circle)	R = Relationship	S = Societal</a:t>
            </a:r>
          </a:p>
        </p:txBody>
      </p:sp>
      <p:graphicFrame>
        <p:nvGraphicFramePr>
          <p:cNvPr id="4174" name="Group 78"/>
          <p:cNvGraphicFramePr>
            <a:graphicFrameLocks noGrp="1"/>
          </p:cNvGraphicFramePr>
          <p:nvPr/>
        </p:nvGraphicFramePr>
        <p:xfrm>
          <a:off x="3810000" y="3025775"/>
          <a:ext cx="2348057" cy="2997014"/>
        </p:xfrm>
        <a:graphic>
          <a:graphicData uri="http://schemas.openxmlformats.org/drawingml/2006/table">
            <a:tbl>
              <a:tblPr/>
              <a:tblGrid>
                <a:gridCol w="1731818"/>
                <a:gridCol w="346364"/>
                <a:gridCol w="269875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bureaucracy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761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corruption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blame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680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uncertainty about the future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wasted resources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647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materialistic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586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crime/violence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534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unemployment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conflict/aggression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437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military strength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38" name="Group 142"/>
          <p:cNvGraphicFramePr>
            <a:graphicFrameLocks noGrp="1"/>
          </p:cNvGraphicFramePr>
          <p:nvPr/>
        </p:nvGraphicFramePr>
        <p:xfrm>
          <a:off x="6303963" y="3025775"/>
          <a:ext cx="2424546" cy="3075735"/>
        </p:xfrm>
        <a:graphic>
          <a:graphicData uri="http://schemas.openxmlformats.org/drawingml/2006/table">
            <a:tbl>
              <a:tblPr/>
              <a:tblGrid>
                <a:gridCol w="1801091"/>
                <a:gridCol w="346364"/>
                <a:gridCol w="277091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accountability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826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concern for future generations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567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honesty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529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employment opportunities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488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caring for the elderly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effective healthcare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435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economic growth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398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caring for the disadvantaged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395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affordable housing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390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peace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378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94" name="Text Box 206"/>
          <p:cNvSpPr txBox="1">
            <a:spLocks noChangeArrowheads="1"/>
          </p:cNvSpPr>
          <p:nvPr/>
        </p:nvSpPr>
        <p:spPr bwMode="auto">
          <a:xfrm>
            <a:off x="228600" y="6451600"/>
            <a:ext cx="2541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4400" eaLnBrk="0" hangingPunct="0"/>
            <a:r>
              <a:rPr lang="en-US" sz="800" dirty="0">
                <a:latin typeface="Verdana" pitchFamily="34" charset="0"/>
              </a:rPr>
              <a:t>Values Plot</a:t>
            </a:r>
          </a:p>
        </p:txBody>
      </p:sp>
      <p:sp>
        <p:nvSpPr>
          <p:cNvPr id="27795" name="Text Box 207"/>
          <p:cNvSpPr txBox="1">
            <a:spLocks noChangeArrowheads="1"/>
          </p:cNvSpPr>
          <p:nvPr/>
        </p:nvSpPr>
        <p:spPr bwMode="auto">
          <a:xfrm>
            <a:off x="3255963" y="6451600"/>
            <a:ext cx="2640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defTabSz="914400" eaLnBrk="0" hangingPunct="0"/>
            <a:r>
              <a:rPr lang="en-US" sz="800" dirty="0">
                <a:latin typeface="Verdana" pitchFamily="34" charset="0"/>
              </a:rPr>
              <a:t>Copyright 2010 Barrett Values Centre</a:t>
            </a:r>
          </a:p>
        </p:txBody>
      </p:sp>
      <p:sp>
        <p:nvSpPr>
          <p:cNvPr id="27796" name="Text Box 208"/>
          <p:cNvSpPr txBox="1">
            <a:spLocks noChangeArrowheads="1"/>
          </p:cNvSpPr>
          <p:nvPr/>
        </p:nvSpPr>
        <p:spPr bwMode="auto">
          <a:xfrm>
            <a:off x="6858000" y="6451600"/>
            <a:ext cx="1870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 defTabSz="914400" eaLnBrk="0" hangingPunct="0"/>
            <a:r>
              <a:rPr lang="en-US" sz="800" dirty="0">
                <a:latin typeface="Verdana" pitchFamily="34" charset="0"/>
              </a:rPr>
              <a:t>January 2010</a:t>
            </a:r>
          </a:p>
        </p:txBody>
      </p:sp>
      <p:pic>
        <p:nvPicPr>
          <p:cNvPr id="27797" name="Picture 210" descr="dotleve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0938" y="1220788"/>
            <a:ext cx="2501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98" name="Picture 211" descr="dotlevel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6975" y="1219200"/>
            <a:ext cx="25003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99" name="Picture 212" descr="dotlev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9188" y="1209675"/>
            <a:ext cx="260985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00" name="Oval 213"/>
          <p:cNvSpPr>
            <a:spLocks noChangeAspect="1" noChangeArrowheads="1"/>
          </p:cNvSpPr>
          <p:nvPr/>
        </p:nvSpPr>
        <p:spPr bwMode="auto">
          <a:xfrm>
            <a:off x="2032000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01" name="Oval 214"/>
          <p:cNvSpPr>
            <a:spLocks noChangeAspect="1" noChangeArrowheads="1"/>
          </p:cNvSpPr>
          <p:nvPr/>
        </p:nvSpPr>
        <p:spPr bwMode="auto">
          <a:xfrm>
            <a:off x="2239963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02" name="Oval 215"/>
          <p:cNvSpPr>
            <a:spLocks noChangeAspect="1" noChangeArrowheads="1"/>
          </p:cNvSpPr>
          <p:nvPr/>
        </p:nvSpPr>
        <p:spPr bwMode="auto">
          <a:xfrm>
            <a:off x="2459038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03" name="Oval 216"/>
          <p:cNvSpPr>
            <a:spLocks noChangeAspect="1" noChangeArrowheads="1"/>
          </p:cNvSpPr>
          <p:nvPr/>
        </p:nvSpPr>
        <p:spPr bwMode="auto">
          <a:xfrm>
            <a:off x="2678113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04" name="Oval 217"/>
          <p:cNvSpPr>
            <a:spLocks noChangeAspect="1" noChangeArrowheads="1"/>
          </p:cNvSpPr>
          <p:nvPr/>
        </p:nvSpPr>
        <p:spPr bwMode="auto">
          <a:xfrm>
            <a:off x="2135188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05" name="Oval 218"/>
          <p:cNvSpPr>
            <a:spLocks noChangeAspect="1" noChangeArrowheads="1"/>
          </p:cNvSpPr>
          <p:nvPr/>
        </p:nvSpPr>
        <p:spPr bwMode="auto">
          <a:xfrm>
            <a:off x="2355850" y="1893888"/>
            <a:ext cx="131763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06" name="Oval 219"/>
          <p:cNvSpPr>
            <a:spLocks noChangeAspect="1" noChangeArrowheads="1"/>
          </p:cNvSpPr>
          <p:nvPr/>
        </p:nvSpPr>
        <p:spPr bwMode="auto">
          <a:xfrm>
            <a:off x="2563813" y="1893888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07" name="Oval 220"/>
          <p:cNvSpPr>
            <a:spLocks noChangeAspect="1" noChangeArrowheads="1"/>
          </p:cNvSpPr>
          <p:nvPr/>
        </p:nvSpPr>
        <p:spPr bwMode="auto">
          <a:xfrm>
            <a:off x="2239963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08" name="Oval 221"/>
          <p:cNvSpPr>
            <a:spLocks noChangeAspect="1" noChangeArrowheads="1"/>
          </p:cNvSpPr>
          <p:nvPr/>
        </p:nvSpPr>
        <p:spPr bwMode="auto">
          <a:xfrm>
            <a:off x="2459038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09" name="Oval 222"/>
          <p:cNvSpPr>
            <a:spLocks noChangeAspect="1" noChangeArrowheads="1"/>
          </p:cNvSpPr>
          <p:nvPr/>
        </p:nvSpPr>
        <p:spPr bwMode="auto">
          <a:xfrm>
            <a:off x="2355850" y="1255713"/>
            <a:ext cx="131763" cy="131762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10" name="Oval 223"/>
          <p:cNvSpPr>
            <a:spLocks noChangeAspect="1" noChangeArrowheads="1"/>
          </p:cNvSpPr>
          <p:nvPr/>
        </p:nvSpPr>
        <p:spPr bwMode="auto">
          <a:xfrm>
            <a:off x="4468813" y="2554288"/>
            <a:ext cx="131762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11" name="Oval 224"/>
          <p:cNvSpPr>
            <a:spLocks noChangeAspect="1" noChangeArrowheads="1"/>
          </p:cNvSpPr>
          <p:nvPr/>
        </p:nvSpPr>
        <p:spPr bwMode="auto">
          <a:xfrm>
            <a:off x="4687888" y="2554288"/>
            <a:ext cx="131762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12" name="Oval 225"/>
          <p:cNvSpPr>
            <a:spLocks noChangeAspect="1" noChangeArrowheads="1"/>
          </p:cNvSpPr>
          <p:nvPr/>
        </p:nvSpPr>
        <p:spPr bwMode="auto">
          <a:xfrm>
            <a:off x="4906963" y="2554288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13" name="Oval 226"/>
          <p:cNvSpPr>
            <a:spLocks noChangeAspect="1" noChangeArrowheads="1"/>
          </p:cNvSpPr>
          <p:nvPr/>
        </p:nvSpPr>
        <p:spPr bwMode="auto">
          <a:xfrm>
            <a:off x="5126038" y="2554288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14" name="Oval 227"/>
          <p:cNvSpPr>
            <a:spLocks noChangeAspect="1" noChangeArrowheads="1"/>
          </p:cNvSpPr>
          <p:nvPr/>
        </p:nvSpPr>
        <p:spPr bwMode="auto">
          <a:xfrm>
            <a:off x="5334000" y="2554288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15" name="Oval 228"/>
          <p:cNvSpPr>
            <a:spLocks noChangeAspect="1" noChangeArrowheads="1"/>
          </p:cNvSpPr>
          <p:nvPr/>
        </p:nvSpPr>
        <p:spPr bwMode="auto">
          <a:xfrm>
            <a:off x="4802188" y="2319338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16" name="Oval 229"/>
          <p:cNvSpPr>
            <a:spLocks noChangeAspect="1" noChangeArrowheads="1"/>
          </p:cNvSpPr>
          <p:nvPr/>
        </p:nvSpPr>
        <p:spPr bwMode="auto">
          <a:xfrm>
            <a:off x="5022850" y="2319338"/>
            <a:ext cx="131763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17" name="Oval 230"/>
          <p:cNvSpPr>
            <a:spLocks noChangeAspect="1" noChangeArrowheads="1"/>
          </p:cNvSpPr>
          <p:nvPr/>
        </p:nvSpPr>
        <p:spPr bwMode="auto">
          <a:xfrm>
            <a:off x="4687888" y="2117725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18" name="Oval 231"/>
          <p:cNvSpPr>
            <a:spLocks noChangeAspect="1" noChangeArrowheads="1"/>
          </p:cNvSpPr>
          <p:nvPr/>
        </p:nvSpPr>
        <p:spPr bwMode="auto">
          <a:xfrm>
            <a:off x="4906963" y="2117725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19" name="Oval 232"/>
          <p:cNvSpPr>
            <a:spLocks noChangeAspect="1" noChangeArrowheads="1"/>
          </p:cNvSpPr>
          <p:nvPr/>
        </p:nvSpPr>
        <p:spPr bwMode="auto">
          <a:xfrm>
            <a:off x="5126038" y="2117725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20" name="Oval 233"/>
          <p:cNvSpPr>
            <a:spLocks noChangeAspect="1" noChangeArrowheads="1"/>
          </p:cNvSpPr>
          <p:nvPr/>
        </p:nvSpPr>
        <p:spPr bwMode="auto">
          <a:xfrm>
            <a:off x="7077075" y="25542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21" name="Oval 234"/>
          <p:cNvSpPr>
            <a:spLocks noChangeAspect="1" noChangeArrowheads="1"/>
          </p:cNvSpPr>
          <p:nvPr/>
        </p:nvSpPr>
        <p:spPr bwMode="auto">
          <a:xfrm>
            <a:off x="7296150" y="25542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22" name="Oval 235"/>
          <p:cNvSpPr>
            <a:spLocks noChangeAspect="1" noChangeArrowheads="1"/>
          </p:cNvSpPr>
          <p:nvPr/>
        </p:nvSpPr>
        <p:spPr bwMode="auto">
          <a:xfrm>
            <a:off x="7516813" y="2554288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23" name="Oval 236"/>
          <p:cNvSpPr>
            <a:spLocks noChangeAspect="1" noChangeArrowheads="1"/>
          </p:cNvSpPr>
          <p:nvPr/>
        </p:nvSpPr>
        <p:spPr bwMode="auto">
          <a:xfrm>
            <a:off x="7735888" y="2554288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24" name="Oval 237"/>
          <p:cNvSpPr>
            <a:spLocks noChangeAspect="1" noChangeArrowheads="1"/>
          </p:cNvSpPr>
          <p:nvPr/>
        </p:nvSpPr>
        <p:spPr bwMode="auto">
          <a:xfrm>
            <a:off x="7204075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25" name="Oval 238"/>
          <p:cNvSpPr>
            <a:spLocks noChangeAspect="1" noChangeArrowheads="1"/>
          </p:cNvSpPr>
          <p:nvPr/>
        </p:nvSpPr>
        <p:spPr bwMode="auto">
          <a:xfrm>
            <a:off x="7412038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26" name="Oval 239"/>
          <p:cNvSpPr>
            <a:spLocks noChangeAspect="1" noChangeArrowheads="1"/>
          </p:cNvSpPr>
          <p:nvPr/>
        </p:nvSpPr>
        <p:spPr bwMode="auto">
          <a:xfrm>
            <a:off x="7631113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27" name="Oval 240"/>
          <p:cNvSpPr>
            <a:spLocks noChangeAspect="1" noChangeArrowheads="1"/>
          </p:cNvSpPr>
          <p:nvPr/>
        </p:nvSpPr>
        <p:spPr bwMode="auto">
          <a:xfrm>
            <a:off x="7412038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28" name="Oval 241"/>
          <p:cNvSpPr>
            <a:spLocks noChangeAspect="1" noChangeArrowheads="1"/>
          </p:cNvSpPr>
          <p:nvPr/>
        </p:nvSpPr>
        <p:spPr bwMode="auto">
          <a:xfrm>
            <a:off x="7296150" y="1255713"/>
            <a:ext cx="133350" cy="131762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7829" name="Oval 242"/>
          <p:cNvSpPr>
            <a:spLocks noChangeAspect="1" noChangeArrowheads="1"/>
          </p:cNvSpPr>
          <p:nvPr/>
        </p:nvSpPr>
        <p:spPr bwMode="auto">
          <a:xfrm>
            <a:off x="7516813" y="1255713"/>
            <a:ext cx="131762" cy="131762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733800" y="5710535"/>
            <a:ext cx="23622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Entropy 58%</a:t>
            </a:r>
          </a:p>
        </p:txBody>
      </p:sp>
      <p:pic>
        <p:nvPicPr>
          <p:cNvPr id="54" name="Picture 4" descr="C:\Documents and Settings\Phil Clothier\My Documents\My Pictures\Flags\United Stat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7776" y="160040"/>
            <a:ext cx="820688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USA 2009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533400" y="1219200"/>
            <a:ext cx="80010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US Government forced to bail out banks and industry -2007 / 2008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8676" name="Picture 1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57638"/>
            <a:ext cx="9140825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BVC 3-up Dot Plot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452563" y="401638"/>
            <a:ext cx="67897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>
              <a:lnSpc>
                <a:spcPts val="1613"/>
              </a:lnSpc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Bhutan: Group (403)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15925" y="1193800"/>
            <a:ext cx="623888" cy="156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7</a:t>
            </a:r>
          </a:p>
          <a:p>
            <a:pPr algn="ctr" defTabSz="914400">
              <a:lnSpc>
                <a:spcPts val="1613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6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5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4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3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2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1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169988" y="1031875"/>
            <a:ext cx="2493962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Personal Values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722688" y="1031875"/>
            <a:ext cx="2492375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Current Culture Values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230938" y="1031875"/>
            <a:ext cx="2493962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Desired Culture Values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146175" y="2767013"/>
            <a:ext cx="2571750" cy="14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en-US" sz="900" dirty="0">
                <a:latin typeface="Verdana" pitchFamily="34" charset="0"/>
              </a:rPr>
              <a:t>IRS (P)= 4-4-1 | IRS (L)= 1-0-0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738563" y="2767013"/>
            <a:ext cx="2493962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pt-BR" sz="900">
                <a:latin typeface="Verdana" pitchFamily="34" charset="0"/>
              </a:rPr>
              <a:t>IROS (P)= 1-0-8-2 | IROS (L)= 0-0-0-0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240463" y="2767013"/>
            <a:ext cx="2484437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pt-BR" sz="900">
                <a:latin typeface="Verdana" pitchFamily="34" charset="0"/>
              </a:rPr>
              <a:t>IROS (P)= 1-1-7-1 | IROS (L)= 0-0-0-0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14338" y="3065463"/>
            <a:ext cx="708025" cy="153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2819" tIns="0" rIns="0" bIns="0">
            <a:spAutoFit/>
          </a:bodyPr>
          <a:lstStyle/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Matches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PV - CC	1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CC - DC	6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PV - DC	2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Health Index (PL)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PV: 9-1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CC: 11-0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DC: 10-0</a:t>
            </a:r>
            <a:endParaRPr lang="en-US" sz="800" dirty="0">
              <a:latin typeface="Verdana" pitchFamily="34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740150" y="3898900"/>
            <a:ext cx="2493963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613"/>
              </a:lnSpc>
              <a:spcBef>
                <a:spcPct val="50000"/>
              </a:spcBef>
            </a:pPr>
            <a:endParaRPr lang="en-GB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4109" name="Group 13"/>
          <p:cNvGraphicFramePr>
            <a:graphicFrameLocks noGrp="1"/>
          </p:cNvGraphicFramePr>
          <p:nvPr/>
        </p:nvGraphicFramePr>
        <p:xfrm>
          <a:off x="1325563" y="3025775"/>
          <a:ext cx="2346614" cy="2958354"/>
        </p:xfrm>
        <a:graphic>
          <a:graphicData uri="http://schemas.openxmlformats.org/drawingml/2006/table">
            <a:tbl>
              <a:tblPr/>
              <a:tblGrid>
                <a:gridCol w="1580285"/>
                <a:gridCol w="313170"/>
                <a:gridCol w="453159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friendship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continuous learning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160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compassion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caution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sincerity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social justice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self-discipline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optimism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helpfulness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caring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97" name="Text Box 77"/>
          <p:cNvSpPr txBox="1">
            <a:spLocks noChangeArrowheads="1"/>
          </p:cNvSpPr>
          <p:nvPr/>
        </p:nvSpPr>
        <p:spPr bwMode="auto">
          <a:xfrm>
            <a:off x="596900" y="6000750"/>
            <a:ext cx="813435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0800" defTabSz="914400">
              <a:lnSpc>
                <a:spcPts val="1200"/>
              </a:lnSpc>
              <a:tabLst>
                <a:tab pos="1639888" algn="l"/>
                <a:tab pos="3074988" algn="l"/>
                <a:tab pos="4102100" algn="l"/>
                <a:tab pos="5741988" algn="l"/>
                <a:tab pos="6819900" algn="l"/>
              </a:tabLst>
            </a:pPr>
            <a:r>
              <a:rPr lang="en-US" sz="700" u="sng" dirty="0">
                <a:latin typeface="Verdana" pitchFamily="34" charset="0"/>
              </a:rPr>
              <a:t>Black Underline</a:t>
            </a:r>
            <a:r>
              <a:rPr lang="en-US" sz="700" b="1" dirty="0"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PV &amp; CC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b="1" i="1" dirty="0">
                <a:solidFill>
                  <a:srgbClr val="CD8A3C"/>
                </a:solidFill>
                <a:latin typeface="Verdana" pitchFamily="34" charset="0"/>
              </a:rPr>
              <a:t>Orange</a:t>
            </a:r>
            <a:r>
              <a:rPr lang="en-US" sz="700" b="1" dirty="0"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CC &amp; DC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dirty="0">
                <a:latin typeface="Verdana" pitchFamily="34" charset="0"/>
              </a:rPr>
              <a:t>P = Positive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dirty="0">
                <a:latin typeface="Verdana" pitchFamily="34" charset="0"/>
              </a:rPr>
              <a:t>L = Potentially Limiting 	I = Individual	O = Organizational</a:t>
            </a:r>
          </a:p>
          <a:p>
            <a:pPr marL="50800" defTabSz="914400">
              <a:lnSpc>
                <a:spcPts val="1200"/>
              </a:lnSpc>
              <a:tabLst>
                <a:tab pos="1639888" algn="l"/>
                <a:tab pos="3074988" algn="l"/>
                <a:tab pos="4102100" algn="l"/>
                <a:tab pos="5741988" algn="l"/>
                <a:tab pos="6819900" algn="l"/>
              </a:tabLst>
            </a:pPr>
            <a:r>
              <a:rPr lang="en-US" sz="700" b="1" i="1" u="sng" dirty="0">
                <a:solidFill>
                  <a:srgbClr val="CD8A3C"/>
                </a:solidFill>
                <a:latin typeface="Verdana" pitchFamily="34" charset="0"/>
              </a:rPr>
              <a:t>Orange</a:t>
            </a:r>
            <a:r>
              <a:rPr lang="en-US" sz="700" b="1" dirty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PV, CC &amp; DC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b="1" dirty="0">
                <a:solidFill>
                  <a:srgbClr val="4B6A8F"/>
                </a:solidFill>
                <a:latin typeface="Verdana" pitchFamily="34" charset="0"/>
              </a:rPr>
              <a:t>Blue</a:t>
            </a:r>
            <a:r>
              <a:rPr lang="en-US" sz="700" b="1" dirty="0"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PV &amp; DC</a:t>
            </a:r>
            <a:r>
              <a:rPr lang="en-US" sz="700" b="1" dirty="0">
                <a:latin typeface="Verdana" pitchFamily="34" charset="0"/>
              </a:rPr>
              <a:t>		</a:t>
            </a:r>
            <a:r>
              <a:rPr lang="en-US" sz="700" dirty="0">
                <a:latin typeface="Verdana" pitchFamily="34" charset="0"/>
              </a:rPr>
              <a:t>(white circle)	R = Relationship	S = Societal</a:t>
            </a:r>
          </a:p>
        </p:txBody>
      </p:sp>
      <p:graphicFrame>
        <p:nvGraphicFramePr>
          <p:cNvPr id="4341" name="Group 245"/>
          <p:cNvGraphicFramePr>
            <a:graphicFrameLocks noGrp="1"/>
          </p:cNvGraphicFramePr>
          <p:nvPr/>
        </p:nvGraphicFramePr>
        <p:xfrm>
          <a:off x="3810000" y="3025775"/>
          <a:ext cx="2348057" cy="3154793"/>
        </p:xfrm>
        <a:graphic>
          <a:graphicData uri="http://schemas.openxmlformats.org/drawingml/2006/table">
            <a:tbl>
              <a:tblPr/>
              <a:tblGrid>
                <a:gridCol w="1581727"/>
                <a:gridCol w="311727"/>
                <a:gridCol w="454603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continuous improvement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7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environmental 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    protection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D8A3C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7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strict moral/religious 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    codes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D8A3C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political rights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education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nature conservancy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shared vision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information availability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shared values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contentment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11. </a:t>
                      </a:r>
                      <a:r>
                        <a:rPr kumimoji="0" lang="en-US" sz="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social justice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38" name="Group 142"/>
          <p:cNvGraphicFramePr>
            <a:graphicFrameLocks noGrp="1"/>
          </p:cNvGraphicFramePr>
          <p:nvPr/>
        </p:nvGraphicFramePr>
        <p:xfrm>
          <a:off x="6303963" y="3025775"/>
          <a:ext cx="2424546" cy="2958354"/>
        </p:xfrm>
        <a:graphic>
          <a:graphicData uri="http://schemas.openxmlformats.org/drawingml/2006/table">
            <a:tbl>
              <a:tblPr/>
              <a:tblGrid>
                <a:gridCol w="1632239"/>
                <a:gridCol w="323273"/>
                <a:gridCol w="469034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education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continuous improvement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freedom of speech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economic growth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social justice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contentment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environmental protection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compassion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full employment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strict moral/religious 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      codes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86" name="Text Box 206"/>
          <p:cNvSpPr txBox="1">
            <a:spLocks noChangeArrowheads="1"/>
          </p:cNvSpPr>
          <p:nvPr/>
        </p:nvSpPr>
        <p:spPr bwMode="auto">
          <a:xfrm>
            <a:off x="228600" y="6451600"/>
            <a:ext cx="2541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4400" eaLnBrk="0" hangingPunct="0"/>
            <a:r>
              <a:rPr lang="en-US" sz="800" dirty="0">
                <a:latin typeface="Verdana" pitchFamily="34" charset="0"/>
              </a:rPr>
              <a:t>Values Plot</a:t>
            </a:r>
          </a:p>
        </p:txBody>
      </p:sp>
      <p:sp>
        <p:nvSpPr>
          <p:cNvPr id="35987" name="Text Box 207"/>
          <p:cNvSpPr txBox="1">
            <a:spLocks noChangeArrowheads="1"/>
          </p:cNvSpPr>
          <p:nvPr/>
        </p:nvSpPr>
        <p:spPr bwMode="auto">
          <a:xfrm>
            <a:off x="3255963" y="6451600"/>
            <a:ext cx="2640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defTabSz="914400" eaLnBrk="0" hangingPunct="0"/>
            <a:r>
              <a:rPr lang="en-US" sz="800" dirty="0">
                <a:latin typeface="Verdana" pitchFamily="34" charset="0"/>
              </a:rPr>
              <a:t>Copyright 2009 Barrett Values Centre</a:t>
            </a:r>
          </a:p>
        </p:txBody>
      </p:sp>
      <p:sp>
        <p:nvSpPr>
          <p:cNvPr id="35988" name="Text Box 208"/>
          <p:cNvSpPr txBox="1">
            <a:spLocks noChangeArrowheads="1"/>
          </p:cNvSpPr>
          <p:nvPr/>
        </p:nvSpPr>
        <p:spPr bwMode="auto">
          <a:xfrm>
            <a:off x="6858000" y="6451600"/>
            <a:ext cx="1870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 defTabSz="914400" eaLnBrk="0" hangingPunct="0"/>
            <a:r>
              <a:rPr lang="en-US" sz="800" dirty="0">
                <a:latin typeface="Verdana" pitchFamily="34" charset="0"/>
              </a:rPr>
              <a:t>January 2009</a:t>
            </a:r>
          </a:p>
        </p:txBody>
      </p:sp>
      <p:pic>
        <p:nvPicPr>
          <p:cNvPr id="35989" name="Picture 210" descr="dotleve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0938" y="1220788"/>
            <a:ext cx="2501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90" name="Picture 211" descr="dotlevel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6975" y="1219200"/>
            <a:ext cx="25003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91" name="Picture 212" descr="dotlev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9188" y="1209675"/>
            <a:ext cx="260985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92" name="Oval 213"/>
          <p:cNvSpPr>
            <a:spLocks noChangeAspect="1" noChangeArrowheads="1"/>
          </p:cNvSpPr>
          <p:nvPr/>
        </p:nvSpPr>
        <p:spPr bwMode="auto">
          <a:xfrm>
            <a:off x="2239963" y="25542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5993" name="Oval 214"/>
          <p:cNvSpPr>
            <a:spLocks noChangeAspect="1" noChangeArrowheads="1"/>
          </p:cNvSpPr>
          <p:nvPr/>
        </p:nvSpPr>
        <p:spPr bwMode="auto">
          <a:xfrm>
            <a:off x="2459038" y="2554288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5994" name="Oval 215"/>
          <p:cNvSpPr>
            <a:spLocks noChangeAspect="1" noChangeArrowheads="1"/>
          </p:cNvSpPr>
          <p:nvPr/>
        </p:nvSpPr>
        <p:spPr bwMode="auto">
          <a:xfrm>
            <a:off x="2135188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5995" name="Oval 216"/>
          <p:cNvSpPr>
            <a:spLocks noChangeAspect="1" noChangeArrowheads="1"/>
          </p:cNvSpPr>
          <p:nvPr/>
        </p:nvSpPr>
        <p:spPr bwMode="auto">
          <a:xfrm>
            <a:off x="2355850" y="2319338"/>
            <a:ext cx="131763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5996" name="Oval 217"/>
          <p:cNvSpPr>
            <a:spLocks noChangeAspect="1" noChangeArrowheads="1"/>
          </p:cNvSpPr>
          <p:nvPr/>
        </p:nvSpPr>
        <p:spPr bwMode="auto">
          <a:xfrm>
            <a:off x="2563813" y="2319338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5997" name="Oval 218"/>
          <p:cNvSpPr>
            <a:spLocks noChangeAspect="1" noChangeArrowheads="1"/>
          </p:cNvSpPr>
          <p:nvPr/>
        </p:nvSpPr>
        <p:spPr bwMode="auto">
          <a:xfrm>
            <a:off x="2355850" y="1893888"/>
            <a:ext cx="131763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5998" name="Oval 219"/>
          <p:cNvSpPr>
            <a:spLocks noChangeAspect="1" noChangeArrowheads="1"/>
          </p:cNvSpPr>
          <p:nvPr/>
        </p:nvSpPr>
        <p:spPr bwMode="auto">
          <a:xfrm>
            <a:off x="2239963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5999" name="Oval 220"/>
          <p:cNvSpPr>
            <a:spLocks noChangeAspect="1" noChangeArrowheads="1"/>
          </p:cNvSpPr>
          <p:nvPr/>
        </p:nvSpPr>
        <p:spPr bwMode="auto">
          <a:xfrm>
            <a:off x="2459038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00" name="Oval 221"/>
          <p:cNvSpPr>
            <a:spLocks noChangeAspect="1" noChangeArrowheads="1"/>
          </p:cNvSpPr>
          <p:nvPr/>
        </p:nvSpPr>
        <p:spPr bwMode="auto">
          <a:xfrm>
            <a:off x="2239963" y="1255713"/>
            <a:ext cx="133350" cy="131762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01" name="Oval 222"/>
          <p:cNvSpPr>
            <a:spLocks noChangeAspect="1" noChangeArrowheads="1"/>
          </p:cNvSpPr>
          <p:nvPr/>
        </p:nvSpPr>
        <p:spPr bwMode="auto">
          <a:xfrm>
            <a:off x="2459038" y="1255713"/>
            <a:ext cx="133350" cy="131762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02" name="Oval 223"/>
          <p:cNvSpPr>
            <a:spLocks noChangeAspect="1" noChangeArrowheads="1"/>
          </p:cNvSpPr>
          <p:nvPr/>
        </p:nvSpPr>
        <p:spPr bwMode="auto">
          <a:xfrm>
            <a:off x="4906963" y="25542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03" name="Oval 224"/>
          <p:cNvSpPr>
            <a:spLocks noChangeAspect="1" noChangeArrowheads="1"/>
          </p:cNvSpPr>
          <p:nvPr/>
        </p:nvSpPr>
        <p:spPr bwMode="auto">
          <a:xfrm>
            <a:off x="4687888" y="2117725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04" name="Oval 225"/>
          <p:cNvSpPr>
            <a:spLocks noChangeAspect="1" noChangeArrowheads="1"/>
          </p:cNvSpPr>
          <p:nvPr/>
        </p:nvSpPr>
        <p:spPr bwMode="auto">
          <a:xfrm>
            <a:off x="4906963" y="2117725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05" name="Oval 226"/>
          <p:cNvSpPr>
            <a:spLocks noChangeAspect="1" noChangeArrowheads="1"/>
          </p:cNvSpPr>
          <p:nvPr/>
        </p:nvSpPr>
        <p:spPr bwMode="auto">
          <a:xfrm>
            <a:off x="5126038" y="2117725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06" name="Oval 227"/>
          <p:cNvSpPr>
            <a:spLocks noChangeAspect="1" noChangeArrowheads="1"/>
          </p:cNvSpPr>
          <p:nvPr/>
        </p:nvSpPr>
        <p:spPr bwMode="auto">
          <a:xfrm>
            <a:off x="4687888" y="1893888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07" name="Oval 228"/>
          <p:cNvSpPr>
            <a:spLocks noChangeAspect="1" noChangeArrowheads="1"/>
          </p:cNvSpPr>
          <p:nvPr/>
        </p:nvSpPr>
        <p:spPr bwMode="auto">
          <a:xfrm>
            <a:off x="4906963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08" name="Oval 229"/>
          <p:cNvSpPr>
            <a:spLocks noChangeAspect="1" noChangeArrowheads="1"/>
          </p:cNvSpPr>
          <p:nvPr/>
        </p:nvSpPr>
        <p:spPr bwMode="auto">
          <a:xfrm>
            <a:off x="5126038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09" name="Oval 230"/>
          <p:cNvSpPr>
            <a:spLocks noChangeAspect="1" noChangeArrowheads="1"/>
          </p:cNvSpPr>
          <p:nvPr/>
        </p:nvSpPr>
        <p:spPr bwMode="auto">
          <a:xfrm>
            <a:off x="4687888" y="1681163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10" name="Oval 231"/>
          <p:cNvSpPr>
            <a:spLocks noChangeAspect="1" noChangeArrowheads="1"/>
          </p:cNvSpPr>
          <p:nvPr/>
        </p:nvSpPr>
        <p:spPr bwMode="auto">
          <a:xfrm>
            <a:off x="4906963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11" name="Oval 232"/>
          <p:cNvSpPr>
            <a:spLocks noChangeAspect="1" noChangeArrowheads="1"/>
          </p:cNvSpPr>
          <p:nvPr/>
        </p:nvSpPr>
        <p:spPr bwMode="auto">
          <a:xfrm>
            <a:off x="5126038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12" name="Oval 233"/>
          <p:cNvSpPr>
            <a:spLocks noChangeAspect="1" noChangeArrowheads="1"/>
          </p:cNvSpPr>
          <p:nvPr/>
        </p:nvSpPr>
        <p:spPr bwMode="auto">
          <a:xfrm>
            <a:off x="4906963" y="1457325"/>
            <a:ext cx="133350" cy="131763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13" name="Oval 234"/>
          <p:cNvSpPr>
            <a:spLocks noChangeAspect="1" noChangeArrowheads="1"/>
          </p:cNvSpPr>
          <p:nvPr/>
        </p:nvSpPr>
        <p:spPr bwMode="auto">
          <a:xfrm>
            <a:off x="7296150" y="25542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14" name="Oval 235"/>
          <p:cNvSpPr>
            <a:spLocks noChangeAspect="1" noChangeArrowheads="1"/>
          </p:cNvSpPr>
          <p:nvPr/>
        </p:nvSpPr>
        <p:spPr bwMode="auto">
          <a:xfrm>
            <a:off x="7516813" y="2554288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15" name="Oval 236"/>
          <p:cNvSpPr>
            <a:spLocks noChangeAspect="1" noChangeArrowheads="1"/>
          </p:cNvSpPr>
          <p:nvPr/>
        </p:nvSpPr>
        <p:spPr bwMode="auto">
          <a:xfrm>
            <a:off x="7296150" y="2117725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16" name="Oval 237"/>
          <p:cNvSpPr>
            <a:spLocks noChangeAspect="1" noChangeArrowheads="1"/>
          </p:cNvSpPr>
          <p:nvPr/>
        </p:nvSpPr>
        <p:spPr bwMode="auto">
          <a:xfrm>
            <a:off x="7516813" y="2117725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17" name="Oval 238"/>
          <p:cNvSpPr>
            <a:spLocks noChangeAspect="1" noChangeArrowheads="1"/>
          </p:cNvSpPr>
          <p:nvPr/>
        </p:nvSpPr>
        <p:spPr bwMode="auto">
          <a:xfrm>
            <a:off x="7077075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18" name="Oval 239"/>
          <p:cNvSpPr>
            <a:spLocks noChangeAspect="1" noChangeArrowheads="1"/>
          </p:cNvSpPr>
          <p:nvPr/>
        </p:nvSpPr>
        <p:spPr bwMode="auto">
          <a:xfrm>
            <a:off x="7296150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19" name="Oval 240"/>
          <p:cNvSpPr>
            <a:spLocks noChangeAspect="1" noChangeArrowheads="1"/>
          </p:cNvSpPr>
          <p:nvPr/>
        </p:nvSpPr>
        <p:spPr bwMode="auto">
          <a:xfrm>
            <a:off x="7516813" y="1893888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20" name="Oval 241"/>
          <p:cNvSpPr>
            <a:spLocks noChangeAspect="1" noChangeArrowheads="1"/>
          </p:cNvSpPr>
          <p:nvPr/>
        </p:nvSpPr>
        <p:spPr bwMode="auto">
          <a:xfrm>
            <a:off x="7735888" y="1893888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21" name="Oval 242"/>
          <p:cNvSpPr>
            <a:spLocks noChangeAspect="1" noChangeArrowheads="1"/>
          </p:cNvSpPr>
          <p:nvPr/>
        </p:nvSpPr>
        <p:spPr bwMode="auto">
          <a:xfrm>
            <a:off x="7412038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6022" name="Oval 243"/>
          <p:cNvSpPr>
            <a:spLocks noChangeAspect="1" noChangeArrowheads="1"/>
          </p:cNvSpPr>
          <p:nvPr/>
        </p:nvSpPr>
        <p:spPr bwMode="auto">
          <a:xfrm>
            <a:off x="7412038" y="1255713"/>
            <a:ext cx="133350" cy="131762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172200" y="5638800"/>
            <a:ext cx="23622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Entropy 4%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rot="10800000" flipV="1">
            <a:off x="6019800" y="5867400"/>
            <a:ext cx="381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7" name="Picture 4" descr="C:\Documents and Settings\Phil Clothier\My Documents\My Pictures\Flags\Bhut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13684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>
                <a:ea typeface="ＭＳ Ｐゴシック"/>
                <a:cs typeface="ＭＳ Ｐゴシック"/>
              </a:rPr>
              <a:t>Bhutan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24677"/>
            <a:ext cx="76962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Bhutan prioritise *GNH above GDP</a:t>
            </a:r>
          </a:p>
          <a:p>
            <a:pPr algn="ctr">
              <a:defRPr/>
            </a:pPr>
            <a:r>
              <a:rPr lang="en-GB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(*Gross National Happiness)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686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13188"/>
            <a:ext cx="914400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BVC 3-up Dot Plot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452563" y="401638"/>
            <a:ext cx="67897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>
              <a:lnSpc>
                <a:spcPts val="1613"/>
              </a:lnSpc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UK Northwest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Region 2009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(2002)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15925" y="1193800"/>
            <a:ext cx="623888" cy="156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7</a:t>
            </a:r>
          </a:p>
          <a:p>
            <a:pPr algn="ctr" defTabSz="914400">
              <a:lnSpc>
                <a:spcPts val="1613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6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5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4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3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2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1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69988" y="1031875"/>
            <a:ext cx="2493962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Personal Values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722688" y="1031875"/>
            <a:ext cx="2492375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Current Culture Values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230938" y="1031875"/>
            <a:ext cx="2493962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Desired Culture Values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146175" y="2767013"/>
            <a:ext cx="2571750" cy="14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en-US" sz="900" dirty="0">
                <a:latin typeface="Verdana" pitchFamily="34" charset="0"/>
              </a:rPr>
              <a:t>IRS (P)= 3-7-0 | IRS (L)= 0-0-0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738563" y="2767013"/>
            <a:ext cx="2493962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pt-BR" sz="900">
                <a:latin typeface="Verdana" pitchFamily="34" charset="0"/>
              </a:rPr>
              <a:t>IROS (P)= 1-0-0-0 | IROS (L)= 3-3-3-0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240463" y="2767013"/>
            <a:ext cx="2484437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pt-BR" sz="900">
                <a:latin typeface="Verdana" pitchFamily="34" charset="0"/>
              </a:rPr>
              <a:t>IROS (P)= 2-0-4-4 | IROS (L)= 0-0-0-0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414338" y="3065463"/>
            <a:ext cx="708025" cy="153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2819" tIns="0" rIns="0" bIns="0">
            <a:spAutoFit/>
          </a:bodyPr>
          <a:lstStyle/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Matches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PV - CC	0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CC - DC	1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PV - DC	0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Health Index (PL)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PV: 10-0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CC: 1-9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800" b="1" dirty="0">
                <a:latin typeface="Verdana" pitchFamily="34" charset="0"/>
              </a:rPr>
              <a:t>DC: 10-0</a:t>
            </a:r>
            <a:endParaRPr lang="en-US" sz="800" dirty="0">
              <a:latin typeface="Verdana" pitchFamily="34" charset="0"/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740150" y="3898900"/>
            <a:ext cx="2493963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613"/>
              </a:lnSpc>
              <a:spcBef>
                <a:spcPct val="50000"/>
              </a:spcBef>
            </a:pPr>
            <a:endParaRPr lang="en-GB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4109" name="Group 13"/>
          <p:cNvGraphicFramePr>
            <a:graphicFrameLocks noGrp="1"/>
          </p:cNvGraphicFramePr>
          <p:nvPr/>
        </p:nvGraphicFramePr>
        <p:xfrm>
          <a:off x="1325563" y="3025775"/>
          <a:ext cx="2346614" cy="2941544"/>
        </p:xfrm>
        <a:graphic>
          <a:graphicData uri="http://schemas.openxmlformats.org/drawingml/2006/table">
            <a:tbl>
              <a:tblPr/>
              <a:tblGrid>
                <a:gridCol w="1580285"/>
                <a:gridCol w="313170"/>
                <a:gridCol w="453159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caring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995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family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33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humour/fun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866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honesty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841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friendship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720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respect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560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fairness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540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trust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521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listening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patience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497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69" name="Text Box 77"/>
          <p:cNvSpPr txBox="1">
            <a:spLocks noChangeArrowheads="1"/>
          </p:cNvSpPr>
          <p:nvPr/>
        </p:nvSpPr>
        <p:spPr bwMode="auto">
          <a:xfrm>
            <a:off x="596900" y="6000750"/>
            <a:ext cx="813435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0800" defTabSz="914400">
              <a:lnSpc>
                <a:spcPts val="1200"/>
              </a:lnSpc>
              <a:tabLst>
                <a:tab pos="1639888" algn="l"/>
                <a:tab pos="3074988" algn="l"/>
                <a:tab pos="4102100" algn="l"/>
                <a:tab pos="5741988" algn="l"/>
                <a:tab pos="6819900" algn="l"/>
              </a:tabLst>
            </a:pPr>
            <a:r>
              <a:rPr lang="en-US" sz="700" u="sng" dirty="0">
                <a:latin typeface="Verdana" pitchFamily="34" charset="0"/>
              </a:rPr>
              <a:t>Black Underline</a:t>
            </a:r>
            <a:r>
              <a:rPr lang="en-US" sz="700" b="1" dirty="0"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PV &amp; CC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b="1" i="1" dirty="0">
                <a:solidFill>
                  <a:srgbClr val="CD8A3C"/>
                </a:solidFill>
                <a:latin typeface="Verdana" pitchFamily="34" charset="0"/>
              </a:rPr>
              <a:t>Orange</a:t>
            </a:r>
            <a:r>
              <a:rPr lang="en-US" sz="700" b="1" dirty="0"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CC &amp; DC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dirty="0">
                <a:latin typeface="Verdana" pitchFamily="34" charset="0"/>
              </a:rPr>
              <a:t>P = Positive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dirty="0">
                <a:latin typeface="Verdana" pitchFamily="34" charset="0"/>
              </a:rPr>
              <a:t>L = Potentially Limiting 	I = Individual	O = Organizational</a:t>
            </a:r>
          </a:p>
          <a:p>
            <a:pPr marL="50800" defTabSz="914400">
              <a:lnSpc>
                <a:spcPts val="1200"/>
              </a:lnSpc>
              <a:tabLst>
                <a:tab pos="1639888" algn="l"/>
                <a:tab pos="3074988" algn="l"/>
                <a:tab pos="4102100" algn="l"/>
                <a:tab pos="5741988" algn="l"/>
                <a:tab pos="6819900" algn="l"/>
              </a:tabLst>
            </a:pPr>
            <a:r>
              <a:rPr lang="en-US" sz="700" b="1" i="1" u="sng" dirty="0">
                <a:solidFill>
                  <a:srgbClr val="CD8A3C"/>
                </a:solidFill>
                <a:latin typeface="Verdana" pitchFamily="34" charset="0"/>
              </a:rPr>
              <a:t>Orange</a:t>
            </a:r>
            <a:r>
              <a:rPr lang="en-US" sz="700" b="1" dirty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PV, CC &amp; DC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b="1" dirty="0">
                <a:solidFill>
                  <a:srgbClr val="4B6A8F"/>
                </a:solidFill>
                <a:latin typeface="Verdana" pitchFamily="34" charset="0"/>
              </a:rPr>
              <a:t>Blue</a:t>
            </a:r>
            <a:r>
              <a:rPr lang="en-US" sz="700" b="1" dirty="0"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PV &amp; DC</a:t>
            </a:r>
            <a:r>
              <a:rPr lang="en-US" sz="700" b="1" dirty="0">
                <a:latin typeface="Verdana" pitchFamily="34" charset="0"/>
              </a:rPr>
              <a:t>		</a:t>
            </a:r>
            <a:r>
              <a:rPr lang="en-US" sz="700" dirty="0">
                <a:latin typeface="Verdana" pitchFamily="34" charset="0"/>
              </a:rPr>
              <a:t>(white circle)	R = Relationship	S = Societal</a:t>
            </a:r>
          </a:p>
        </p:txBody>
      </p:sp>
      <p:graphicFrame>
        <p:nvGraphicFramePr>
          <p:cNvPr id="4339" name="Group 243"/>
          <p:cNvGraphicFramePr>
            <a:graphicFrameLocks noGrp="1"/>
          </p:cNvGraphicFramePr>
          <p:nvPr/>
        </p:nvGraphicFramePr>
        <p:xfrm>
          <a:off x="3810000" y="3025775"/>
          <a:ext cx="2348057" cy="3146613"/>
        </p:xfrm>
        <a:graphic>
          <a:graphicData uri="http://schemas.openxmlformats.org/drawingml/2006/table">
            <a:tbl>
              <a:tblPr/>
              <a:tblGrid>
                <a:gridCol w="1676399"/>
                <a:gridCol w="381000"/>
                <a:gridCol w="290658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crime/violence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925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24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uncertainty about the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  future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unemployment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wasted resources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699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bureaucracy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apathy/ pessimism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555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blame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535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conflict/aggression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528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poverty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468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community pride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40" name="Group 244"/>
          <p:cNvGraphicFramePr>
            <a:graphicFrameLocks noGrp="1"/>
          </p:cNvGraphicFramePr>
          <p:nvPr/>
        </p:nvGraphicFramePr>
        <p:xfrm>
          <a:off x="6303963" y="3025775"/>
          <a:ext cx="2424546" cy="3241583"/>
        </p:xfrm>
        <a:graphic>
          <a:graphicData uri="http://schemas.openxmlformats.org/drawingml/2006/table">
            <a:tbl>
              <a:tblPr/>
              <a:tblGrid>
                <a:gridCol w="1632239"/>
                <a:gridCol w="323273"/>
                <a:gridCol w="469034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community pride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921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affordable housing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834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caring for the elderly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caring for the </a:t>
                      </a:r>
                      <a:b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  disadvantaged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664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Employment</a:t>
                      </a:r>
                      <a:b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  opportunities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635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quality of life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584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economic growth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556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7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concern for future 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  generations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535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community services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dependable public </a:t>
                      </a:r>
                      <a:b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   services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58" name="Text Box 206"/>
          <p:cNvSpPr txBox="1">
            <a:spLocks noChangeArrowheads="1"/>
          </p:cNvSpPr>
          <p:nvPr/>
        </p:nvSpPr>
        <p:spPr bwMode="auto">
          <a:xfrm>
            <a:off x="228600" y="6451600"/>
            <a:ext cx="2541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4400" eaLnBrk="0" hangingPunct="0"/>
            <a:r>
              <a:rPr lang="en-US" sz="800" dirty="0">
                <a:latin typeface="Verdana" pitchFamily="34" charset="0"/>
              </a:rPr>
              <a:t>Values Plot</a:t>
            </a:r>
          </a:p>
        </p:txBody>
      </p:sp>
      <p:sp>
        <p:nvSpPr>
          <p:cNvPr id="39059" name="Text Box 207"/>
          <p:cNvSpPr txBox="1">
            <a:spLocks noChangeArrowheads="1"/>
          </p:cNvSpPr>
          <p:nvPr/>
        </p:nvSpPr>
        <p:spPr bwMode="auto">
          <a:xfrm>
            <a:off x="3255963" y="6451600"/>
            <a:ext cx="2640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defTabSz="914400" eaLnBrk="0" hangingPunct="0"/>
            <a:r>
              <a:rPr lang="en-US" sz="800" dirty="0">
                <a:latin typeface="Verdana" pitchFamily="34" charset="0"/>
              </a:rPr>
              <a:t>Copyright 2009 Barrett Values Centre</a:t>
            </a:r>
          </a:p>
        </p:txBody>
      </p:sp>
      <p:sp>
        <p:nvSpPr>
          <p:cNvPr id="39060" name="Text Box 208"/>
          <p:cNvSpPr txBox="1">
            <a:spLocks noChangeArrowheads="1"/>
          </p:cNvSpPr>
          <p:nvPr/>
        </p:nvSpPr>
        <p:spPr bwMode="auto">
          <a:xfrm>
            <a:off x="6858000" y="6451600"/>
            <a:ext cx="1870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 defTabSz="914400" eaLnBrk="0" hangingPunct="0"/>
            <a:r>
              <a:rPr lang="en-US" sz="800" dirty="0">
                <a:latin typeface="Verdana" pitchFamily="34" charset="0"/>
              </a:rPr>
              <a:t>February 2009</a:t>
            </a:r>
          </a:p>
        </p:txBody>
      </p:sp>
      <p:pic>
        <p:nvPicPr>
          <p:cNvPr id="39061" name="Picture 210" descr="dotleve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0938" y="1220788"/>
            <a:ext cx="2501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62" name="Picture 211" descr="dotlevel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6975" y="1219200"/>
            <a:ext cx="25003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63" name="Picture 212" descr="dotlev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9188" y="1209675"/>
            <a:ext cx="260985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064" name="Oval 213"/>
          <p:cNvSpPr>
            <a:spLocks noChangeAspect="1" noChangeArrowheads="1"/>
          </p:cNvSpPr>
          <p:nvPr/>
        </p:nvSpPr>
        <p:spPr bwMode="auto">
          <a:xfrm>
            <a:off x="1916113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65" name="Oval 214"/>
          <p:cNvSpPr>
            <a:spLocks noChangeAspect="1" noChangeArrowheads="1"/>
          </p:cNvSpPr>
          <p:nvPr/>
        </p:nvSpPr>
        <p:spPr bwMode="auto">
          <a:xfrm>
            <a:off x="2135188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66" name="Oval 215"/>
          <p:cNvSpPr>
            <a:spLocks noChangeAspect="1" noChangeArrowheads="1"/>
          </p:cNvSpPr>
          <p:nvPr/>
        </p:nvSpPr>
        <p:spPr bwMode="auto">
          <a:xfrm>
            <a:off x="2355850" y="2319338"/>
            <a:ext cx="131763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67" name="Oval 216"/>
          <p:cNvSpPr>
            <a:spLocks noChangeAspect="1" noChangeArrowheads="1"/>
          </p:cNvSpPr>
          <p:nvPr/>
        </p:nvSpPr>
        <p:spPr bwMode="auto">
          <a:xfrm>
            <a:off x="2563813" y="2319338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68" name="Oval 217"/>
          <p:cNvSpPr>
            <a:spLocks noChangeAspect="1" noChangeArrowheads="1"/>
          </p:cNvSpPr>
          <p:nvPr/>
        </p:nvSpPr>
        <p:spPr bwMode="auto">
          <a:xfrm>
            <a:off x="2782888" y="2319338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69" name="Oval 218"/>
          <p:cNvSpPr>
            <a:spLocks noChangeAspect="1" noChangeArrowheads="1"/>
          </p:cNvSpPr>
          <p:nvPr/>
        </p:nvSpPr>
        <p:spPr bwMode="auto">
          <a:xfrm>
            <a:off x="1916113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70" name="Oval 219"/>
          <p:cNvSpPr>
            <a:spLocks noChangeAspect="1" noChangeArrowheads="1"/>
          </p:cNvSpPr>
          <p:nvPr/>
        </p:nvSpPr>
        <p:spPr bwMode="auto">
          <a:xfrm>
            <a:off x="2135188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71" name="Oval 220"/>
          <p:cNvSpPr>
            <a:spLocks noChangeAspect="1" noChangeArrowheads="1"/>
          </p:cNvSpPr>
          <p:nvPr/>
        </p:nvSpPr>
        <p:spPr bwMode="auto">
          <a:xfrm>
            <a:off x="2355850" y="1681163"/>
            <a:ext cx="131763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72" name="Oval 221"/>
          <p:cNvSpPr>
            <a:spLocks noChangeAspect="1" noChangeArrowheads="1"/>
          </p:cNvSpPr>
          <p:nvPr/>
        </p:nvSpPr>
        <p:spPr bwMode="auto">
          <a:xfrm>
            <a:off x="2563813" y="1681163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73" name="Oval 222"/>
          <p:cNvSpPr>
            <a:spLocks noChangeAspect="1" noChangeArrowheads="1"/>
          </p:cNvSpPr>
          <p:nvPr/>
        </p:nvSpPr>
        <p:spPr bwMode="auto">
          <a:xfrm>
            <a:off x="2782888" y="1681163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74" name="Oval 223"/>
          <p:cNvSpPr>
            <a:spLocks noChangeAspect="1" noChangeArrowheads="1"/>
          </p:cNvSpPr>
          <p:nvPr/>
        </p:nvSpPr>
        <p:spPr bwMode="auto">
          <a:xfrm>
            <a:off x="4583113" y="2554288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75" name="Oval 224"/>
          <p:cNvSpPr>
            <a:spLocks noChangeAspect="1" noChangeArrowheads="1"/>
          </p:cNvSpPr>
          <p:nvPr/>
        </p:nvSpPr>
        <p:spPr bwMode="auto">
          <a:xfrm>
            <a:off x="4802188" y="2554288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76" name="Oval 225"/>
          <p:cNvSpPr>
            <a:spLocks noChangeAspect="1" noChangeArrowheads="1"/>
          </p:cNvSpPr>
          <p:nvPr/>
        </p:nvSpPr>
        <p:spPr bwMode="auto">
          <a:xfrm>
            <a:off x="5022850" y="2554288"/>
            <a:ext cx="131763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77" name="Oval 226"/>
          <p:cNvSpPr>
            <a:spLocks noChangeAspect="1" noChangeArrowheads="1"/>
          </p:cNvSpPr>
          <p:nvPr/>
        </p:nvSpPr>
        <p:spPr bwMode="auto">
          <a:xfrm>
            <a:off x="5241925" y="2554288"/>
            <a:ext cx="131763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78" name="Oval 227"/>
          <p:cNvSpPr>
            <a:spLocks noChangeAspect="1" noChangeArrowheads="1"/>
          </p:cNvSpPr>
          <p:nvPr/>
        </p:nvSpPr>
        <p:spPr bwMode="auto">
          <a:xfrm>
            <a:off x="4802188" y="2319338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79" name="Oval 228"/>
          <p:cNvSpPr>
            <a:spLocks noChangeAspect="1" noChangeArrowheads="1"/>
          </p:cNvSpPr>
          <p:nvPr/>
        </p:nvSpPr>
        <p:spPr bwMode="auto">
          <a:xfrm>
            <a:off x="5022850" y="2319338"/>
            <a:ext cx="131763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80" name="Oval 229"/>
          <p:cNvSpPr>
            <a:spLocks noChangeAspect="1" noChangeArrowheads="1"/>
          </p:cNvSpPr>
          <p:nvPr/>
        </p:nvSpPr>
        <p:spPr bwMode="auto">
          <a:xfrm>
            <a:off x="4583113" y="2117725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81" name="Oval 230"/>
          <p:cNvSpPr>
            <a:spLocks noChangeAspect="1" noChangeArrowheads="1"/>
          </p:cNvSpPr>
          <p:nvPr/>
        </p:nvSpPr>
        <p:spPr bwMode="auto">
          <a:xfrm>
            <a:off x="4802188" y="2117725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82" name="Oval 231"/>
          <p:cNvSpPr>
            <a:spLocks noChangeAspect="1" noChangeArrowheads="1"/>
          </p:cNvSpPr>
          <p:nvPr/>
        </p:nvSpPr>
        <p:spPr bwMode="auto">
          <a:xfrm>
            <a:off x="5022850" y="2117725"/>
            <a:ext cx="131763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83" name="Oval 232"/>
          <p:cNvSpPr>
            <a:spLocks noChangeAspect="1" noChangeArrowheads="1"/>
          </p:cNvSpPr>
          <p:nvPr/>
        </p:nvSpPr>
        <p:spPr bwMode="auto">
          <a:xfrm>
            <a:off x="5241925" y="2117725"/>
            <a:ext cx="131763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84" name="Oval 233"/>
          <p:cNvSpPr>
            <a:spLocks noChangeAspect="1" noChangeArrowheads="1"/>
          </p:cNvSpPr>
          <p:nvPr/>
        </p:nvSpPr>
        <p:spPr bwMode="auto">
          <a:xfrm>
            <a:off x="7204075" y="25542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85" name="Oval 234"/>
          <p:cNvSpPr>
            <a:spLocks noChangeAspect="1" noChangeArrowheads="1"/>
          </p:cNvSpPr>
          <p:nvPr/>
        </p:nvSpPr>
        <p:spPr bwMode="auto">
          <a:xfrm>
            <a:off x="7412038" y="25542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86" name="Oval 235"/>
          <p:cNvSpPr>
            <a:spLocks noChangeAspect="1" noChangeArrowheads="1"/>
          </p:cNvSpPr>
          <p:nvPr/>
        </p:nvSpPr>
        <p:spPr bwMode="auto">
          <a:xfrm>
            <a:off x="7631113" y="25542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87" name="Oval 236"/>
          <p:cNvSpPr>
            <a:spLocks noChangeAspect="1" noChangeArrowheads="1"/>
          </p:cNvSpPr>
          <p:nvPr/>
        </p:nvSpPr>
        <p:spPr bwMode="auto">
          <a:xfrm>
            <a:off x="7296150" y="2117725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88" name="Oval 237"/>
          <p:cNvSpPr>
            <a:spLocks noChangeAspect="1" noChangeArrowheads="1"/>
          </p:cNvSpPr>
          <p:nvPr/>
        </p:nvSpPr>
        <p:spPr bwMode="auto">
          <a:xfrm>
            <a:off x="7516813" y="2117725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89" name="Oval 238"/>
          <p:cNvSpPr>
            <a:spLocks noChangeAspect="1" noChangeArrowheads="1"/>
          </p:cNvSpPr>
          <p:nvPr/>
        </p:nvSpPr>
        <p:spPr bwMode="auto">
          <a:xfrm>
            <a:off x="7296150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90" name="Oval 239"/>
          <p:cNvSpPr>
            <a:spLocks noChangeAspect="1" noChangeArrowheads="1"/>
          </p:cNvSpPr>
          <p:nvPr/>
        </p:nvSpPr>
        <p:spPr bwMode="auto">
          <a:xfrm>
            <a:off x="7516813" y="1893888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91" name="Oval 240"/>
          <p:cNvSpPr>
            <a:spLocks noChangeAspect="1" noChangeArrowheads="1"/>
          </p:cNvSpPr>
          <p:nvPr/>
        </p:nvSpPr>
        <p:spPr bwMode="auto">
          <a:xfrm>
            <a:off x="7296150" y="1457325"/>
            <a:ext cx="133350" cy="131763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92" name="Oval 241"/>
          <p:cNvSpPr>
            <a:spLocks noChangeAspect="1" noChangeArrowheads="1"/>
          </p:cNvSpPr>
          <p:nvPr/>
        </p:nvSpPr>
        <p:spPr bwMode="auto">
          <a:xfrm>
            <a:off x="7516813" y="1457325"/>
            <a:ext cx="131762" cy="131763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9093" name="Oval 242"/>
          <p:cNvSpPr>
            <a:spLocks noChangeAspect="1" noChangeArrowheads="1"/>
          </p:cNvSpPr>
          <p:nvPr/>
        </p:nvSpPr>
        <p:spPr bwMode="auto">
          <a:xfrm>
            <a:off x="7412038" y="1255713"/>
            <a:ext cx="133350" cy="131762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810000" y="5715000"/>
            <a:ext cx="23622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Entropy 43%</a:t>
            </a:r>
          </a:p>
        </p:txBody>
      </p:sp>
      <p:pic>
        <p:nvPicPr>
          <p:cNvPr id="54" name="Picture 4" descr="C:\Documents and Settings\Phil Clothier\My Documents\My Pictures\Flags\Akrotir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20466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476672"/>
            <a:ext cx="6920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>
                <a:ea typeface="ＭＳ Ｐゴシック"/>
                <a:cs typeface="ＭＳ Ｐゴシック"/>
              </a:rPr>
              <a:t>United Kingdom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24677"/>
            <a:ext cx="76962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Leadership crisis of trust,   UK Members of Parliament expense claims– 2009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994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733800"/>
            <a:ext cx="86820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VC 3-up Dot Plot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1114" cy="685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53285" y="402011"/>
            <a:ext cx="6788727" cy="6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608">
              <a:lnSpc>
                <a:spcPts val="1615"/>
              </a:lnSpc>
            </a:pP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Spain (Extremadura Region) 2010 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(1182)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15636" y="1193426"/>
            <a:ext cx="623455" cy="1563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608">
              <a:lnSpc>
                <a:spcPts val="1705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7</a:t>
            </a:r>
          </a:p>
          <a:p>
            <a:pPr algn="ctr" defTabSz="914608">
              <a:lnSpc>
                <a:spcPts val="1615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6</a:t>
            </a:r>
          </a:p>
          <a:p>
            <a:pPr algn="ctr" defTabSz="914608">
              <a:lnSpc>
                <a:spcPts val="1705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5</a:t>
            </a:r>
          </a:p>
          <a:p>
            <a:pPr algn="ctr" defTabSz="914608">
              <a:lnSpc>
                <a:spcPts val="1705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4</a:t>
            </a:r>
          </a:p>
          <a:p>
            <a:pPr algn="ctr" defTabSz="914608">
              <a:lnSpc>
                <a:spcPts val="1705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3</a:t>
            </a:r>
          </a:p>
          <a:p>
            <a:pPr algn="ctr" defTabSz="914608">
              <a:lnSpc>
                <a:spcPts val="1705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2</a:t>
            </a:r>
          </a:p>
          <a:p>
            <a:pPr algn="ctr" defTabSz="914608">
              <a:lnSpc>
                <a:spcPts val="1705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1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70421" y="1032342"/>
            <a:ext cx="2493818" cy="161084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608">
              <a:lnSpc>
                <a:spcPts val="1615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Personal Values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21966" y="1032342"/>
            <a:ext cx="2493818" cy="161084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608">
              <a:lnSpc>
                <a:spcPts val="1615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Current Culture Values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231659" y="1032342"/>
            <a:ext cx="2493818" cy="161084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608">
              <a:lnSpc>
                <a:spcPts val="1615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Desired Culture Values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145887" y="2766453"/>
            <a:ext cx="2571750" cy="14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608">
              <a:lnSpc>
                <a:spcPts val="1077"/>
              </a:lnSpc>
            </a:pPr>
            <a:r>
              <a:rPr lang="en-US" sz="900" dirty="0">
                <a:latin typeface="Verdana" pitchFamily="34" charset="0"/>
              </a:rPr>
              <a:t>IRS (P)= 5-5-0 | IRS (L)= 0-0-0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739285" y="2766452"/>
            <a:ext cx="2493818" cy="1344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608">
              <a:lnSpc>
                <a:spcPts val="1077"/>
              </a:lnSpc>
            </a:pPr>
            <a:r>
              <a:rPr lang="pt-BR" sz="900" dirty="0">
                <a:latin typeface="Verdana" pitchFamily="34" charset="0"/>
              </a:rPr>
              <a:t>IROS (P)= 1-1-0-1 | IROS (L)= 3-1-3-0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240319" y="2766452"/>
            <a:ext cx="2485159" cy="1344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608">
              <a:lnSpc>
                <a:spcPts val="1077"/>
              </a:lnSpc>
            </a:pPr>
            <a:r>
              <a:rPr lang="pt-BR" sz="900" dirty="0">
                <a:latin typeface="Verdana" pitchFamily="34" charset="0"/>
              </a:rPr>
              <a:t>IROS (P)= 1-4-3-2 | IROS (L)= 0-0-0-0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14194" y="3064809"/>
            <a:ext cx="708602" cy="153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2819" tIns="0" rIns="0" bIns="0">
            <a:spAutoFit/>
          </a:bodyPr>
          <a:lstStyle/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r>
              <a:rPr lang="en-US" sz="800" b="1" dirty="0">
                <a:latin typeface="Verdana" pitchFamily="34" charset="0"/>
              </a:rPr>
              <a:t>Matches</a:t>
            </a: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r>
              <a:rPr lang="en-US" sz="800" b="1" dirty="0">
                <a:latin typeface="Verdana" pitchFamily="34" charset="0"/>
              </a:rPr>
              <a:t>PV - CC	1</a:t>
            </a: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r>
              <a:rPr lang="en-US" sz="800" b="1" dirty="0">
                <a:latin typeface="Verdana" pitchFamily="34" charset="0"/>
              </a:rPr>
              <a:t>CC - DC	2</a:t>
            </a: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r>
              <a:rPr lang="en-US" sz="800" b="1" dirty="0">
                <a:latin typeface="Verdana" pitchFamily="34" charset="0"/>
              </a:rPr>
              <a:t>PV - DC	3</a:t>
            </a: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r>
              <a:rPr lang="en-US" sz="800" b="1" dirty="0">
                <a:latin typeface="Verdana" pitchFamily="34" charset="0"/>
              </a:rPr>
              <a:t>Health Index (PL)</a:t>
            </a: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endParaRPr lang="en-US" sz="800" b="1" dirty="0">
              <a:latin typeface="Verdana" pitchFamily="34" charset="0"/>
            </a:endParaRP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r>
              <a:rPr lang="en-US" sz="800" b="1" dirty="0">
                <a:latin typeface="Verdana" pitchFamily="34" charset="0"/>
              </a:rPr>
              <a:t>PV: 10-0</a:t>
            </a: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r>
              <a:rPr lang="en-US" sz="800" b="1" dirty="0">
                <a:latin typeface="Verdana" pitchFamily="34" charset="0"/>
              </a:rPr>
              <a:t>CC: 3-7</a:t>
            </a:r>
          </a:p>
          <a:p>
            <a:pPr algn="ctr" defTabSz="914608">
              <a:lnSpc>
                <a:spcPts val="897"/>
              </a:lnSpc>
              <a:tabLst>
                <a:tab pos="615437" algn="r"/>
              </a:tabLst>
            </a:pPr>
            <a:r>
              <a:rPr lang="en-US" sz="800" b="1" dirty="0">
                <a:latin typeface="Verdana" pitchFamily="34" charset="0"/>
              </a:rPr>
              <a:t>DC: 10-0</a:t>
            </a:r>
            <a:endParaRPr lang="en-US" sz="800" dirty="0">
              <a:latin typeface="Verdana" pitchFamily="34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40727" y="3898247"/>
            <a:ext cx="2493818" cy="2103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608">
              <a:lnSpc>
                <a:spcPts val="1615"/>
              </a:lnSpc>
              <a:spcBef>
                <a:spcPct val="50000"/>
              </a:spcBef>
            </a:pP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4109" name="Group 13"/>
          <p:cNvGraphicFramePr>
            <a:graphicFrameLocks noGrp="1"/>
          </p:cNvGraphicFramePr>
          <p:nvPr/>
        </p:nvGraphicFramePr>
        <p:xfrm>
          <a:off x="1324841" y="3025588"/>
          <a:ext cx="2346613" cy="3296567"/>
        </p:xfrm>
        <a:graphic>
          <a:graphicData uri="http://schemas.openxmlformats.org/drawingml/2006/table">
            <a:tbl>
              <a:tblPr/>
              <a:tblGrid>
                <a:gridCol w="1653886"/>
                <a:gridCol w="277091"/>
                <a:gridCol w="415636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family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715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114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respect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583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friendship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558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health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495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listening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389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diversity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342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positive attitude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337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498">
                <a:tc>
                  <a:txBody>
                    <a:bodyPr/>
                    <a:lstStyle/>
                    <a:p>
                      <a:pPr marL="114300" marR="0" lvl="0" indent="-11430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well-being (physical/emotional/</a:t>
                      </a:r>
                      <a:b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mental/spiritual)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adaptability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continuous learning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912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89" name="Text Box 95"/>
          <p:cNvSpPr txBox="1">
            <a:spLocks noChangeArrowheads="1"/>
          </p:cNvSpPr>
          <p:nvPr/>
        </p:nvSpPr>
        <p:spPr bwMode="auto">
          <a:xfrm>
            <a:off x="597477" y="6000750"/>
            <a:ext cx="8133773" cy="453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1286" defTabSz="914608">
              <a:lnSpc>
                <a:spcPts val="1201"/>
              </a:lnSpc>
              <a:tabLst>
                <a:tab pos="1641165" algn="l"/>
                <a:tab pos="3075760" algn="l"/>
                <a:tab pos="4102913" algn="l"/>
                <a:tab pos="5742654" algn="l"/>
                <a:tab pos="6821093" algn="l"/>
              </a:tabLst>
            </a:pPr>
            <a:r>
              <a:rPr lang="en-US" sz="700" u="sng" dirty="0">
                <a:latin typeface="Verdana" pitchFamily="34" charset="0"/>
              </a:rPr>
              <a:t>Black Underline</a:t>
            </a:r>
            <a:r>
              <a:rPr lang="en-US" sz="700" b="1" dirty="0"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PV &amp; CC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b="1" i="1" dirty="0">
                <a:solidFill>
                  <a:srgbClr val="CD8A3C"/>
                </a:solidFill>
                <a:latin typeface="Verdana" pitchFamily="34" charset="0"/>
              </a:rPr>
              <a:t>Orange</a:t>
            </a:r>
            <a:r>
              <a:rPr lang="en-US" sz="700" b="1" dirty="0"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CC &amp; DC	P = Positive	L = Potentially Limiting 	I = Individual	O = Organizational</a:t>
            </a:r>
          </a:p>
          <a:p>
            <a:pPr marL="51286" defTabSz="914608">
              <a:lnSpc>
                <a:spcPts val="1201"/>
              </a:lnSpc>
              <a:tabLst>
                <a:tab pos="1641165" algn="l"/>
                <a:tab pos="3075760" algn="l"/>
                <a:tab pos="4102913" algn="l"/>
                <a:tab pos="5742654" algn="l"/>
                <a:tab pos="6821093" algn="l"/>
              </a:tabLst>
            </a:pPr>
            <a:r>
              <a:rPr lang="en-US" sz="700" b="1" i="1" u="sng" dirty="0">
                <a:solidFill>
                  <a:srgbClr val="CD8A3C"/>
                </a:solidFill>
                <a:latin typeface="Verdana" pitchFamily="34" charset="0"/>
              </a:rPr>
              <a:t>Orange</a:t>
            </a:r>
            <a:r>
              <a:rPr lang="en-US" sz="700" b="1" dirty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PV, CC &amp; DC</a:t>
            </a:r>
            <a:r>
              <a:rPr lang="en-US" sz="700" b="1" dirty="0">
                <a:latin typeface="Verdana" pitchFamily="34" charset="0"/>
              </a:rPr>
              <a:t>	</a:t>
            </a:r>
            <a:r>
              <a:rPr lang="en-US" sz="700" b="1" dirty="0">
                <a:solidFill>
                  <a:srgbClr val="4B6A8F"/>
                </a:solidFill>
                <a:latin typeface="Verdana" pitchFamily="34" charset="0"/>
              </a:rPr>
              <a:t>Blue</a:t>
            </a:r>
            <a:r>
              <a:rPr lang="en-US" sz="700" b="1" dirty="0">
                <a:latin typeface="Verdana" pitchFamily="34" charset="0"/>
              </a:rPr>
              <a:t> </a:t>
            </a:r>
            <a:r>
              <a:rPr lang="en-US" sz="700" dirty="0">
                <a:latin typeface="Verdana" pitchFamily="34" charset="0"/>
              </a:rPr>
              <a:t>= PV &amp; DC		(white circle)	R = Relationship	S = Societal</a:t>
            </a:r>
          </a:p>
        </p:txBody>
      </p:sp>
      <p:graphicFrame>
        <p:nvGraphicFramePr>
          <p:cNvPr id="4192" name="Group 96"/>
          <p:cNvGraphicFramePr>
            <a:graphicFrameLocks noGrp="1"/>
          </p:cNvGraphicFramePr>
          <p:nvPr/>
        </p:nvGraphicFramePr>
        <p:xfrm>
          <a:off x="3810001" y="3025588"/>
          <a:ext cx="2348057" cy="3159169"/>
        </p:xfrm>
        <a:graphic>
          <a:graphicData uri="http://schemas.openxmlformats.org/drawingml/2006/table">
            <a:tbl>
              <a:tblPr/>
              <a:tblGrid>
                <a:gridCol w="1581727"/>
                <a:gridCol w="311727"/>
                <a:gridCol w="454603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unemployment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583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114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illiteracy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432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891">
                <a:tc>
                  <a:txBody>
                    <a:bodyPr/>
                    <a:lstStyle/>
                    <a:p>
                      <a:pPr marL="114300" marR="0" lvl="0" indent="-11430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uncertainty about the future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391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materialistic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342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blame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318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wasted resources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313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caring for the elderly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522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1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family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quality of life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bureaucracy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912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74" name="Group 178"/>
          <p:cNvGraphicFramePr>
            <a:graphicFrameLocks noGrp="1"/>
          </p:cNvGraphicFramePr>
          <p:nvPr/>
        </p:nvGraphicFramePr>
        <p:xfrm>
          <a:off x="6303818" y="3025589"/>
          <a:ext cx="2424546" cy="3287398"/>
        </p:xfrm>
        <a:graphic>
          <a:graphicData uri="http://schemas.openxmlformats.org/drawingml/2006/table">
            <a:tbl>
              <a:tblPr/>
              <a:tblGrid>
                <a:gridCol w="1632239"/>
                <a:gridCol w="323273"/>
                <a:gridCol w="469034"/>
              </a:tblGrid>
              <a:tr h="348401">
                <a:tc>
                  <a:txBody>
                    <a:bodyPr/>
                    <a:lstStyle/>
                    <a:p>
                      <a:pPr marL="114300" marR="0" lvl="0" indent="-11430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employment opportunities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439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114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equality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394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respect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393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diversity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386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1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family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341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quality of life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313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community pride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241">
                <a:tc>
                  <a:txBody>
                    <a:bodyPr/>
                    <a:lstStyle/>
                    <a:p>
                      <a:pPr marL="176213" marR="0" lvl="0" indent="-176213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concern for future generations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affordable housing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peace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269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912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02" name="Text Box 260"/>
          <p:cNvSpPr txBox="1">
            <a:spLocks noChangeArrowheads="1"/>
          </p:cNvSpPr>
          <p:nvPr/>
        </p:nvSpPr>
        <p:spPr bwMode="auto">
          <a:xfrm>
            <a:off x="366569" y="6451787"/>
            <a:ext cx="2127250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4608" eaLnBrk="0" hangingPunct="0"/>
            <a:r>
              <a:rPr lang="en-US" sz="800" dirty="0">
                <a:latin typeface="Verdana" pitchFamily="34" charset="0"/>
              </a:rPr>
              <a:t>Values Plot</a:t>
            </a:r>
          </a:p>
        </p:txBody>
      </p:sp>
      <p:sp>
        <p:nvSpPr>
          <p:cNvPr id="5303" name="Text Box 261"/>
          <p:cNvSpPr txBox="1">
            <a:spLocks noChangeArrowheads="1"/>
          </p:cNvSpPr>
          <p:nvPr/>
        </p:nvSpPr>
        <p:spPr bwMode="auto">
          <a:xfrm>
            <a:off x="3186545" y="6451787"/>
            <a:ext cx="2708853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defTabSz="914608" eaLnBrk="0" hangingPunct="0"/>
            <a:r>
              <a:rPr lang="en-US" sz="800" dirty="0">
                <a:latin typeface="Verdana" pitchFamily="34" charset="0"/>
              </a:rPr>
              <a:t>Copyright 2010 Barrett Values Centre</a:t>
            </a:r>
          </a:p>
        </p:txBody>
      </p:sp>
      <p:sp>
        <p:nvSpPr>
          <p:cNvPr id="5304" name="Text Box 262"/>
          <p:cNvSpPr txBox="1">
            <a:spLocks noChangeArrowheads="1"/>
          </p:cNvSpPr>
          <p:nvPr/>
        </p:nvSpPr>
        <p:spPr bwMode="auto">
          <a:xfrm>
            <a:off x="6858000" y="6451787"/>
            <a:ext cx="1870364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 defTabSz="914608" eaLnBrk="0" hangingPunct="0"/>
            <a:r>
              <a:rPr lang="en-US" sz="800" dirty="0">
                <a:latin typeface="Verdana" pitchFamily="34" charset="0"/>
              </a:rPr>
              <a:t>April 2010</a:t>
            </a:r>
          </a:p>
        </p:txBody>
      </p:sp>
      <p:pic>
        <p:nvPicPr>
          <p:cNvPr id="5305" name="Picture 264" descr="dotleve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1659" y="1220041"/>
            <a:ext cx="2501035" cy="152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6" name="Picture 265" descr="dotlevel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6398" y="1218640"/>
            <a:ext cx="2501034" cy="15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7" name="Picture 266" descr="dotlev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9909" y="1210235"/>
            <a:ext cx="2609273" cy="153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08" name="Oval 267"/>
          <p:cNvSpPr>
            <a:spLocks noChangeAspect="1" noChangeArrowheads="1"/>
          </p:cNvSpPr>
          <p:nvPr/>
        </p:nvSpPr>
        <p:spPr bwMode="auto">
          <a:xfrm>
            <a:off x="2355273" y="2554942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09" name="Oval 268"/>
          <p:cNvSpPr>
            <a:spLocks noChangeAspect="1" noChangeArrowheads="1"/>
          </p:cNvSpPr>
          <p:nvPr/>
        </p:nvSpPr>
        <p:spPr bwMode="auto">
          <a:xfrm>
            <a:off x="2032000" y="2319618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0" name="Oval 269"/>
          <p:cNvSpPr>
            <a:spLocks noChangeAspect="1" noChangeArrowheads="1"/>
          </p:cNvSpPr>
          <p:nvPr/>
        </p:nvSpPr>
        <p:spPr bwMode="auto">
          <a:xfrm>
            <a:off x="2239818" y="2319618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1" name="Oval 270"/>
          <p:cNvSpPr>
            <a:spLocks noChangeAspect="1" noChangeArrowheads="1"/>
          </p:cNvSpPr>
          <p:nvPr/>
        </p:nvSpPr>
        <p:spPr bwMode="auto">
          <a:xfrm>
            <a:off x="2459182" y="2319618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2" name="Oval 271"/>
          <p:cNvSpPr>
            <a:spLocks noChangeAspect="1" noChangeArrowheads="1"/>
          </p:cNvSpPr>
          <p:nvPr/>
        </p:nvSpPr>
        <p:spPr bwMode="auto">
          <a:xfrm>
            <a:off x="2678545" y="2319618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3" name="Oval 272"/>
          <p:cNvSpPr>
            <a:spLocks noChangeAspect="1" noChangeArrowheads="1"/>
          </p:cNvSpPr>
          <p:nvPr/>
        </p:nvSpPr>
        <p:spPr bwMode="auto">
          <a:xfrm>
            <a:off x="2135909" y="1893795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4" name="Oval 273"/>
          <p:cNvSpPr>
            <a:spLocks noChangeAspect="1" noChangeArrowheads="1"/>
          </p:cNvSpPr>
          <p:nvPr/>
        </p:nvSpPr>
        <p:spPr bwMode="auto">
          <a:xfrm>
            <a:off x="2355273" y="1893795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5" name="Oval 274"/>
          <p:cNvSpPr>
            <a:spLocks noChangeAspect="1" noChangeArrowheads="1"/>
          </p:cNvSpPr>
          <p:nvPr/>
        </p:nvSpPr>
        <p:spPr bwMode="auto">
          <a:xfrm>
            <a:off x="2563091" y="1893795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6" name="Oval 275"/>
          <p:cNvSpPr>
            <a:spLocks noChangeAspect="1" noChangeArrowheads="1"/>
          </p:cNvSpPr>
          <p:nvPr/>
        </p:nvSpPr>
        <p:spPr bwMode="auto">
          <a:xfrm>
            <a:off x="2355273" y="1680883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7" name="Oval 276"/>
          <p:cNvSpPr>
            <a:spLocks noChangeAspect="1" noChangeArrowheads="1"/>
          </p:cNvSpPr>
          <p:nvPr/>
        </p:nvSpPr>
        <p:spPr bwMode="auto">
          <a:xfrm>
            <a:off x="2355273" y="1456765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8" name="Oval 277"/>
          <p:cNvSpPr>
            <a:spLocks noChangeAspect="1" noChangeArrowheads="1"/>
          </p:cNvSpPr>
          <p:nvPr/>
        </p:nvSpPr>
        <p:spPr bwMode="auto">
          <a:xfrm>
            <a:off x="4687454" y="2554942"/>
            <a:ext cx="132773" cy="13307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19" name="Oval 278"/>
          <p:cNvSpPr>
            <a:spLocks noChangeAspect="1" noChangeArrowheads="1"/>
          </p:cNvSpPr>
          <p:nvPr/>
        </p:nvSpPr>
        <p:spPr bwMode="auto">
          <a:xfrm>
            <a:off x="4906818" y="2554942"/>
            <a:ext cx="132773" cy="13307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0" name="Oval 279"/>
          <p:cNvSpPr>
            <a:spLocks noChangeAspect="1" noChangeArrowheads="1"/>
          </p:cNvSpPr>
          <p:nvPr/>
        </p:nvSpPr>
        <p:spPr bwMode="auto">
          <a:xfrm>
            <a:off x="5126182" y="2554942"/>
            <a:ext cx="132773" cy="13307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1" name="Oval 280"/>
          <p:cNvSpPr>
            <a:spLocks noChangeAspect="1" noChangeArrowheads="1"/>
          </p:cNvSpPr>
          <p:nvPr/>
        </p:nvSpPr>
        <p:spPr bwMode="auto">
          <a:xfrm>
            <a:off x="4802909" y="2319618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2" name="Oval 281"/>
          <p:cNvSpPr>
            <a:spLocks noChangeAspect="1" noChangeArrowheads="1"/>
          </p:cNvSpPr>
          <p:nvPr/>
        </p:nvSpPr>
        <p:spPr bwMode="auto">
          <a:xfrm>
            <a:off x="5022273" y="2319618"/>
            <a:ext cx="132773" cy="13307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3" name="Oval 282"/>
          <p:cNvSpPr>
            <a:spLocks noChangeAspect="1" noChangeArrowheads="1"/>
          </p:cNvSpPr>
          <p:nvPr/>
        </p:nvSpPr>
        <p:spPr bwMode="auto">
          <a:xfrm>
            <a:off x="4687454" y="2117912"/>
            <a:ext cx="132773" cy="13307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4" name="Oval 283"/>
          <p:cNvSpPr>
            <a:spLocks noChangeAspect="1" noChangeArrowheads="1"/>
          </p:cNvSpPr>
          <p:nvPr/>
        </p:nvSpPr>
        <p:spPr bwMode="auto">
          <a:xfrm>
            <a:off x="4906818" y="2117912"/>
            <a:ext cx="132773" cy="13307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5" name="Oval 284"/>
          <p:cNvSpPr>
            <a:spLocks noChangeAspect="1" noChangeArrowheads="1"/>
          </p:cNvSpPr>
          <p:nvPr/>
        </p:nvSpPr>
        <p:spPr bwMode="auto">
          <a:xfrm>
            <a:off x="5126182" y="2117912"/>
            <a:ext cx="132773" cy="13307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6" name="Oval 285"/>
          <p:cNvSpPr>
            <a:spLocks noChangeAspect="1" noChangeArrowheads="1"/>
          </p:cNvSpPr>
          <p:nvPr/>
        </p:nvSpPr>
        <p:spPr bwMode="auto">
          <a:xfrm>
            <a:off x="4906818" y="1893795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7" name="Oval 286"/>
          <p:cNvSpPr>
            <a:spLocks noChangeAspect="1" noChangeArrowheads="1"/>
          </p:cNvSpPr>
          <p:nvPr/>
        </p:nvSpPr>
        <p:spPr bwMode="auto">
          <a:xfrm>
            <a:off x="4906818" y="1456765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8" name="Oval 287"/>
          <p:cNvSpPr>
            <a:spLocks noChangeAspect="1" noChangeArrowheads="1"/>
          </p:cNvSpPr>
          <p:nvPr/>
        </p:nvSpPr>
        <p:spPr bwMode="auto">
          <a:xfrm>
            <a:off x="7296727" y="2554942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29" name="Oval 288"/>
          <p:cNvSpPr>
            <a:spLocks noChangeAspect="1" noChangeArrowheads="1"/>
          </p:cNvSpPr>
          <p:nvPr/>
        </p:nvSpPr>
        <p:spPr bwMode="auto">
          <a:xfrm>
            <a:off x="7516091" y="2554942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30" name="Oval 289"/>
          <p:cNvSpPr>
            <a:spLocks noChangeAspect="1" noChangeArrowheads="1"/>
          </p:cNvSpPr>
          <p:nvPr/>
        </p:nvSpPr>
        <p:spPr bwMode="auto">
          <a:xfrm>
            <a:off x="7296727" y="2319618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31" name="Oval 290"/>
          <p:cNvSpPr>
            <a:spLocks noChangeAspect="1" noChangeArrowheads="1"/>
          </p:cNvSpPr>
          <p:nvPr/>
        </p:nvSpPr>
        <p:spPr bwMode="auto">
          <a:xfrm>
            <a:off x="7516091" y="2319618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32" name="Oval 291"/>
          <p:cNvSpPr>
            <a:spLocks noChangeAspect="1" noChangeArrowheads="1"/>
          </p:cNvSpPr>
          <p:nvPr/>
        </p:nvSpPr>
        <p:spPr bwMode="auto">
          <a:xfrm>
            <a:off x="7296727" y="1893795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33" name="Oval 292"/>
          <p:cNvSpPr>
            <a:spLocks noChangeAspect="1" noChangeArrowheads="1"/>
          </p:cNvSpPr>
          <p:nvPr/>
        </p:nvSpPr>
        <p:spPr bwMode="auto">
          <a:xfrm>
            <a:off x="7516091" y="1893795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34" name="Oval 293"/>
          <p:cNvSpPr>
            <a:spLocks noChangeAspect="1" noChangeArrowheads="1"/>
          </p:cNvSpPr>
          <p:nvPr/>
        </p:nvSpPr>
        <p:spPr bwMode="auto">
          <a:xfrm>
            <a:off x="7412182" y="1680883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35" name="Oval 294"/>
          <p:cNvSpPr>
            <a:spLocks noChangeAspect="1" noChangeArrowheads="1"/>
          </p:cNvSpPr>
          <p:nvPr/>
        </p:nvSpPr>
        <p:spPr bwMode="auto">
          <a:xfrm>
            <a:off x="7412182" y="1456765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36" name="Oval 295"/>
          <p:cNvSpPr>
            <a:spLocks noChangeAspect="1" noChangeArrowheads="1"/>
          </p:cNvSpPr>
          <p:nvPr/>
        </p:nvSpPr>
        <p:spPr bwMode="auto">
          <a:xfrm>
            <a:off x="7296727" y="1255059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37" name="Oval 296"/>
          <p:cNvSpPr>
            <a:spLocks noChangeAspect="1" noChangeArrowheads="1"/>
          </p:cNvSpPr>
          <p:nvPr/>
        </p:nvSpPr>
        <p:spPr bwMode="auto">
          <a:xfrm>
            <a:off x="7516091" y="1255059"/>
            <a:ext cx="132773" cy="13307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779912" y="5589240"/>
            <a:ext cx="23622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Entropy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39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%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073" name="Picture 1" descr="C:\Users\Phil\Pictures\Flags\Sp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0"/>
            <a:ext cx="980728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1066800" y="362744"/>
            <a:ext cx="7620000" cy="762000"/>
          </a:xfrm>
        </p:spPr>
        <p:txBody>
          <a:bodyPr/>
          <a:lstStyle/>
          <a:p>
            <a:r>
              <a:rPr lang="en-GB" dirty="0" smtClean="0">
                <a:ea typeface="ＭＳ Ｐゴシック"/>
                <a:cs typeface="ＭＳ Ｐゴシック"/>
              </a:rPr>
              <a:t>Stories of social measurement and change from around the world – continually updated blog 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297" y="1412776"/>
            <a:ext cx="8447159" cy="399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15616" y="5703639"/>
            <a:ext cx="6840760" cy="523220"/>
          </a:xfrm>
          <a:prstGeom prst="rect">
            <a:avLst/>
          </a:prstGeom>
          <a:solidFill>
            <a:schemeClr val="accent2"/>
          </a:solidFill>
          <a:ln w="41275">
            <a:solidFill>
              <a:schemeClr val="accent2"/>
            </a:solidFill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To get a copy:    http://bit.ly/eL9zQF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63688" y="1844824"/>
            <a:ext cx="5976664" cy="28803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Communities and Nations </a:t>
            </a:r>
          </a:p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Social Change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>
                <a:ea typeface="ＭＳ Ｐゴシック"/>
                <a:cs typeface="ＭＳ Ｐゴシック"/>
              </a:rPr>
              <a:t>Spain Extremadura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6048672" cy="450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051720" y="3501008"/>
            <a:ext cx="36004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>
                <a:ea typeface="ＭＳ Ｐゴシック"/>
                <a:cs typeface="ＭＳ Ｐゴシック"/>
              </a:rPr>
              <a:t>Spain Extremadura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  <p:pic>
        <p:nvPicPr>
          <p:cNvPr id="5" name="Extremadur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764704"/>
            <a:ext cx="7632848" cy="56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63688" y="1844824"/>
            <a:ext cx="5976664" cy="28803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Organisations </a:t>
            </a:r>
          </a:p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Culture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Nedbank</a:t>
            </a:r>
            <a:r>
              <a:rPr lang="en-US" dirty="0" smtClean="0"/>
              <a:t> (South Africa)</a:t>
            </a:r>
            <a:endParaRPr lang="en-GB" dirty="0" smtClean="0"/>
          </a:p>
        </p:txBody>
      </p:sp>
      <p:pic>
        <p:nvPicPr>
          <p:cNvPr id="200708" name="Picture 12" descr="Nedbank BVC logo sl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143000"/>
            <a:ext cx="86010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6096000" y="3962400"/>
            <a:ext cx="1828800" cy="1676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" name="Picture 6" descr="circle_c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48500" y="3833750"/>
            <a:ext cx="2403562" cy="240356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BVC 3-up Dot Plot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1452563" y="401638"/>
            <a:ext cx="67897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>
              <a:lnSpc>
                <a:spcPts val="1613"/>
              </a:lnSpc>
            </a:pPr>
            <a:r>
              <a:rPr lang="en-US">
                <a:solidFill>
                  <a:schemeClr val="bg1"/>
                </a:solidFill>
                <a:latin typeface="Verdana" pitchFamily="34" charset="0"/>
              </a:rPr>
              <a:t>Nedbank 2005: Group (952)</a:t>
            </a: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415925" y="1193800"/>
            <a:ext cx="623888" cy="156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>
                <a:solidFill>
                  <a:srgbClr val="4B6A8F"/>
                </a:solidFill>
                <a:latin typeface="Verdana" pitchFamily="34" charset="0"/>
              </a:rPr>
              <a:t>Level 7</a:t>
            </a:r>
          </a:p>
          <a:p>
            <a:pPr algn="ctr" defTabSz="914400">
              <a:lnSpc>
                <a:spcPts val="1613"/>
              </a:lnSpc>
              <a:spcBef>
                <a:spcPct val="10000"/>
              </a:spcBef>
            </a:pPr>
            <a:r>
              <a:rPr lang="en-US" sz="800" b="1">
                <a:solidFill>
                  <a:srgbClr val="4B6A8F"/>
                </a:solidFill>
                <a:latin typeface="Verdana" pitchFamily="34" charset="0"/>
              </a:rPr>
              <a:t>Level 6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>
                <a:solidFill>
                  <a:srgbClr val="4B6A8F"/>
                </a:solidFill>
                <a:latin typeface="Verdana" pitchFamily="34" charset="0"/>
              </a:rPr>
              <a:t>Level 5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>
                <a:solidFill>
                  <a:srgbClr val="4B6A8F"/>
                </a:solidFill>
                <a:latin typeface="Verdana" pitchFamily="34" charset="0"/>
              </a:rPr>
              <a:t>Level 4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>
                <a:solidFill>
                  <a:srgbClr val="4B6A8F"/>
                </a:solidFill>
                <a:latin typeface="Verdana" pitchFamily="34" charset="0"/>
              </a:rPr>
              <a:t>Level 3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>
                <a:solidFill>
                  <a:srgbClr val="4B6A8F"/>
                </a:solidFill>
                <a:latin typeface="Verdana" pitchFamily="34" charset="0"/>
              </a:rPr>
              <a:t>Level 2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>
                <a:solidFill>
                  <a:srgbClr val="4B6A8F"/>
                </a:solidFill>
                <a:latin typeface="Verdana" pitchFamily="34" charset="0"/>
              </a:rPr>
              <a:t>Level 1</a:t>
            </a:r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1169988" y="1031875"/>
            <a:ext cx="2493962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>
                <a:solidFill>
                  <a:schemeClr val="bg1"/>
                </a:solidFill>
                <a:latin typeface="Verdana" pitchFamily="34" charset="0"/>
              </a:rPr>
              <a:t>Personal Values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3722688" y="1031875"/>
            <a:ext cx="2492375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>
                <a:solidFill>
                  <a:schemeClr val="bg1"/>
                </a:solidFill>
                <a:latin typeface="Verdana" pitchFamily="34" charset="0"/>
              </a:rPr>
              <a:t>Current Culture Values</a:t>
            </a: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230938" y="1031875"/>
            <a:ext cx="2493962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>
                <a:solidFill>
                  <a:schemeClr val="bg1"/>
                </a:solidFill>
                <a:latin typeface="Verdana" pitchFamily="34" charset="0"/>
              </a:rPr>
              <a:t>Desired Culture Values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1146175" y="2767013"/>
            <a:ext cx="2571750" cy="14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en-US" sz="900">
                <a:latin typeface="Verdana" pitchFamily="34" charset="0"/>
              </a:rPr>
              <a:t>IRS (P)= 5-5-0 | IRS (L)= 0-0-0</a:t>
            </a: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3738563" y="2767013"/>
            <a:ext cx="2493962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pt-BR" sz="900">
                <a:latin typeface="Verdana" pitchFamily="34" charset="0"/>
              </a:rPr>
              <a:t>IROS (P)= 0-1-7-1 | IROS (L)= 0-0-2-0</a:t>
            </a:r>
            <a:endParaRPr lang="en-US" sz="900">
              <a:latin typeface="Verdana" pitchFamily="34" charset="0"/>
            </a:endParaRP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6240463" y="2767013"/>
            <a:ext cx="2484437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pt-BR" sz="900">
                <a:latin typeface="Verdana" pitchFamily="34" charset="0"/>
              </a:rPr>
              <a:t>IROS (P)= 1-4-5-0 | IROS (L)= 0-0-0-0</a:t>
            </a:r>
            <a:endParaRPr lang="en-US" sz="900">
              <a:latin typeface="Verdana" pitchFamily="34" charset="0"/>
            </a:endParaRP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414338" y="3065463"/>
            <a:ext cx="708025" cy="164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2819" tIns="0" rIns="0" bIns="0">
            <a:spAutoFit/>
          </a:bodyPr>
          <a:lstStyle/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>
                <a:latin typeface="Verdana" pitchFamily="34" charset="0"/>
              </a:rPr>
              <a:t>Matches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900" b="1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>
                <a:latin typeface="Verdana" pitchFamily="34" charset="0"/>
              </a:rPr>
              <a:t>PV - CC	1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>
                <a:latin typeface="Verdana" pitchFamily="34" charset="0"/>
              </a:rPr>
              <a:t>CC - DC	3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>
                <a:latin typeface="Verdana" pitchFamily="34" charset="0"/>
              </a:rPr>
              <a:t>PV - DC	3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900" b="1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900" b="1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>
                <a:latin typeface="Verdana" pitchFamily="34" charset="0"/>
              </a:rPr>
              <a:t>Health Index (PL)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900" b="1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>
                <a:latin typeface="Verdana" pitchFamily="34" charset="0"/>
              </a:rPr>
              <a:t>PV: 10-0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>
                <a:latin typeface="Verdana" pitchFamily="34" charset="0"/>
              </a:rPr>
              <a:t>CC: 9-2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>
                <a:latin typeface="Verdana" pitchFamily="34" charset="0"/>
              </a:rPr>
              <a:t>DC: 10-0</a:t>
            </a:r>
            <a:endParaRPr lang="en-US" sz="900">
              <a:latin typeface="Verdana" pitchFamily="34" charset="0"/>
            </a:endParaRPr>
          </a:p>
        </p:txBody>
      </p:sp>
      <p:sp>
        <p:nvSpPr>
          <p:cNvPr id="201740" name="Text Box 12"/>
          <p:cNvSpPr txBox="1">
            <a:spLocks noChangeArrowheads="1"/>
          </p:cNvSpPr>
          <p:nvPr/>
        </p:nvSpPr>
        <p:spPr bwMode="auto">
          <a:xfrm>
            <a:off x="3740150" y="3898900"/>
            <a:ext cx="2493963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613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4109" name="Group 13"/>
          <p:cNvGraphicFramePr>
            <a:graphicFrameLocks noGrp="1"/>
          </p:cNvGraphicFramePr>
          <p:nvPr/>
        </p:nvGraphicFramePr>
        <p:xfrm>
          <a:off x="1325563" y="3025775"/>
          <a:ext cx="2346614" cy="2958354"/>
        </p:xfrm>
        <a:graphic>
          <a:graphicData uri="http://schemas.openxmlformats.org/drawingml/2006/table">
            <a:tbl>
              <a:tblPr/>
              <a:tblGrid>
                <a:gridCol w="1723159"/>
                <a:gridCol w="346364"/>
                <a:gridCol w="277091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accountability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570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honesty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commitment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integrity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381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responsibility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family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respect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trust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268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reliability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efficiency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1785" name="Text Box 77"/>
          <p:cNvSpPr txBox="1">
            <a:spLocks noChangeArrowheads="1"/>
          </p:cNvSpPr>
          <p:nvPr/>
        </p:nvSpPr>
        <p:spPr bwMode="auto">
          <a:xfrm>
            <a:off x="596900" y="6000750"/>
            <a:ext cx="813435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0800" defTabSz="914400">
              <a:lnSpc>
                <a:spcPts val="1200"/>
              </a:lnSpc>
              <a:tabLst>
                <a:tab pos="1639888" algn="l"/>
                <a:tab pos="3074988" algn="l"/>
                <a:tab pos="4102100" algn="l"/>
                <a:tab pos="5741988" algn="l"/>
                <a:tab pos="6819900" algn="l"/>
              </a:tabLst>
            </a:pPr>
            <a:r>
              <a:rPr lang="en-US" sz="800" u="sng">
                <a:latin typeface="Verdana" pitchFamily="34" charset="0"/>
              </a:rPr>
              <a:t>Black Underline</a:t>
            </a:r>
            <a:r>
              <a:rPr lang="en-US" sz="800" b="1">
                <a:latin typeface="Verdana" pitchFamily="34" charset="0"/>
              </a:rPr>
              <a:t> </a:t>
            </a:r>
            <a:r>
              <a:rPr lang="en-US" sz="800">
                <a:latin typeface="Verdana" pitchFamily="34" charset="0"/>
              </a:rPr>
              <a:t>= PV &amp; CC</a:t>
            </a:r>
            <a:r>
              <a:rPr lang="en-US" sz="800" b="1">
                <a:latin typeface="Verdana" pitchFamily="34" charset="0"/>
              </a:rPr>
              <a:t>	</a:t>
            </a:r>
            <a:r>
              <a:rPr lang="en-US" sz="800" b="1" i="1">
                <a:solidFill>
                  <a:srgbClr val="CD8A3C"/>
                </a:solidFill>
                <a:latin typeface="Verdana" pitchFamily="34" charset="0"/>
              </a:rPr>
              <a:t>Orange</a:t>
            </a:r>
            <a:r>
              <a:rPr lang="en-US" sz="800" b="1">
                <a:latin typeface="Verdana" pitchFamily="34" charset="0"/>
              </a:rPr>
              <a:t> </a:t>
            </a:r>
            <a:r>
              <a:rPr lang="en-US" sz="800">
                <a:latin typeface="Verdana" pitchFamily="34" charset="0"/>
              </a:rPr>
              <a:t>= CC &amp; DC</a:t>
            </a:r>
            <a:r>
              <a:rPr lang="en-US" sz="800" b="1">
                <a:latin typeface="Verdana" pitchFamily="34" charset="0"/>
              </a:rPr>
              <a:t>	</a:t>
            </a:r>
            <a:r>
              <a:rPr lang="en-US" sz="800">
                <a:latin typeface="Verdana" pitchFamily="34" charset="0"/>
              </a:rPr>
              <a:t>P = Positive</a:t>
            </a:r>
            <a:r>
              <a:rPr lang="en-US" sz="800" b="1">
                <a:latin typeface="Verdana" pitchFamily="34" charset="0"/>
              </a:rPr>
              <a:t>	</a:t>
            </a:r>
            <a:r>
              <a:rPr lang="en-US" sz="800">
                <a:latin typeface="Verdana" pitchFamily="34" charset="0"/>
              </a:rPr>
              <a:t>L = Potentially Limiting 	I = Individual	O = Organizational</a:t>
            </a:r>
          </a:p>
          <a:p>
            <a:pPr marL="50800" defTabSz="914400">
              <a:lnSpc>
                <a:spcPts val="1200"/>
              </a:lnSpc>
              <a:tabLst>
                <a:tab pos="1639888" algn="l"/>
                <a:tab pos="3074988" algn="l"/>
                <a:tab pos="4102100" algn="l"/>
                <a:tab pos="5741988" algn="l"/>
                <a:tab pos="6819900" algn="l"/>
              </a:tabLst>
            </a:pPr>
            <a:r>
              <a:rPr lang="en-US" sz="800" b="1" i="1" u="sng">
                <a:solidFill>
                  <a:srgbClr val="CD8A3C"/>
                </a:solidFill>
                <a:latin typeface="Verdana" pitchFamily="34" charset="0"/>
              </a:rPr>
              <a:t>Orange</a:t>
            </a:r>
            <a:r>
              <a:rPr lang="en-US" sz="800" b="1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en-US" sz="800">
                <a:latin typeface="Verdana" pitchFamily="34" charset="0"/>
              </a:rPr>
              <a:t>= PV, CC &amp; DC</a:t>
            </a:r>
            <a:r>
              <a:rPr lang="en-US" sz="800" b="1">
                <a:latin typeface="Verdana" pitchFamily="34" charset="0"/>
              </a:rPr>
              <a:t>	</a:t>
            </a:r>
            <a:r>
              <a:rPr lang="en-US" sz="800" b="1">
                <a:solidFill>
                  <a:srgbClr val="4B6A8F"/>
                </a:solidFill>
                <a:latin typeface="Verdana" pitchFamily="34" charset="0"/>
              </a:rPr>
              <a:t>Blue</a:t>
            </a:r>
            <a:r>
              <a:rPr lang="en-US" sz="800" b="1">
                <a:latin typeface="Verdana" pitchFamily="34" charset="0"/>
              </a:rPr>
              <a:t> </a:t>
            </a:r>
            <a:r>
              <a:rPr lang="en-US" sz="800">
                <a:latin typeface="Verdana" pitchFamily="34" charset="0"/>
              </a:rPr>
              <a:t>= PV &amp; DC</a:t>
            </a:r>
            <a:r>
              <a:rPr lang="en-US" sz="800" b="1">
                <a:latin typeface="Verdana" pitchFamily="34" charset="0"/>
              </a:rPr>
              <a:t>		</a:t>
            </a:r>
            <a:r>
              <a:rPr lang="en-US" sz="800">
                <a:latin typeface="Verdana" pitchFamily="34" charset="0"/>
              </a:rPr>
              <a:t>(white circle)	R = Relationship	S = Societal</a:t>
            </a:r>
          </a:p>
        </p:txBody>
      </p:sp>
      <p:graphicFrame>
        <p:nvGraphicFramePr>
          <p:cNvPr id="4174" name="Group 78"/>
          <p:cNvGraphicFramePr>
            <a:graphicFrameLocks noGrp="1"/>
          </p:cNvGraphicFramePr>
          <p:nvPr/>
        </p:nvGraphicFramePr>
        <p:xfrm>
          <a:off x="3810000" y="3025775"/>
          <a:ext cx="2348057" cy="2958354"/>
        </p:xfrm>
        <a:graphic>
          <a:graphicData uri="http://schemas.openxmlformats.org/drawingml/2006/table">
            <a:tbl>
              <a:tblPr/>
              <a:tblGrid>
                <a:gridCol w="1731818"/>
                <a:gridCol w="346364"/>
                <a:gridCol w="269875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cost-consciousness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profit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10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accountability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265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community involvement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client-driven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process-driven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bureaucracy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results orientation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silo mentality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client satisfaction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38" name="Group 142"/>
          <p:cNvGraphicFramePr>
            <a:graphicFrameLocks noGrp="1"/>
          </p:cNvGraphicFramePr>
          <p:nvPr/>
        </p:nvGraphicFramePr>
        <p:xfrm>
          <a:off x="6303963" y="3025775"/>
          <a:ext cx="2424546" cy="2958354"/>
        </p:xfrm>
        <a:graphic>
          <a:graphicData uri="http://schemas.openxmlformats.org/drawingml/2006/table">
            <a:tbl>
              <a:tblPr/>
              <a:tblGrid>
                <a:gridCol w="1801091"/>
                <a:gridCol w="346364"/>
                <a:gridCol w="277091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accountability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client satisfaction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365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client-driven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347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employee satisfaction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332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employee recognition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financial stability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integrity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teamwork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balance (home/work)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trust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1874" name="Text Box 206"/>
          <p:cNvSpPr txBox="1">
            <a:spLocks noChangeArrowheads="1"/>
          </p:cNvSpPr>
          <p:nvPr/>
        </p:nvSpPr>
        <p:spPr bwMode="auto">
          <a:xfrm>
            <a:off x="228600" y="6451600"/>
            <a:ext cx="2541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4400" eaLnBrk="0" hangingPunct="0"/>
            <a:r>
              <a:rPr lang="en-US" sz="800">
                <a:latin typeface="Verdana" pitchFamily="34" charset="0"/>
              </a:rPr>
              <a:t>Values Plot</a:t>
            </a:r>
          </a:p>
        </p:txBody>
      </p:sp>
      <p:sp>
        <p:nvSpPr>
          <p:cNvPr id="201875" name="Text Box 207"/>
          <p:cNvSpPr txBox="1">
            <a:spLocks noChangeArrowheads="1"/>
          </p:cNvSpPr>
          <p:nvPr/>
        </p:nvSpPr>
        <p:spPr bwMode="auto">
          <a:xfrm>
            <a:off x="3255963" y="6451600"/>
            <a:ext cx="2640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defTabSz="914400" eaLnBrk="0" hangingPunct="0"/>
            <a:r>
              <a:rPr lang="en-US" sz="800">
                <a:latin typeface="Verdana" pitchFamily="34" charset="0"/>
              </a:rPr>
              <a:t>Copyright 2009 Barrett Values Centre</a:t>
            </a:r>
          </a:p>
        </p:txBody>
      </p:sp>
      <p:sp>
        <p:nvSpPr>
          <p:cNvPr id="201876" name="Text Box 208"/>
          <p:cNvSpPr txBox="1">
            <a:spLocks noChangeArrowheads="1"/>
          </p:cNvSpPr>
          <p:nvPr/>
        </p:nvSpPr>
        <p:spPr bwMode="auto">
          <a:xfrm>
            <a:off x="6858000" y="6451600"/>
            <a:ext cx="1870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 defTabSz="914400" eaLnBrk="0" hangingPunct="0"/>
            <a:r>
              <a:rPr lang="en-US" sz="800">
                <a:latin typeface="Verdana" pitchFamily="34" charset="0"/>
              </a:rPr>
              <a:t>October 2009</a:t>
            </a:r>
          </a:p>
        </p:txBody>
      </p:sp>
      <p:pic>
        <p:nvPicPr>
          <p:cNvPr id="201877" name="Picture 210" descr="dotleve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0938" y="1220788"/>
            <a:ext cx="2501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878" name="Picture 211" descr="dotlevel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6975" y="1219200"/>
            <a:ext cx="25003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879" name="Picture 212" descr="dotlev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9188" y="1209675"/>
            <a:ext cx="260985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880" name="Oval 213"/>
          <p:cNvSpPr>
            <a:spLocks noChangeAspect="1" noChangeArrowheads="1"/>
          </p:cNvSpPr>
          <p:nvPr/>
        </p:nvSpPr>
        <p:spPr bwMode="auto">
          <a:xfrm>
            <a:off x="2239963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881" name="Oval 214"/>
          <p:cNvSpPr>
            <a:spLocks noChangeAspect="1" noChangeArrowheads="1"/>
          </p:cNvSpPr>
          <p:nvPr/>
        </p:nvSpPr>
        <p:spPr bwMode="auto">
          <a:xfrm>
            <a:off x="2459038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882" name="Oval 215"/>
          <p:cNvSpPr>
            <a:spLocks noChangeAspect="1" noChangeArrowheads="1"/>
          </p:cNvSpPr>
          <p:nvPr/>
        </p:nvSpPr>
        <p:spPr bwMode="auto">
          <a:xfrm>
            <a:off x="2239963" y="2117725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883" name="Oval 216"/>
          <p:cNvSpPr>
            <a:spLocks noChangeAspect="1" noChangeArrowheads="1"/>
          </p:cNvSpPr>
          <p:nvPr/>
        </p:nvSpPr>
        <p:spPr bwMode="auto">
          <a:xfrm>
            <a:off x="2459038" y="2117725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884" name="Oval 217"/>
          <p:cNvSpPr>
            <a:spLocks noChangeAspect="1" noChangeArrowheads="1"/>
          </p:cNvSpPr>
          <p:nvPr/>
        </p:nvSpPr>
        <p:spPr bwMode="auto">
          <a:xfrm>
            <a:off x="2239963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885" name="Oval 218"/>
          <p:cNvSpPr>
            <a:spLocks noChangeAspect="1" noChangeArrowheads="1"/>
          </p:cNvSpPr>
          <p:nvPr/>
        </p:nvSpPr>
        <p:spPr bwMode="auto">
          <a:xfrm>
            <a:off x="2459038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886" name="Oval 219"/>
          <p:cNvSpPr>
            <a:spLocks noChangeAspect="1" noChangeArrowheads="1"/>
          </p:cNvSpPr>
          <p:nvPr/>
        </p:nvSpPr>
        <p:spPr bwMode="auto">
          <a:xfrm>
            <a:off x="2032000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887" name="Oval 220"/>
          <p:cNvSpPr>
            <a:spLocks noChangeAspect="1" noChangeArrowheads="1"/>
          </p:cNvSpPr>
          <p:nvPr/>
        </p:nvSpPr>
        <p:spPr bwMode="auto">
          <a:xfrm>
            <a:off x="2239963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888" name="Oval 221"/>
          <p:cNvSpPr>
            <a:spLocks noChangeAspect="1" noChangeArrowheads="1"/>
          </p:cNvSpPr>
          <p:nvPr/>
        </p:nvSpPr>
        <p:spPr bwMode="auto">
          <a:xfrm>
            <a:off x="2459038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889" name="Oval 222"/>
          <p:cNvSpPr>
            <a:spLocks noChangeAspect="1" noChangeArrowheads="1"/>
          </p:cNvSpPr>
          <p:nvPr/>
        </p:nvSpPr>
        <p:spPr bwMode="auto">
          <a:xfrm>
            <a:off x="2678113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890" name="Oval 223"/>
          <p:cNvSpPr>
            <a:spLocks noChangeAspect="1" noChangeArrowheads="1"/>
          </p:cNvSpPr>
          <p:nvPr/>
        </p:nvSpPr>
        <p:spPr bwMode="auto">
          <a:xfrm>
            <a:off x="4906963" y="25542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891" name="Oval 224"/>
          <p:cNvSpPr>
            <a:spLocks noChangeAspect="1" noChangeArrowheads="1"/>
          </p:cNvSpPr>
          <p:nvPr/>
        </p:nvSpPr>
        <p:spPr bwMode="auto">
          <a:xfrm>
            <a:off x="4906963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892" name="Oval 226"/>
          <p:cNvSpPr>
            <a:spLocks noChangeAspect="1" noChangeArrowheads="1"/>
          </p:cNvSpPr>
          <p:nvPr/>
        </p:nvSpPr>
        <p:spPr bwMode="auto">
          <a:xfrm>
            <a:off x="4473575" y="2117725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893" name="Oval 227"/>
          <p:cNvSpPr>
            <a:spLocks noChangeAspect="1" noChangeArrowheads="1"/>
          </p:cNvSpPr>
          <p:nvPr/>
        </p:nvSpPr>
        <p:spPr bwMode="auto">
          <a:xfrm>
            <a:off x="4692650" y="2117725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894" name="Oval 228"/>
          <p:cNvSpPr>
            <a:spLocks noChangeAspect="1" noChangeArrowheads="1"/>
          </p:cNvSpPr>
          <p:nvPr/>
        </p:nvSpPr>
        <p:spPr bwMode="auto">
          <a:xfrm>
            <a:off x="4913313" y="2117725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895" name="Oval 229"/>
          <p:cNvSpPr>
            <a:spLocks noChangeAspect="1" noChangeArrowheads="1"/>
          </p:cNvSpPr>
          <p:nvPr/>
        </p:nvSpPr>
        <p:spPr bwMode="auto">
          <a:xfrm>
            <a:off x="5132388" y="2117725"/>
            <a:ext cx="131762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896" name="Oval 230"/>
          <p:cNvSpPr>
            <a:spLocks noChangeAspect="1" noChangeArrowheads="1"/>
          </p:cNvSpPr>
          <p:nvPr/>
        </p:nvSpPr>
        <p:spPr bwMode="auto">
          <a:xfrm>
            <a:off x="5340350" y="2117725"/>
            <a:ext cx="131763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897" name="Oval 231"/>
          <p:cNvSpPr>
            <a:spLocks noChangeAspect="1" noChangeArrowheads="1"/>
          </p:cNvSpPr>
          <p:nvPr/>
        </p:nvSpPr>
        <p:spPr bwMode="auto">
          <a:xfrm>
            <a:off x="4906963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898" name="Oval 232"/>
          <p:cNvSpPr>
            <a:spLocks noChangeAspect="1" noChangeArrowheads="1"/>
          </p:cNvSpPr>
          <p:nvPr/>
        </p:nvSpPr>
        <p:spPr bwMode="auto">
          <a:xfrm>
            <a:off x="4802188" y="1457325"/>
            <a:ext cx="133350" cy="131763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899" name="Oval 233"/>
          <p:cNvSpPr>
            <a:spLocks noChangeAspect="1" noChangeArrowheads="1"/>
          </p:cNvSpPr>
          <p:nvPr/>
        </p:nvSpPr>
        <p:spPr bwMode="auto">
          <a:xfrm>
            <a:off x="5022850" y="1457325"/>
            <a:ext cx="131763" cy="131763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900" name="Oval 234"/>
          <p:cNvSpPr>
            <a:spLocks noChangeAspect="1" noChangeArrowheads="1"/>
          </p:cNvSpPr>
          <p:nvPr/>
        </p:nvSpPr>
        <p:spPr bwMode="auto">
          <a:xfrm>
            <a:off x="7412038" y="25542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901" name="Oval 235"/>
          <p:cNvSpPr>
            <a:spLocks noChangeAspect="1" noChangeArrowheads="1"/>
          </p:cNvSpPr>
          <p:nvPr/>
        </p:nvSpPr>
        <p:spPr bwMode="auto">
          <a:xfrm>
            <a:off x="7204075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902" name="Oval 236"/>
          <p:cNvSpPr>
            <a:spLocks noChangeAspect="1" noChangeArrowheads="1"/>
          </p:cNvSpPr>
          <p:nvPr/>
        </p:nvSpPr>
        <p:spPr bwMode="auto">
          <a:xfrm>
            <a:off x="7412038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903" name="Oval 237"/>
          <p:cNvSpPr>
            <a:spLocks noChangeAspect="1" noChangeArrowheads="1"/>
          </p:cNvSpPr>
          <p:nvPr/>
        </p:nvSpPr>
        <p:spPr bwMode="auto">
          <a:xfrm>
            <a:off x="7631113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904" name="Oval 238"/>
          <p:cNvSpPr>
            <a:spLocks noChangeAspect="1" noChangeArrowheads="1"/>
          </p:cNvSpPr>
          <p:nvPr/>
        </p:nvSpPr>
        <p:spPr bwMode="auto">
          <a:xfrm>
            <a:off x="7204075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905" name="Oval 239"/>
          <p:cNvSpPr>
            <a:spLocks noChangeAspect="1" noChangeArrowheads="1"/>
          </p:cNvSpPr>
          <p:nvPr/>
        </p:nvSpPr>
        <p:spPr bwMode="auto">
          <a:xfrm>
            <a:off x="7412038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906" name="Oval 240"/>
          <p:cNvSpPr>
            <a:spLocks noChangeAspect="1" noChangeArrowheads="1"/>
          </p:cNvSpPr>
          <p:nvPr/>
        </p:nvSpPr>
        <p:spPr bwMode="auto">
          <a:xfrm>
            <a:off x="7631113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907" name="Oval 241"/>
          <p:cNvSpPr>
            <a:spLocks noChangeAspect="1" noChangeArrowheads="1"/>
          </p:cNvSpPr>
          <p:nvPr/>
        </p:nvSpPr>
        <p:spPr bwMode="auto">
          <a:xfrm>
            <a:off x="7296150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908" name="Oval 242"/>
          <p:cNvSpPr>
            <a:spLocks noChangeAspect="1" noChangeArrowheads="1"/>
          </p:cNvSpPr>
          <p:nvPr/>
        </p:nvSpPr>
        <p:spPr bwMode="auto">
          <a:xfrm>
            <a:off x="7516813" y="1681163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1909" name="Oval 243"/>
          <p:cNvSpPr>
            <a:spLocks noChangeAspect="1" noChangeArrowheads="1"/>
          </p:cNvSpPr>
          <p:nvPr/>
        </p:nvSpPr>
        <p:spPr bwMode="auto">
          <a:xfrm>
            <a:off x="7412038" y="1457325"/>
            <a:ext cx="133350" cy="131763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Chart 75"/>
          <p:cNvGraphicFramePr>
            <a:graphicFrameLocks/>
          </p:cNvGraphicFramePr>
          <p:nvPr/>
        </p:nvGraphicFramePr>
        <p:xfrm>
          <a:off x="503238" y="2906960"/>
          <a:ext cx="5562600" cy="2752725"/>
        </p:xfrm>
        <a:graphic>
          <a:graphicData uri="http://schemas.openxmlformats.org/presentationml/2006/ole">
            <p:oleObj spid="_x0000_s14338" name="Chart" r:id="rId3" imgW="5562600" imgH="2752725" progId="Excel.Sheet.8">
              <p:embed/>
            </p:oleObj>
          </a:graphicData>
        </a:graphic>
      </p:graphicFrame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Nedbank: Cultural Evolution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1761690"/>
            <a:ext cx="7239000" cy="929246"/>
          </a:xfrm>
          <a:prstGeom prst="roundRect">
            <a:avLst>
              <a:gd name="adj" fmla="val 1134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80" anchor="ctr"/>
          <a:lstStyle/>
          <a:p>
            <a:pPr>
              <a:defRPr/>
            </a:pPr>
            <a:r>
              <a:rPr lang="en-ZA" sz="1200" dirty="0">
                <a:solidFill>
                  <a:srgbClr val="000000"/>
                </a:solidFill>
                <a:ea typeface="ＭＳ Ｐゴシック" pitchFamily="48" charset="-128"/>
              </a:rPr>
              <a:t>Entropy reduction leads to improved performance—increased revenues, profits </a:t>
            </a:r>
            <a:br>
              <a:rPr lang="en-ZA" sz="1200" dirty="0">
                <a:solidFill>
                  <a:srgbClr val="000000"/>
                </a:solidFill>
                <a:ea typeface="ＭＳ Ｐゴシック" pitchFamily="48" charset="-128"/>
              </a:rPr>
            </a:br>
            <a:r>
              <a:rPr lang="en-ZA" sz="1200" dirty="0">
                <a:solidFill>
                  <a:srgbClr val="000000"/>
                </a:solidFill>
                <a:ea typeface="ＭＳ Ｐゴシック" pitchFamily="48" charset="-128"/>
              </a:rPr>
              <a:t>and share price. Working toward entropy of &lt;10% will result in healthy functioning </a:t>
            </a:r>
            <a:br>
              <a:rPr lang="en-ZA" sz="1200" dirty="0">
                <a:solidFill>
                  <a:srgbClr val="000000"/>
                </a:solidFill>
                <a:ea typeface="ＭＳ Ｐゴシック" pitchFamily="48" charset="-128"/>
              </a:rPr>
            </a:br>
            <a:r>
              <a:rPr lang="en-ZA" sz="1200" dirty="0">
                <a:solidFill>
                  <a:srgbClr val="000000"/>
                </a:solidFill>
                <a:ea typeface="ＭＳ Ｐゴシック" pitchFamily="48" charset="-128"/>
              </a:rPr>
              <a:t>of the organisation and improvement of staff morale.</a:t>
            </a:r>
            <a:endParaRPr lang="en-US" sz="1200" dirty="0">
              <a:solidFill>
                <a:srgbClr val="17498B"/>
              </a:solidFill>
              <a:ea typeface="ＭＳ Ｐゴシック" pitchFamily="48" charset="-128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7544" y="1034752"/>
            <a:ext cx="322738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ZA" sz="2400" dirty="0">
                <a:solidFill>
                  <a:srgbClr val="3B98B5"/>
                </a:solidFill>
                <a:latin typeface="+mn-lt"/>
                <a:ea typeface="ＭＳ Ｐゴシック" pitchFamily="48" charset="-128"/>
              </a:rPr>
              <a:t>Entropy Scores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5571256"/>
            <a:ext cx="3082925" cy="9540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800" b="1" u="sng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Trebuchet MS" pitchFamily="34" charset="0"/>
                <a:ea typeface="MS PGothic" pitchFamily="34" charset="-128"/>
              </a:rPr>
              <a:t>Organisational</a:t>
            </a:r>
            <a:r>
              <a:rPr lang="en-US" sz="800" b="1" u="sng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Trebuchet MS" pitchFamily="34" charset="0"/>
                <a:ea typeface="MS PGothic" pitchFamily="34" charset="-128"/>
              </a:rPr>
              <a:t> Entropy  Risk Bands</a:t>
            </a:r>
            <a:r>
              <a:rPr lang="en-US" sz="800" b="1" u="sng" dirty="0">
                <a:solidFill>
                  <a:schemeClr val="accent6">
                    <a:lumMod val="75000"/>
                    <a:lumOff val="25000"/>
                  </a:schemeClr>
                </a:solidFill>
                <a:latin typeface="Trebuchet MS" pitchFamily="34" charset="0"/>
                <a:ea typeface="MS PGothic" pitchFamily="34" charset="-128"/>
              </a:rPr>
              <a:t/>
            </a:r>
            <a:br>
              <a:rPr lang="en-US" sz="800" b="1" u="sng" dirty="0">
                <a:solidFill>
                  <a:schemeClr val="accent6">
                    <a:lumMod val="75000"/>
                    <a:lumOff val="25000"/>
                  </a:schemeClr>
                </a:solidFill>
                <a:latin typeface="Trebuchet MS" pitchFamily="34" charset="0"/>
                <a:ea typeface="MS PGothic" pitchFamily="34" charset="-128"/>
              </a:rPr>
            </a:br>
            <a:endParaRPr lang="en-US" sz="800" b="1" u="sng" dirty="0">
              <a:solidFill>
                <a:schemeClr val="accent6">
                  <a:lumMod val="75000"/>
                  <a:lumOff val="25000"/>
                </a:schemeClr>
              </a:solidFill>
              <a:latin typeface="Trebuchet MS" pitchFamily="34" charset="0"/>
              <a:ea typeface="MS PGothic" pitchFamily="34" charset="-128"/>
            </a:endParaRPr>
          </a:p>
          <a:p>
            <a:pPr>
              <a:defRPr/>
            </a:pPr>
            <a:r>
              <a:rPr lang="en-US" sz="800" dirty="0">
                <a:solidFill>
                  <a:schemeClr val="accent6">
                    <a:lumMod val="75000"/>
                    <a:lumOff val="25000"/>
                  </a:schemeClr>
                </a:solidFill>
                <a:latin typeface="Trebuchet MS" pitchFamily="34" charset="0"/>
                <a:ea typeface="MS PGothic" pitchFamily="34" charset="-128"/>
              </a:rPr>
              <a:t>&lt;10%       Healthy functioning</a:t>
            </a:r>
          </a:p>
          <a:p>
            <a:pPr>
              <a:defRPr/>
            </a:pPr>
            <a:r>
              <a:rPr lang="en-US" sz="800" dirty="0">
                <a:solidFill>
                  <a:schemeClr val="accent6">
                    <a:lumMod val="75000"/>
                    <a:lumOff val="25000"/>
                  </a:schemeClr>
                </a:solidFill>
                <a:latin typeface="Trebuchet MS" pitchFamily="34" charset="0"/>
                <a:ea typeface="MS PGothic" pitchFamily="34" charset="-128"/>
              </a:rPr>
              <a:t>10-19%    Some problems requiring careful monitoring</a:t>
            </a:r>
          </a:p>
          <a:p>
            <a:pPr>
              <a:defRPr/>
            </a:pPr>
            <a:r>
              <a:rPr lang="en-US" sz="800" dirty="0">
                <a:solidFill>
                  <a:schemeClr val="accent6">
                    <a:lumMod val="75000"/>
                    <a:lumOff val="25000"/>
                  </a:schemeClr>
                </a:solidFill>
                <a:latin typeface="Trebuchet MS" pitchFamily="34" charset="0"/>
                <a:ea typeface="MS PGothic" pitchFamily="34" charset="-128"/>
              </a:rPr>
              <a:t>20-29%    Significant problems requiring attention</a:t>
            </a:r>
          </a:p>
          <a:p>
            <a:pPr>
              <a:defRPr/>
            </a:pPr>
            <a:r>
              <a:rPr lang="en-US" sz="800" dirty="0">
                <a:solidFill>
                  <a:schemeClr val="accent6">
                    <a:lumMod val="75000"/>
                    <a:lumOff val="25000"/>
                  </a:schemeClr>
                </a:solidFill>
                <a:latin typeface="Trebuchet MS" pitchFamily="34" charset="0"/>
                <a:ea typeface="MS PGothic" pitchFamily="34" charset="-128"/>
              </a:rPr>
              <a:t>30-39%    Crisis situation requiring immediate change</a:t>
            </a:r>
          </a:p>
          <a:p>
            <a:pPr>
              <a:defRPr/>
            </a:pPr>
            <a:r>
              <a:rPr lang="en-US" sz="800" dirty="0">
                <a:solidFill>
                  <a:schemeClr val="accent6">
                    <a:lumMod val="75000"/>
                    <a:lumOff val="25000"/>
                  </a:schemeClr>
                </a:solidFill>
                <a:latin typeface="Trebuchet MS" pitchFamily="34" charset="0"/>
                <a:ea typeface="MS PGothic" pitchFamily="34" charset="-128"/>
              </a:rPr>
              <a:t>40%&gt;       Impending risk of implosion, bankruptcy or failure</a:t>
            </a:r>
            <a:endParaRPr lang="en-GB" sz="800" dirty="0">
              <a:solidFill>
                <a:schemeClr val="accent6">
                  <a:lumMod val="75000"/>
                  <a:lumOff val="25000"/>
                </a:schemeClr>
              </a:solidFill>
              <a:latin typeface="Trebuchet MS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397" y="903111"/>
            <a:ext cx="5901603" cy="549768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clear"/>
        </p:spPr>
      </p:pic>
      <p:sp>
        <p:nvSpPr>
          <p:cNvPr id="245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Nedbank: Response Rate to Values Survey</a:t>
            </a:r>
            <a:endParaRPr lang="en-GB" smtClean="0"/>
          </a:p>
        </p:txBody>
      </p:sp>
      <p:graphicFrame>
        <p:nvGraphicFramePr>
          <p:cNvPr id="24578" name="Chart 75"/>
          <p:cNvGraphicFramePr>
            <a:graphicFrameLocks noGrp="1"/>
          </p:cNvGraphicFramePr>
          <p:nvPr>
            <p:ph idx="1"/>
          </p:nvPr>
        </p:nvGraphicFramePr>
        <p:xfrm>
          <a:off x="379413" y="1570038"/>
          <a:ext cx="8313737" cy="3949700"/>
        </p:xfrm>
        <a:graphic>
          <a:graphicData uri="http://schemas.openxmlformats.org/presentationml/2006/ole">
            <p:oleObj spid="_x0000_s9218" name="Chart" r:id="rId4" imgW="8239125" imgH="3914775" progId="Excel.Sheet.8">
              <p:embed/>
            </p:oleObj>
          </a:graphicData>
        </a:graphic>
      </p:graphicFrame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7429484" y="1606226"/>
            <a:ext cx="723916" cy="27699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45720" rIns="45720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chemeClr val="accent6"/>
                </a:solidFill>
                <a:latin typeface="Verdana" pitchFamily="34" charset="0"/>
                <a:ea typeface="MS PGothic" pitchFamily="34" charset="-128"/>
              </a:rPr>
              <a:t>63.0% </a:t>
            </a:r>
            <a:endParaRPr lang="en-US" b="1" dirty="0">
              <a:solidFill>
                <a:schemeClr val="accent6"/>
              </a:solidFill>
              <a:ea typeface="MS PGothic" pitchFamily="34" charset="-128"/>
            </a:endParaRPr>
          </a:p>
        </p:txBody>
      </p:sp>
      <p:sp>
        <p:nvSpPr>
          <p:cNvPr id="12" name="Rectangle 75"/>
          <p:cNvSpPr>
            <a:spLocks noChangeArrowheads="1"/>
          </p:cNvSpPr>
          <p:nvPr/>
        </p:nvSpPr>
        <p:spPr bwMode="auto">
          <a:xfrm>
            <a:off x="6002619" y="2225726"/>
            <a:ext cx="723916" cy="27699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45720" rIns="45720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chemeClr val="accent6"/>
                </a:solidFill>
                <a:latin typeface="Verdana" pitchFamily="34" charset="0"/>
                <a:ea typeface="MS PGothic" pitchFamily="34" charset="-128"/>
              </a:rPr>
              <a:t>50.4% </a:t>
            </a:r>
            <a:endParaRPr lang="en-US" b="1" dirty="0">
              <a:solidFill>
                <a:schemeClr val="accent6"/>
              </a:solidFill>
              <a:ea typeface="MS PGothic" pitchFamily="34" charset="-128"/>
            </a:endParaRPr>
          </a:p>
        </p:txBody>
      </p:sp>
      <p:sp>
        <p:nvSpPr>
          <p:cNvPr id="13" name="Rectangle 80"/>
          <p:cNvSpPr>
            <a:spLocks noChangeArrowheads="1"/>
          </p:cNvSpPr>
          <p:nvPr/>
        </p:nvSpPr>
        <p:spPr bwMode="auto">
          <a:xfrm>
            <a:off x="3159825" y="3469575"/>
            <a:ext cx="723916" cy="27699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45720" rIns="45720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chemeClr val="accent6"/>
                </a:solidFill>
                <a:latin typeface="Verdana" pitchFamily="34" charset="0"/>
                <a:ea typeface="MS PGothic" pitchFamily="34" charset="-128"/>
              </a:rPr>
              <a:t>28.0% </a:t>
            </a:r>
            <a:endParaRPr lang="en-US" b="1" dirty="0">
              <a:solidFill>
                <a:schemeClr val="accent6"/>
              </a:solidFill>
              <a:ea typeface="MS PGothic" pitchFamily="34" charset="-128"/>
            </a:endParaRPr>
          </a:p>
        </p:txBody>
      </p:sp>
      <p:sp>
        <p:nvSpPr>
          <p:cNvPr id="14" name="Rectangle 84"/>
          <p:cNvSpPr>
            <a:spLocks noChangeArrowheads="1"/>
          </p:cNvSpPr>
          <p:nvPr/>
        </p:nvSpPr>
        <p:spPr bwMode="auto">
          <a:xfrm>
            <a:off x="4588825" y="2836225"/>
            <a:ext cx="723916" cy="27699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45720" rIns="45720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chemeClr val="accent6"/>
                </a:solidFill>
                <a:latin typeface="Verdana" pitchFamily="34" charset="0"/>
                <a:ea typeface="MS PGothic" pitchFamily="34" charset="-128"/>
              </a:rPr>
              <a:t>35.5% </a:t>
            </a:r>
            <a:endParaRPr lang="en-US" b="1" dirty="0">
              <a:solidFill>
                <a:schemeClr val="accent6"/>
              </a:solidFill>
              <a:ea typeface="MS PGothic" pitchFamily="34" charset="-128"/>
            </a:endParaRPr>
          </a:p>
        </p:txBody>
      </p:sp>
      <p:sp>
        <p:nvSpPr>
          <p:cNvPr id="15" name="Rectangle 80"/>
          <p:cNvSpPr>
            <a:spLocks noChangeArrowheads="1"/>
          </p:cNvSpPr>
          <p:nvPr/>
        </p:nvSpPr>
        <p:spPr bwMode="auto">
          <a:xfrm>
            <a:off x="1776350" y="4114800"/>
            <a:ext cx="685800" cy="27659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45720" rIns="45720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chemeClr val="accent6"/>
                </a:solidFill>
                <a:latin typeface="Verdana" pitchFamily="34" charset="0"/>
                <a:ea typeface="MS PGothic" pitchFamily="34" charset="-128"/>
              </a:rPr>
              <a:t>20.2% </a:t>
            </a:r>
            <a:endParaRPr lang="en-US" b="1" dirty="0">
              <a:solidFill>
                <a:schemeClr val="accent6"/>
              </a:solidFill>
              <a:ea typeface="MS PGothic" pitchFamily="34" charset="-128"/>
            </a:endParaRPr>
          </a:p>
        </p:txBody>
      </p:sp>
      <p:sp>
        <p:nvSpPr>
          <p:cNvPr id="24596" name="Text Box 3"/>
          <p:cNvSpPr txBox="1">
            <a:spLocks noChangeArrowheads="1"/>
          </p:cNvSpPr>
          <p:nvPr/>
        </p:nvSpPr>
        <p:spPr bwMode="auto">
          <a:xfrm>
            <a:off x="3711575" y="5486400"/>
            <a:ext cx="432911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914400">
              <a:lnSpc>
                <a:spcPts val="1613"/>
              </a:lnSpc>
            </a:pPr>
            <a:r>
              <a:rPr lang="en-US" sz="1600">
                <a:solidFill>
                  <a:srgbClr val="2D758B"/>
                </a:solidFill>
                <a:latin typeface="Verdana" pitchFamily="34" charset="0"/>
              </a:rPr>
              <a:t>28,898 employees in 2009</a:t>
            </a:r>
          </a:p>
        </p:txBody>
      </p:sp>
      <p:sp>
        <p:nvSpPr>
          <p:cNvPr id="22" name="Rectangle 80"/>
          <p:cNvSpPr>
            <a:spLocks noChangeArrowheads="1"/>
          </p:cNvSpPr>
          <p:nvPr/>
        </p:nvSpPr>
        <p:spPr bwMode="auto">
          <a:xfrm>
            <a:off x="1810674" y="1932801"/>
            <a:ext cx="1418426" cy="27699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>Response rate</a:t>
            </a:r>
            <a:r>
              <a:rPr lang="en-US" sz="1200" b="1" dirty="0">
                <a:solidFill>
                  <a:schemeClr val="accent6"/>
                </a:solidFill>
                <a:latin typeface="Verdana" pitchFamily="34" charset="0"/>
                <a:ea typeface="MS PGothic" pitchFamily="34" charset="-128"/>
              </a:rPr>
              <a:t> </a:t>
            </a:r>
            <a:endParaRPr lang="en-US" b="1" dirty="0">
              <a:solidFill>
                <a:schemeClr val="accent6"/>
              </a:solidFill>
              <a:ea typeface="MS PGothic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120775" y="3108325"/>
            <a:ext cx="33734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pc="300" dirty="0">
                <a:solidFill>
                  <a:srgbClr val="3B98B5"/>
                </a:solidFill>
              </a:rPr>
              <a:t>number of participants</a:t>
            </a:r>
            <a:endParaRPr lang="en-GB" spc="300" dirty="0">
              <a:solidFill>
                <a:srgbClr val="3B98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j0426518.jpg"/>
          <p:cNvPicPr>
            <a:picLocks noChangeAspect="1"/>
          </p:cNvPicPr>
          <p:nvPr/>
        </p:nvPicPr>
        <p:blipFill>
          <a:blip r:embed="rId4" cstate="print">
            <a:lum bright="30000" contrast="-30000"/>
          </a:blip>
          <a:stretch>
            <a:fillRect/>
          </a:stretch>
        </p:blipFill>
        <p:spPr>
          <a:xfrm>
            <a:off x="685800" y="914400"/>
            <a:ext cx="8120844" cy="540543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Nedbank: Cultural Evolution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85800" y="2143780"/>
            <a:ext cx="4892621" cy="523220"/>
          </a:xfrm>
          <a:prstGeom prst="rect">
            <a:avLst/>
          </a:prstGeom>
          <a:solidFill>
            <a:schemeClr val="bg1">
              <a:alpha val="71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2800" dirty="0">
                <a:solidFill>
                  <a:srgbClr val="3B98B5"/>
                </a:solidFill>
                <a:ea typeface="ＭＳ Ｐゴシック" pitchFamily="48" charset="-128"/>
              </a:rPr>
              <a:t>Nedbank Staff Survey Scores</a:t>
            </a:r>
          </a:p>
        </p:txBody>
      </p:sp>
      <p:graphicFrame>
        <p:nvGraphicFramePr>
          <p:cNvPr id="23554" name="Chart 75"/>
          <p:cNvGraphicFramePr>
            <a:graphicFrameLocks/>
          </p:cNvGraphicFramePr>
          <p:nvPr/>
        </p:nvGraphicFramePr>
        <p:xfrm>
          <a:off x="685800" y="2767013"/>
          <a:ext cx="5305425" cy="2943225"/>
        </p:xfrm>
        <a:graphic>
          <a:graphicData uri="http://schemas.openxmlformats.org/presentationml/2006/ole">
            <p:oleObj spid="_x0000_s8194" name="Worksheet" r:id="rId5" imgW="4819802" imgH="2562276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81000" y="3755572"/>
            <a:ext cx="4038600" cy="19594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4320" anchor="ctr"/>
          <a:lstStyle/>
          <a:p>
            <a:pPr>
              <a:defRPr/>
            </a:pPr>
            <a:r>
              <a:rPr lang="en-US" sz="2400" dirty="0">
                <a:solidFill>
                  <a:srgbClr val="3BA1B5"/>
                </a:solidFill>
              </a:rPr>
              <a:t>Revenue grew </a:t>
            </a:r>
            <a:r>
              <a:rPr lang="en-US" dirty="0">
                <a:solidFill>
                  <a:srgbClr val="4E719C"/>
                </a:solidFill>
              </a:rPr>
              <a:t/>
            </a:r>
            <a:br>
              <a:rPr lang="en-US" dirty="0">
                <a:solidFill>
                  <a:srgbClr val="4E719C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on </a:t>
            </a:r>
            <a:r>
              <a:rPr lang="en-US" sz="2000" dirty="0">
                <a:solidFill>
                  <a:schemeClr val="accent4"/>
                </a:solidFill>
              </a:rPr>
              <a:t>average 16.9% </a:t>
            </a:r>
            <a:r>
              <a:rPr lang="en-US" dirty="0">
                <a:solidFill>
                  <a:schemeClr val="accent4"/>
                </a:solidFill>
              </a:rPr>
              <a:t>(CAGR) </a:t>
            </a:r>
          </a:p>
          <a:p>
            <a:pPr>
              <a:defRPr/>
            </a:pPr>
            <a:r>
              <a:rPr lang="en-US" dirty="0">
                <a:solidFill>
                  <a:schemeClr val="accent4"/>
                </a:solidFill>
              </a:rPr>
              <a:t>per year from 2004 to 2007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1371600"/>
            <a:ext cx="4038600" cy="20204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80" anchor="ctr">
            <a:sp3d/>
          </a:bodyPr>
          <a:lstStyle/>
          <a:p>
            <a:pPr>
              <a:defRPr/>
            </a:pPr>
            <a:r>
              <a:rPr lang="en-US" sz="2400" dirty="0">
                <a:solidFill>
                  <a:srgbClr val="3BA1B5"/>
                </a:solidFill>
              </a:rPr>
              <a:t>Share Price grew</a:t>
            </a:r>
            <a:r>
              <a:rPr lang="en-US" b="1" dirty="0">
                <a:solidFill>
                  <a:srgbClr val="4E719C"/>
                </a:solidFill>
              </a:rPr>
              <a:t/>
            </a:r>
            <a:br>
              <a:rPr lang="en-US" b="1" dirty="0">
                <a:solidFill>
                  <a:srgbClr val="4E719C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on </a:t>
            </a:r>
            <a:r>
              <a:rPr lang="en-US" sz="2000" dirty="0">
                <a:solidFill>
                  <a:schemeClr val="accent4"/>
                </a:solidFill>
              </a:rPr>
              <a:t>average 20.4% </a:t>
            </a:r>
            <a:r>
              <a:rPr lang="en-US" dirty="0">
                <a:solidFill>
                  <a:schemeClr val="accent4"/>
                </a:solidFill>
              </a:rPr>
              <a:t>(CAGR) </a:t>
            </a:r>
          </a:p>
          <a:p>
            <a:pPr>
              <a:defRPr/>
            </a:pPr>
            <a:r>
              <a:rPr lang="en-US" dirty="0">
                <a:solidFill>
                  <a:schemeClr val="accent4"/>
                </a:solidFill>
              </a:rPr>
              <a:t>per year from 2004 to 2007</a:t>
            </a:r>
          </a:p>
        </p:txBody>
      </p:sp>
      <p:sp>
        <p:nvSpPr>
          <p:cNvPr id="19464" name="Title 1"/>
          <p:cNvSpPr txBox="1">
            <a:spLocks/>
          </p:cNvSpPr>
          <p:nvPr/>
        </p:nvSpPr>
        <p:spPr bwMode="auto">
          <a:xfrm>
            <a:off x="1066800" y="762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Nedbank: Financial Impact of Cultural Evolution</a:t>
            </a:r>
          </a:p>
        </p:txBody>
      </p:sp>
      <p:graphicFrame>
        <p:nvGraphicFramePr>
          <p:cNvPr id="27650" name="Chart 67"/>
          <p:cNvGraphicFramePr>
            <a:graphicFrameLocks/>
          </p:cNvGraphicFramePr>
          <p:nvPr/>
        </p:nvGraphicFramePr>
        <p:xfrm>
          <a:off x="4322763" y="1306513"/>
          <a:ext cx="4037012" cy="2101850"/>
        </p:xfrm>
        <a:graphic>
          <a:graphicData uri="http://schemas.openxmlformats.org/presentationml/2006/ole">
            <p:oleObj spid="_x0000_s12290" name="Chart" r:id="rId3" imgW="4057650" imgH="2105025" progId="Excel.Sheet.8">
              <p:embed/>
            </p:oleObj>
          </a:graphicData>
        </a:graphic>
      </p:graphicFrame>
      <p:graphicFrame>
        <p:nvGraphicFramePr>
          <p:cNvPr id="27651" name="Chart 68"/>
          <p:cNvGraphicFramePr>
            <a:graphicFrameLocks/>
          </p:cNvGraphicFramePr>
          <p:nvPr/>
        </p:nvGraphicFramePr>
        <p:xfrm>
          <a:off x="4418013" y="3692525"/>
          <a:ext cx="4037012" cy="2101850"/>
        </p:xfrm>
        <a:graphic>
          <a:graphicData uri="http://schemas.openxmlformats.org/presentationml/2006/ole">
            <p:oleObj spid="_x0000_s12291" name="Chart" r:id="rId4" imgW="4057650" imgH="2105025" progId="Excel.Sheet.8">
              <p:embed/>
            </p:oleObj>
          </a:graphicData>
        </a:graphic>
      </p:graphicFrame>
      <p:sp>
        <p:nvSpPr>
          <p:cNvPr id="5129" name="TextBox 6"/>
          <p:cNvSpPr txBox="1">
            <a:spLocks noChangeArrowheads="1"/>
          </p:cNvSpPr>
          <p:nvPr/>
        </p:nvSpPr>
        <p:spPr bwMode="auto">
          <a:xfrm>
            <a:off x="4495800" y="5791200"/>
            <a:ext cx="3959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CAGR : Compound Annual Growth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m Boardman Significance of Values(2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5556" y="764704"/>
            <a:ext cx="8208912" cy="547260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6800" y="76200"/>
            <a:ext cx="76200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Tom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Boardman, Former CEO </a:t>
            </a:r>
            <a:r>
              <a:rPr kumimoji="0" lang="en-GB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Nedbank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National/Regional Values Assessments 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39552" y="908720"/>
            <a:ext cx="1955440" cy="320444"/>
          </a:xfrm>
          <a:prstGeom prst="roundRect">
            <a:avLst/>
          </a:prstGeom>
          <a:gradFill flip="none" rotWithShape="1">
            <a:gsLst>
              <a:gs pos="0">
                <a:srgbClr val="59A0C3">
                  <a:shade val="30000"/>
                  <a:satMod val="115000"/>
                </a:srgbClr>
              </a:gs>
              <a:gs pos="50000">
                <a:srgbClr val="59A0C3">
                  <a:shade val="67500"/>
                  <a:satMod val="115000"/>
                </a:srgbClr>
              </a:gs>
              <a:gs pos="100000">
                <a:srgbClr val="59A0C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Denmark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627784" y="908720"/>
            <a:ext cx="1955440" cy="320444"/>
          </a:xfrm>
          <a:prstGeom prst="roundRect">
            <a:avLst/>
          </a:prstGeom>
          <a:gradFill flip="none" rotWithShape="1">
            <a:gsLst>
              <a:gs pos="0">
                <a:srgbClr val="59A0C3">
                  <a:shade val="30000"/>
                  <a:satMod val="115000"/>
                </a:srgbClr>
              </a:gs>
              <a:gs pos="50000">
                <a:srgbClr val="59A0C3">
                  <a:shade val="67500"/>
                  <a:satMod val="115000"/>
                </a:srgbClr>
              </a:gs>
              <a:gs pos="100000">
                <a:srgbClr val="59A0C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Latvia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704792" y="908720"/>
            <a:ext cx="1955440" cy="320444"/>
          </a:xfrm>
          <a:prstGeom prst="roundRect">
            <a:avLst/>
          </a:prstGeom>
          <a:gradFill flip="none" rotWithShape="1">
            <a:gsLst>
              <a:gs pos="0">
                <a:srgbClr val="59A0C3">
                  <a:shade val="30000"/>
                  <a:satMod val="115000"/>
                </a:srgbClr>
              </a:gs>
              <a:gs pos="50000">
                <a:srgbClr val="59A0C3">
                  <a:shade val="67500"/>
                  <a:satMod val="115000"/>
                </a:srgbClr>
              </a:gs>
              <a:gs pos="100000">
                <a:srgbClr val="59A0C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Sweden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6764513" y="908720"/>
            <a:ext cx="1955440" cy="320444"/>
          </a:xfrm>
          <a:prstGeom prst="roundRect">
            <a:avLst/>
          </a:prstGeom>
          <a:gradFill flip="none" rotWithShape="1">
            <a:gsLst>
              <a:gs pos="0">
                <a:srgbClr val="59A0C3">
                  <a:shade val="30000"/>
                  <a:satMod val="115000"/>
                </a:srgbClr>
              </a:gs>
              <a:gs pos="50000">
                <a:srgbClr val="59A0C3">
                  <a:shade val="67500"/>
                  <a:satMod val="115000"/>
                </a:srgbClr>
              </a:gs>
              <a:gs pos="100000">
                <a:srgbClr val="59A0C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39552" y="2204864"/>
            <a:ext cx="1955440" cy="320444"/>
          </a:xfrm>
          <a:prstGeom prst="roundRect">
            <a:avLst/>
          </a:prstGeom>
          <a:gradFill flip="none" rotWithShape="1">
            <a:gsLst>
              <a:gs pos="0">
                <a:srgbClr val="59A0C3">
                  <a:shade val="30000"/>
                  <a:satMod val="115000"/>
                </a:srgbClr>
              </a:gs>
              <a:gs pos="50000">
                <a:srgbClr val="59A0C3">
                  <a:shade val="67500"/>
                  <a:satMod val="115000"/>
                </a:srgbClr>
              </a:gs>
              <a:gs pos="100000">
                <a:srgbClr val="59A0C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Iceland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627784" y="2204864"/>
            <a:ext cx="1955440" cy="320444"/>
          </a:xfrm>
          <a:prstGeom prst="roundRect">
            <a:avLst/>
          </a:prstGeom>
          <a:gradFill flip="none" rotWithShape="1">
            <a:gsLst>
              <a:gs pos="0">
                <a:srgbClr val="59A0C3">
                  <a:shade val="30000"/>
                  <a:satMod val="115000"/>
                </a:srgbClr>
              </a:gs>
              <a:gs pos="50000">
                <a:srgbClr val="59A0C3">
                  <a:shade val="67500"/>
                  <a:satMod val="115000"/>
                </a:srgbClr>
              </a:gs>
              <a:gs pos="100000">
                <a:srgbClr val="59A0C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Bhutan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04792" y="2204864"/>
            <a:ext cx="1955440" cy="320444"/>
          </a:xfrm>
          <a:prstGeom prst="roundRect">
            <a:avLst/>
          </a:prstGeom>
          <a:gradFill flip="none" rotWithShape="1">
            <a:gsLst>
              <a:gs pos="0">
                <a:srgbClr val="59A0C3">
                  <a:shade val="30000"/>
                  <a:satMod val="115000"/>
                </a:srgbClr>
              </a:gs>
              <a:gs pos="50000">
                <a:srgbClr val="59A0C3">
                  <a:shade val="67500"/>
                  <a:satMod val="115000"/>
                </a:srgbClr>
              </a:gs>
              <a:gs pos="100000">
                <a:srgbClr val="59A0C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764513" y="2204864"/>
            <a:ext cx="1955440" cy="320444"/>
          </a:xfrm>
          <a:prstGeom prst="roundRect">
            <a:avLst/>
          </a:prstGeom>
          <a:gradFill flip="none" rotWithShape="1">
            <a:gsLst>
              <a:gs pos="0">
                <a:srgbClr val="59A0C3">
                  <a:shade val="30000"/>
                  <a:satMod val="115000"/>
                </a:srgbClr>
              </a:gs>
              <a:gs pos="50000">
                <a:srgbClr val="59A0C3">
                  <a:shade val="67500"/>
                  <a:satMod val="115000"/>
                </a:srgbClr>
              </a:gs>
              <a:gs pos="100000">
                <a:srgbClr val="59A0C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Belgium</a:t>
            </a:r>
          </a:p>
        </p:txBody>
      </p:sp>
      <p:pic>
        <p:nvPicPr>
          <p:cNvPr id="23042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6564" y="1340768"/>
            <a:ext cx="1143195" cy="66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23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340768"/>
            <a:ext cx="1172344" cy="6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24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462" y="1340768"/>
            <a:ext cx="12219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340768"/>
            <a:ext cx="1283040" cy="66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8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7462" y="2638156"/>
            <a:ext cx="1140480" cy="63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9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2638156"/>
            <a:ext cx="1194789" cy="62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20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6564" y="2638156"/>
            <a:ext cx="1194789" cy="61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2638156"/>
            <a:ext cx="1194789" cy="6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ounded Rectangle 27"/>
          <p:cNvSpPr/>
          <p:nvPr/>
        </p:nvSpPr>
        <p:spPr>
          <a:xfrm>
            <a:off x="4704792" y="3467577"/>
            <a:ext cx="1955440" cy="320444"/>
          </a:xfrm>
          <a:prstGeom prst="roundRect">
            <a:avLst/>
          </a:prstGeom>
          <a:gradFill flip="none" rotWithShape="1">
            <a:gsLst>
              <a:gs pos="0">
                <a:srgbClr val="59A0C3">
                  <a:shade val="30000"/>
                  <a:satMod val="115000"/>
                </a:srgbClr>
              </a:gs>
              <a:gs pos="50000">
                <a:srgbClr val="59A0C3">
                  <a:shade val="67500"/>
                  <a:satMod val="115000"/>
                </a:srgbClr>
              </a:gs>
              <a:gs pos="100000">
                <a:srgbClr val="59A0C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627784" y="3467577"/>
            <a:ext cx="1955440" cy="320444"/>
          </a:xfrm>
          <a:prstGeom prst="roundRect">
            <a:avLst/>
          </a:prstGeom>
          <a:gradFill flip="none" rotWithShape="1">
            <a:gsLst>
              <a:gs pos="0">
                <a:srgbClr val="59A0C3">
                  <a:shade val="30000"/>
                  <a:satMod val="115000"/>
                </a:srgbClr>
              </a:gs>
              <a:gs pos="50000">
                <a:srgbClr val="59A0C3">
                  <a:shade val="67500"/>
                  <a:satMod val="115000"/>
                </a:srgbClr>
              </a:gs>
              <a:gs pos="100000">
                <a:srgbClr val="59A0C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 </a:t>
            </a:r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West)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0410" name="Picture 3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96564" y="3933056"/>
            <a:ext cx="1212095" cy="6429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0411" name="Picture 3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3933056"/>
            <a:ext cx="1194311" cy="6279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>
          <a:xfrm>
            <a:off x="6793024" y="3467577"/>
            <a:ext cx="1955440" cy="320444"/>
          </a:xfrm>
          <a:prstGeom prst="roundRect">
            <a:avLst/>
          </a:prstGeom>
          <a:gradFill flip="none" rotWithShape="1">
            <a:gsLst>
              <a:gs pos="0">
                <a:srgbClr val="59A0C3">
                  <a:shade val="30000"/>
                  <a:satMod val="115000"/>
                </a:srgbClr>
              </a:gs>
              <a:gs pos="50000">
                <a:srgbClr val="59A0C3">
                  <a:shade val="67500"/>
                  <a:satMod val="115000"/>
                </a:srgbClr>
              </a:gs>
              <a:gs pos="100000">
                <a:srgbClr val="59A0C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Brazil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013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3933056"/>
            <a:ext cx="1194854" cy="65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ounded Rectangle 33"/>
          <p:cNvSpPr/>
          <p:nvPr/>
        </p:nvSpPr>
        <p:spPr>
          <a:xfrm>
            <a:off x="539552" y="3467577"/>
            <a:ext cx="1955440" cy="320444"/>
          </a:xfrm>
          <a:prstGeom prst="roundRect">
            <a:avLst/>
          </a:prstGeom>
          <a:gradFill flip="none" rotWithShape="1">
            <a:gsLst>
              <a:gs pos="0">
                <a:srgbClr val="59A0C3">
                  <a:shade val="30000"/>
                  <a:satMod val="115000"/>
                </a:srgbClr>
              </a:gs>
              <a:gs pos="50000">
                <a:srgbClr val="59A0C3">
                  <a:shade val="67500"/>
                  <a:satMod val="115000"/>
                </a:srgbClr>
              </a:gs>
              <a:gs pos="100000">
                <a:srgbClr val="59A0C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Finland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7462" y="3933056"/>
            <a:ext cx="1135288" cy="65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ounded Rectangle 39"/>
          <p:cNvSpPr/>
          <p:nvPr/>
        </p:nvSpPr>
        <p:spPr bwMode="auto">
          <a:xfrm>
            <a:off x="539552" y="4927970"/>
            <a:ext cx="1972727" cy="340206"/>
          </a:xfrm>
          <a:prstGeom prst="roundRect">
            <a:avLst/>
          </a:prstGeom>
          <a:gradFill flip="none" rotWithShape="1">
            <a:gsLst>
              <a:gs pos="0">
                <a:srgbClr val="59A0C3">
                  <a:shade val="30000"/>
                  <a:satMod val="115000"/>
                </a:srgbClr>
              </a:gs>
              <a:gs pos="50000">
                <a:srgbClr val="59A0C3">
                  <a:shade val="67500"/>
                  <a:satMod val="115000"/>
                </a:srgbClr>
              </a:gs>
              <a:gs pos="100000">
                <a:srgbClr val="59A0C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 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(Extremadura)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7462" y="5517232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95600" y="5517232"/>
            <a:ext cx="12241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ounded Rectangle 29"/>
          <p:cNvSpPr/>
          <p:nvPr/>
        </p:nvSpPr>
        <p:spPr bwMode="auto">
          <a:xfrm>
            <a:off x="2627784" y="4920893"/>
            <a:ext cx="1972727" cy="340206"/>
          </a:xfrm>
          <a:prstGeom prst="roundRect">
            <a:avLst/>
          </a:prstGeom>
          <a:gradFill flip="none" rotWithShape="1">
            <a:gsLst>
              <a:gs pos="0">
                <a:srgbClr val="59A0C3">
                  <a:shade val="30000"/>
                  <a:satMod val="115000"/>
                </a:srgbClr>
              </a:gs>
              <a:gs pos="50000">
                <a:srgbClr val="59A0C3">
                  <a:shade val="67500"/>
                  <a:satMod val="115000"/>
                </a:srgbClr>
              </a:gs>
              <a:gs pos="100000">
                <a:srgbClr val="59A0C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Macedonia 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(Skopje) 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716016" y="4916346"/>
            <a:ext cx="1972727" cy="34020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 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804248" y="4909269"/>
            <a:ext cx="1972727" cy="34020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Venezuela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264" y="5517232"/>
            <a:ext cx="12241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96564" y="5517232"/>
            <a:ext cx="11521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132856"/>
            <a:ext cx="5976664" cy="208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New Leadership Paradigm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New Leadership Paradigm 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019372"/>
            <a:ext cx="7025304" cy="500191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New Leadership Paradigm 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33250"/>
            <a:ext cx="7046392" cy="49880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132856"/>
            <a:ext cx="5976664" cy="208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Values Journal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www.valuesjournal.com</a:t>
            </a:r>
            <a:endParaRPr lang="en-GB" dirty="0"/>
          </a:p>
        </p:txBody>
      </p:sp>
      <p:pic>
        <p:nvPicPr>
          <p:cNvPr id="3" name="Picture 2" descr="C:\Users\Richard\AppData\Local\Temp\SNAGHTML232fc9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7041966" cy="5425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Get More Information – Richard Barrett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15616" y="1052736"/>
            <a:ext cx="741682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For this presentation: </a:t>
            </a:r>
            <a:br>
              <a:rPr lang="en-GB" sz="1400" b="1" dirty="0" smtClean="0"/>
            </a:br>
            <a:endParaRPr lang="en-GB" sz="1400" b="1" dirty="0" smtClean="0"/>
          </a:p>
          <a:p>
            <a:pPr lvl="1">
              <a:buFont typeface="Courier New" pitchFamily="49" charset="0"/>
              <a:buChar char="o"/>
            </a:pPr>
            <a:r>
              <a:rPr lang="en-GB" sz="1400" b="1" dirty="0" smtClean="0"/>
              <a:t>   </a:t>
            </a:r>
            <a:r>
              <a:rPr lang="en-GB" sz="1400" b="1" dirty="0" smtClean="0">
                <a:hlinkClick r:id="rId2"/>
              </a:rPr>
              <a:t>http://www.slideshare.net/BarrettValues</a:t>
            </a:r>
            <a:endParaRPr lang="en-GB" sz="1400" b="1" dirty="0" smtClean="0"/>
          </a:p>
          <a:p>
            <a:endParaRPr lang="en-GB" sz="1400" b="1" dirty="0" smtClean="0"/>
          </a:p>
          <a:p>
            <a:r>
              <a:rPr lang="en-GB" sz="1400" b="1" dirty="0" smtClean="0"/>
              <a:t>For Stories of Social Measurement and Change:</a:t>
            </a:r>
          </a:p>
          <a:p>
            <a:endParaRPr lang="en-GB" sz="1400" b="1" dirty="0" smtClean="0">
              <a:solidFill>
                <a:schemeClr val="tx2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GB" sz="1400" b="1" dirty="0" smtClean="0">
                <a:solidFill>
                  <a:schemeClr val="tx2"/>
                </a:solidFill>
              </a:rPr>
              <a:t>   </a:t>
            </a:r>
            <a:r>
              <a:rPr lang="en-GB" sz="1400" b="1" dirty="0" smtClean="0">
                <a:solidFill>
                  <a:schemeClr val="tx2"/>
                </a:solidFill>
                <a:hlinkClick r:id="rId3"/>
              </a:rPr>
              <a:t>http://www.bit.ly/eL9zQF</a:t>
            </a:r>
            <a:endParaRPr lang="en-GB" sz="1400" b="1" dirty="0" smtClean="0">
              <a:solidFill>
                <a:schemeClr val="tx2"/>
              </a:solidFill>
            </a:endParaRPr>
          </a:p>
          <a:p>
            <a:pPr algn="ctr"/>
            <a:endParaRPr lang="en-GB" sz="1400" b="1" dirty="0" smtClean="0">
              <a:solidFill>
                <a:schemeClr val="tx2"/>
              </a:solidFill>
            </a:endParaRPr>
          </a:p>
          <a:p>
            <a:r>
              <a:rPr lang="en-GB" sz="1400" b="1" dirty="0" smtClean="0">
                <a:solidFill>
                  <a:schemeClr val="tx2"/>
                </a:solidFill>
              </a:rPr>
              <a:t>For information on Values Assessments:</a:t>
            </a:r>
          </a:p>
          <a:p>
            <a:endParaRPr lang="en-GB" sz="1400" b="1" dirty="0" smtClean="0">
              <a:solidFill>
                <a:schemeClr val="tx2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GB" sz="1400" b="1" dirty="0" smtClean="0">
                <a:solidFill>
                  <a:schemeClr val="tx2"/>
                </a:solidFill>
              </a:rPr>
              <a:t>   </a:t>
            </a:r>
            <a:r>
              <a:rPr lang="en-GB" sz="1400" b="1" dirty="0" smtClean="0">
                <a:solidFill>
                  <a:schemeClr val="tx2"/>
                </a:solidFill>
                <a:hlinkClick r:id="rId4"/>
              </a:rPr>
              <a:t>http://www.valuescentre.com</a:t>
            </a:r>
            <a:endParaRPr lang="en-GB" sz="1400" b="1" dirty="0" smtClean="0">
              <a:solidFill>
                <a:schemeClr val="tx2"/>
              </a:solidFill>
            </a:endParaRPr>
          </a:p>
          <a:p>
            <a:pPr algn="ctr"/>
            <a:endParaRPr lang="en-GB" sz="1400" b="1" dirty="0" smtClean="0">
              <a:solidFill>
                <a:schemeClr val="tx2"/>
              </a:solidFill>
            </a:endParaRPr>
          </a:p>
          <a:p>
            <a:r>
              <a:rPr lang="en-GB" sz="1400" b="1" dirty="0" smtClean="0">
                <a:solidFill>
                  <a:schemeClr val="tx2"/>
                </a:solidFill>
              </a:rPr>
              <a:t>For the On-line Values Journal:</a:t>
            </a:r>
          </a:p>
          <a:p>
            <a:endParaRPr lang="en-GB" sz="1400" b="1" dirty="0" smtClean="0">
              <a:solidFill>
                <a:schemeClr val="tx2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GB" sz="1400" b="1" dirty="0" smtClean="0">
                <a:solidFill>
                  <a:schemeClr val="tx2"/>
                </a:solidFill>
              </a:rPr>
              <a:t>   </a:t>
            </a:r>
            <a:r>
              <a:rPr lang="en-GB" sz="1400" b="1" dirty="0" smtClean="0">
                <a:solidFill>
                  <a:schemeClr val="tx2"/>
                </a:solidFill>
                <a:hlinkClick r:id="rId5"/>
              </a:rPr>
              <a:t>http://www.valuesjournal.com</a:t>
            </a:r>
            <a:endParaRPr lang="en-GB" sz="1400" b="1" dirty="0" smtClean="0">
              <a:solidFill>
                <a:schemeClr val="tx2"/>
              </a:solidFill>
            </a:endParaRPr>
          </a:p>
          <a:p>
            <a:endParaRPr lang="en-GB" sz="1400" b="1" dirty="0" smtClean="0">
              <a:solidFill>
                <a:schemeClr val="tx2"/>
              </a:solidFill>
            </a:endParaRPr>
          </a:p>
          <a:p>
            <a:r>
              <a:rPr lang="en-GB" sz="1400" b="1" dirty="0" smtClean="0">
                <a:solidFill>
                  <a:schemeClr val="tx2"/>
                </a:solidFill>
              </a:rPr>
              <a:t>For my Blog: </a:t>
            </a:r>
          </a:p>
          <a:p>
            <a:endParaRPr lang="en-GB" sz="1400" b="1" dirty="0" smtClean="0">
              <a:solidFill>
                <a:schemeClr val="tx2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GB" sz="1400" b="1" dirty="0" smtClean="0">
                <a:solidFill>
                  <a:schemeClr val="tx2"/>
                </a:solidFill>
              </a:rPr>
              <a:t>   </a:t>
            </a:r>
            <a:r>
              <a:rPr lang="en-GB" sz="1400" b="1" dirty="0" smtClean="0">
                <a:solidFill>
                  <a:schemeClr val="tx2"/>
                </a:solidFill>
                <a:hlinkClick r:id="rId6"/>
              </a:rPr>
              <a:t>http://richardbarrett.posterous.com/</a:t>
            </a:r>
            <a:endParaRPr lang="en-GB" sz="1400" b="1" dirty="0" smtClean="0">
              <a:solidFill>
                <a:schemeClr val="tx2"/>
              </a:solidFill>
            </a:endParaRPr>
          </a:p>
          <a:p>
            <a:pPr algn="ctr"/>
            <a:endParaRPr lang="en-GB" sz="1400" b="1" dirty="0" smtClean="0">
              <a:solidFill>
                <a:schemeClr val="tx2"/>
              </a:solidFill>
            </a:endParaRPr>
          </a:p>
          <a:p>
            <a:r>
              <a:rPr lang="en-GB" sz="1400" b="1" dirty="0" smtClean="0">
                <a:solidFill>
                  <a:schemeClr val="tx2"/>
                </a:solidFill>
              </a:rPr>
              <a:t>For Twitter:</a:t>
            </a:r>
          </a:p>
          <a:p>
            <a:endParaRPr lang="en-GB" sz="1400" b="1" dirty="0" smtClean="0">
              <a:solidFill>
                <a:schemeClr val="tx2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GB" sz="1400" b="1" dirty="0" smtClean="0">
                <a:solidFill>
                  <a:schemeClr val="tx2"/>
                </a:solidFill>
              </a:rPr>
              <a:t>   </a:t>
            </a:r>
            <a:r>
              <a:rPr lang="en-GB" sz="1400" b="1" dirty="0" smtClean="0">
                <a:solidFill>
                  <a:schemeClr val="tx2"/>
                </a:solidFill>
                <a:hlinkClick r:id="rId7"/>
              </a:rPr>
              <a:t>http://</a:t>
            </a:r>
            <a:r>
              <a:rPr lang="en-GB" sz="1400" b="1" dirty="0" smtClean="0">
                <a:hlinkClick r:id="rId7"/>
              </a:rPr>
              <a:t>www.twitter.com/BarrettValues</a:t>
            </a:r>
            <a:endParaRPr lang="en-GB" sz="1400" b="1" dirty="0" smtClean="0"/>
          </a:p>
          <a:p>
            <a:pPr lvl="1">
              <a:buFont typeface="Courier New" pitchFamily="49" charset="0"/>
              <a:buChar char="o"/>
            </a:pPr>
            <a:endParaRPr lang="en-GB" sz="1400" b="1" dirty="0" smtClean="0">
              <a:solidFill>
                <a:schemeClr val="tx2"/>
              </a:solidFill>
            </a:endParaRPr>
          </a:p>
          <a:p>
            <a:pPr lvl="1"/>
            <a:endParaRPr lang="en-GB" sz="1400" b="1" dirty="0" smtClean="0">
              <a:solidFill>
                <a:schemeClr val="tx2"/>
              </a:solidFill>
            </a:endParaRPr>
          </a:p>
          <a:p>
            <a:endParaRPr lang="en-GB" sz="1400" b="1" dirty="0" smtClean="0">
              <a:solidFill>
                <a:schemeClr val="tx2"/>
              </a:solidFill>
            </a:endParaRPr>
          </a:p>
          <a:p>
            <a:endParaRPr lang="en-GB" sz="1400" b="1" dirty="0" smtClean="0">
              <a:solidFill>
                <a:schemeClr val="tx2"/>
              </a:solidFill>
            </a:endParaRPr>
          </a:p>
          <a:p>
            <a:endParaRPr lang="en-GB" sz="1400" b="1" dirty="0" smtClean="0">
              <a:solidFill>
                <a:schemeClr val="tx2"/>
              </a:solidFill>
            </a:endParaRPr>
          </a:p>
          <a:p>
            <a:endParaRPr lang="en-GB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Questions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115616" y="1268760"/>
            <a:ext cx="71287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 smtClean="0">
                <a:solidFill>
                  <a:srgbClr val="17498B"/>
                </a:solidFill>
                <a:latin typeface="Arial" pitchFamily="34" charset="0"/>
                <a:cs typeface="Arial" pitchFamily="34" charset="0"/>
              </a:rPr>
              <a:t>1) Personal Values</a:t>
            </a:r>
            <a:br>
              <a:rPr lang="en-GB" b="1" kern="0" dirty="0" smtClean="0">
                <a:solidFill>
                  <a:srgbClr val="17498B"/>
                </a:solidFill>
                <a:latin typeface="Arial" pitchFamily="34" charset="0"/>
                <a:cs typeface="Arial" pitchFamily="34" charset="0"/>
              </a:rPr>
            </a:br>
            <a:endParaRPr lang="en-GB" b="1" kern="0" dirty="0" smtClean="0">
              <a:solidFill>
                <a:srgbClr val="17498B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 smtClean="0">
                <a:solidFill>
                  <a:srgbClr val="17498B"/>
                </a:solidFill>
                <a:latin typeface="Arial" pitchFamily="34" charset="0"/>
                <a:cs typeface="Arial" pitchFamily="34" charset="0"/>
              </a:rPr>
              <a:t>Please select ten of the following values/behaviours that most reflect who you are, not who you desire to become.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kern="0" dirty="0" smtClean="0">
              <a:solidFill>
                <a:srgbClr val="17498B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 smtClean="0">
                <a:solidFill>
                  <a:srgbClr val="17498B"/>
                </a:solidFill>
                <a:latin typeface="Arial" pitchFamily="34" charset="0"/>
                <a:cs typeface="Arial" pitchFamily="34" charset="0"/>
              </a:rPr>
              <a:t>2) Current National Culture Values</a:t>
            </a:r>
            <a:br>
              <a:rPr lang="en-GB" b="1" kern="0" dirty="0" smtClean="0">
                <a:solidFill>
                  <a:srgbClr val="17498B"/>
                </a:solidFill>
                <a:latin typeface="Arial" pitchFamily="34" charset="0"/>
                <a:cs typeface="Arial" pitchFamily="34" charset="0"/>
              </a:rPr>
            </a:br>
            <a:endParaRPr lang="en-GB" b="1" kern="0" dirty="0" smtClean="0">
              <a:solidFill>
                <a:srgbClr val="17498B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 smtClean="0">
                <a:solidFill>
                  <a:srgbClr val="17498B"/>
                </a:solidFill>
                <a:latin typeface="Arial" pitchFamily="34" charset="0"/>
                <a:cs typeface="Arial" pitchFamily="34" charset="0"/>
              </a:rPr>
              <a:t>Please select ten of the following values/behaviours that most reflect how your society currently operates.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0" dirty="0" smtClean="0">
              <a:solidFill>
                <a:srgbClr val="17498B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 smtClean="0">
                <a:solidFill>
                  <a:srgbClr val="17498B"/>
                </a:solidFill>
                <a:latin typeface="Arial" pitchFamily="34" charset="0"/>
                <a:cs typeface="Arial" pitchFamily="34" charset="0"/>
              </a:rPr>
              <a:t>3) Desired National Culture Values</a:t>
            </a:r>
            <a:br>
              <a:rPr lang="en-GB" b="1" kern="0" dirty="0" smtClean="0">
                <a:solidFill>
                  <a:srgbClr val="17498B"/>
                </a:solidFill>
                <a:latin typeface="Arial" pitchFamily="34" charset="0"/>
                <a:cs typeface="Arial" pitchFamily="34" charset="0"/>
              </a:rPr>
            </a:br>
            <a:endParaRPr lang="en-GB" b="1" kern="0" dirty="0" smtClean="0">
              <a:solidFill>
                <a:srgbClr val="17498B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 smtClean="0">
                <a:solidFill>
                  <a:srgbClr val="17498B"/>
                </a:solidFill>
                <a:latin typeface="Arial" pitchFamily="34" charset="0"/>
                <a:cs typeface="Arial" pitchFamily="34" charset="0"/>
              </a:rPr>
              <a:t>Please select ten of the following values/behaviours that you would most like to see reflected in your nation.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0" dirty="0" smtClean="0">
              <a:solidFill>
                <a:srgbClr val="17498B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0" dirty="0" smtClean="0">
              <a:solidFill>
                <a:srgbClr val="17498B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 smtClean="0">
                <a:solidFill>
                  <a:srgbClr val="17498B"/>
                </a:solidFill>
                <a:latin typeface="Arial" pitchFamily="34" charset="0"/>
                <a:cs typeface="Arial" pitchFamily="34" charset="0"/>
              </a:rPr>
              <a:t>For more information: http://www.valuescentre.com/sectors/?sec=nations</a:t>
            </a:r>
            <a:endParaRPr lang="en-GB" sz="1600" kern="0" dirty="0">
              <a:solidFill>
                <a:srgbClr val="17498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VC 3-up Dot Plot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52563" y="401638"/>
            <a:ext cx="67897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>
              <a:lnSpc>
                <a:spcPts val="1613"/>
              </a:lnSpc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Swedish National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2010 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(1002)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15925" y="1193800"/>
            <a:ext cx="623888" cy="156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7</a:t>
            </a:r>
          </a:p>
          <a:p>
            <a:pPr algn="ctr" defTabSz="914400">
              <a:lnSpc>
                <a:spcPts val="1613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6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5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4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3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2</a:t>
            </a:r>
          </a:p>
          <a:p>
            <a:pPr algn="ctr" defTabSz="914400">
              <a:lnSpc>
                <a:spcPts val="1700"/>
              </a:lnSpc>
              <a:spcBef>
                <a:spcPct val="10000"/>
              </a:spcBef>
            </a:pP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Level 1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169988" y="1031875"/>
            <a:ext cx="2493962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Personal Values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722688" y="1031875"/>
            <a:ext cx="2492375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Current Culture Values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230938" y="1031875"/>
            <a:ext cx="2493962" cy="161925"/>
          </a:xfrm>
          <a:prstGeom prst="rect">
            <a:avLst/>
          </a:prstGeom>
          <a:solidFill>
            <a:srgbClr val="98A1B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ts val="1613"/>
              </a:lnSpc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Verdana" pitchFamily="34" charset="0"/>
              </a:rPr>
              <a:t>Desired Culture Values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146175" y="2767013"/>
            <a:ext cx="2571750" cy="14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en-US" sz="900" dirty="0">
                <a:latin typeface="Verdana" pitchFamily="34" charset="0"/>
              </a:rPr>
              <a:t>IRS (P)= 5-5-0 | IRS (L)= 0-0-0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738563" y="2767013"/>
            <a:ext cx="2493962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pt-BR" sz="900">
                <a:latin typeface="Verdana" pitchFamily="34" charset="0"/>
              </a:rPr>
              <a:t>IROS (P)= 0-1-1-3 | IROS (L)= 1-1-3-0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240463" y="2767013"/>
            <a:ext cx="2484437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914400">
              <a:lnSpc>
                <a:spcPts val="1075"/>
              </a:lnSpc>
            </a:pPr>
            <a:r>
              <a:rPr lang="pt-BR" sz="900">
                <a:latin typeface="Verdana" pitchFamily="34" charset="0"/>
              </a:rPr>
              <a:t>IROS (P)= 3-0-2-5 | IROS (L)= 0-0-0-0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14338" y="3065463"/>
            <a:ext cx="708025" cy="164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2819" tIns="0" rIns="0" bIns="0">
            <a:spAutoFit/>
          </a:bodyPr>
          <a:lstStyle/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 dirty="0">
                <a:latin typeface="Verdana" pitchFamily="34" charset="0"/>
              </a:rPr>
              <a:t>Matches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9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 dirty="0">
                <a:latin typeface="Verdana" pitchFamily="34" charset="0"/>
              </a:rPr>
              <a:t>PV - CC	0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 dirty="0">
                <a:latin typeface="Verdana" pitchFamily="34" charset="0"/>
              </a:rPr>
              <a:t>CC - DC	1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 dirty="0">
                <a:latin typeface="Verdana" pitchFamily="34" charset="0"/>
              </a:rPr>
              <a:t>PV - DC	2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9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9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 dirty="0">
                <a:latin typeface="Verdana" pitchFamily="34" charset="0"/>
              </a:rPr>
              <a:t>Health Index (PL)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endParaRPr lang="en-US" sz="900" b="1" dirty="0">
              <a:latin typeface="Verdana" pitchFamily="34" charset="0"/>
            </a:endParaRP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 dirty="0">
                <a:latin typeface="Verdana" pitchFamily="34" charset="0"/>
              </a:rPr>
              <a:t>PV: 10-0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 dirty="0">
                <a:latin typeface="Verdana" pitchFamily="34" charset="0"/>
              </a:rPr>
              <a:t>CC: 5-5</a:t>
            </a:r>
          </a:p>
          <a:p>
            <a:pPr algn="ctr" defTabSz="914400">
              <a:lnSpc>
                <a:spcPts val="900"/>
              </a:lnSpc>
              <a:tabLst>
                <a:tab pos="614363" algn="r"/>
              </a:tabLst>
            </a:pPr>
            <a:r>
              <a:rPr lang="en-US" sz="900" b="1" dirty="0">
                <a:latin typeface="Verdana" pitchFamily="34" charset="0"/>
              </a:rPr>
              <a:t>DC: 10-0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740150" y="3898900"/>
            <a:ext cx="2493963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613"/>
              </a:lnSpc>
              <a:spcBef>
                <a:spcPct val="50000"/>
              </a:spcBef>
            </a:pP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12301" name="Group 13"/>
          <p:cNvGraphicFramePr>
            <a:graphicFrameLocks noGrp="1"/>
          </p:cNvGraphicFramePr>
          <p:nvPr/>
        </p:nvGraphicFramePr>
        <p:xfrm>
          <a:off x="1325563" y="3025775"/>
          <a:ext cx="2346614" cy="2958354"/>
        </p:xfrm>
        <a:graphic>
          <a:graphicData uri="http://schemas.openxmlformats.org/drawingml/2006/table">
            <a:tbl>
              <a:tblPr/>
              <a:tblGrid>
                <a:gridCol w="1723159"/>
                <a:gridCol w="346364"/>
                <a:gridCol w="277091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honesty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family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humour/fun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437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responsibility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380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compassion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accountability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318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independence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268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positive attitude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265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fairness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respect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01" name="Text Box 77"/>
          <p:cNvSpPr txBox="1">
            <a:spLocks noChangeArrowheads="1"/>
          </p:cNvSpPr>
          <p:nvPr/>
        </p:nvSpPr>
        <p:spPr bwMode="auto">
          <a:xfrm>
            <a:off x="596900" y="6000750"/>
            <a:ext cx="813435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0800" defTabSz="914400">
              <a:lnSpc>
                <a:spcPts val="1200"/>
              </a:lnSpc>
              <a:tabLst>
                <a:tab pos="1639888" algn="l"/>
                <a:tab pos="3074988" algn="l"/>
                <a:tab pos="4102100" algn="l"/>
                <a:tab pos="5741988" algn="l"/>
                <a:tab pos="6819900" algn="l"/>
              </a:tabLst>
            </a:pPr>
            <a:r>
              <a:rPr lang="en-US" sz="800" u="sng" dirty="0">
                <a:latin typeface="Verdana" pitchFamily="34" charset="0"/>
              </a:rPr>
              <a:t>Black Underline</a:t>
            </a:r>
            <a:r>
              <a:rPr lang="en-US" sz="800" b="1" dirty="0">
                <a:latin typeface="Verdana" pitchFamily="34" charset="0"/>
              </a:rPr>
              <a:t> </a:t>
            </a:r>
            <a:r>
              <a:rPr lang="en-US" sz="800" dirty="0">
                <a:latin typeface="Verdana" pitchFamily="34" charset="0"/>
              </a:rPr>
              <a:t>= PV &amp; CC</a:t>
            </a:r>
            <a:r>
              <a:rPr lang="en-US" sz="800" b="1" dirty="0">
                <a:latin typeface="Verdana" pitchFamily="34" charset="0"/>
              </a:rPr>
              <a:t>	</a:t>
            </a:r>
            <a:r>
              <a:rPr lang="en-US" sz="800" b="1" i="1" dirty="0">
                <a:solidFill>
                  <a:srgbClr val="CD8A3C"/>
                </a:solidFill>
                <a:latin typeface="Verdana" pitchFamily="34" charset="0"/>
              </a:rPr>
              <a:t>Orange</a:t>
            </a:r>
            <a:r>
              <a:rPr lang="en-US" sz="800" b="1" dirty="0">
                <a:latin typeface="Verdana" pitchFamily="34" charset="0"/>
              </a:rPr>
              <a:t> </a:t>
            </a:r>
            <a:r>
              <a:rPr lang="en-US" sz="800" dirty="0">
                <a:latin typeface="Verdana" pitchFamily="34" charset="0"/>
              </a:rPr>
              <a:t>= CC &amp; DC</a:t>
            </a:r>
            <a:r>
              <a:rPr lang="en-US" sz="800" b="1" dirty="0">
                <a:latin typeface="Verdana" pitchFamily="34" charset="0"/>
              </a:rPr>
              <a:t>	</a:t>
            </a:r>
            <a:r>
              <a:rPr lang="en-US" sz="800" dirty="0">
                <a:latin typeface="Verdana" pitchFamily="34" charset="0"/>
              </a:rPr>
              <a:t>P = Positive</a:t>
            </a:r>
            <a:r>
              <a:rPr lang="en-US" sz="800" b="1" dirty="0">
                <a:latin typeface="Verdana" pitchFamily="34" charset="0"/>
              </a:rPr>
              <a:t>	</a:t>
            </a:r>
            <a:r>
              <a:rPr lang="en-US" sz="800" dirty="0">
                <a:latin typeface="Verdana" pitchFamily="34" charset="0"/>
              </a:rPr>
              <a:t>L = Potentially Limiting 	I = Individual	O = Organizational</a:t>
            </a:r>
          </a:p>
          <a:p>
            <a:pPr marL="50800" defTabSz="914400">
              <a:lnSpc>
                <a:spcPts val="1200"/>
              </a:lnSpc>
              <a:tabLst>
                <a:tab pos="1639888" algn="l"/>
                <a:tab pos="3074988" algn="l"/>
                <a:tab pos="4102100" algn="l"/>
                <a:tab pos="5741988" algn="l"/>
                <a:tab pos="6819900" algn="l"/>
              </a:tabLst>
            </a:pPr>
            <a:r>
              <a:rPr lang="en-US" sz="800" b="1" i="1" u="sng" dirty="0">
                <a:solidFill>
                  <a:srgbClr val="CD8A3C"/>
                </a:solidFill>
                <a:latin typeface="Verdana" pitchFamily="34" charset="0"/>
              </a:rPr>
              <a:t>Orange</a:t>
            </a:r>
            <a:r>
              <a:rPr lang="en-US" sz="800" b="1" dirty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en-US" sz="800" dirty="0">
                <a:latin typeface="Verdana" pitchFamily="34" charset="0"/>
              </a:rPr>
              <a:t>= PV, CC &amp; DC</a:t>
            </a:r>
            <a:r>
              <a:rPr lang="en-US" sz="800" b="1" dirty="0">
                <a:latin typeface="Verdana" pitchFamily="34" charset="0"/>
              </a:rPr>
              <a:t>	</a:t>
            </a:r>
            <a:r>
              <a:rPr lang="en-US" sz="800" b="1" dirty="0">
                <a:solidFill>
                  <a:srgbClr val="4B6A8F"/>
                </a:solidFill>
                <a:latin typeface="Verdana" pitchFamily="34" charset="0"/>
              </a:rPr>
              <a:t>Blue</a:t>
            </a:r>
            <a:r>
              <a:rPr lang="en-US" sz="800" b="1" dirty="0">
                <a:latin typeface="Verdana" pitchFamily="34" charset="0"/>
              </a:rPr>
              <a:t> </a:t>
            </a:r>
            <a:r>
              <a:rPr lang="en-US" sz="800" dirty="0">
                <a:latin typeface="Verdana" pitchFamily="34" charset="0"/>
              </a:rPr>
              <a:t>= PV &amp; DC</a:t>
            </a:r>
            <a:r>
              <a:rPr lang="en-US" sz="800" b="1" dirty="0">
                <a:latin typeface="Verdana" pitchFamily="34" charset="0"/>
              </a:rPr>
              <a:t>		</a:t>
            </a:r>
            <a:r>
              <a:rPr lang="en-US" sz="800" dirty="0">
                <a:latin typeface="Verdana" pitchFamily="34" charset="0"/>
              </a:rPr>
              <a:t>(white circle)	R = Relationship	S = Societal</a:t>
            </a:r>
          </a:p>
        </p:txBody>
      </p:sp>
      <p:graphicFrame>
        <p:nvGraphicFramePr>
          <p:cNvPr id="12366" name="Group 78"/>
          <p:cNvGraphicFramePr>
            <a:graphicFrameLocks noGrp="1"/>
          </p:cNvGraphicFramePr>
          <p:nvPr/>
        </p:nvGraphicFramePr>
        <p:xfrm>
          <a:off x="3810000" y="3025775"/>
          <a:ext cx="2348057" cy="3145033"/>
        </p:xfrm>
        <a:graphic>
          <a:graphicData uri="http://schemas.openxmlformats.org/drawingml/2006/table">
            <a:tbl>
              <a:tblPr/>
              <a:tblGrid>
                <a:gridCol w="1731818"/>
                <a:gridCol w="346364"/>
                <a:gridCol w="269875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freedom of speech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bureaucracy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unemployment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424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peace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398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wasted resources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314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588">
                <a:tc>
                  <a:txBody>
                    <a:bodyPr/>
                    <a:lstStyle/>
                    <a:p>
                      <a:pPr marL="176213" marR="0" lvl="0" indent="-176213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environmental awareness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5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democratic process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blame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2(R)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human rights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73">
                <a:tc>
                  <a:txBody>
                    <a:bodyPr/>
                    <a:lstStyle/>
                    <a:p>
                      <a:pPr marL="228600" marR="0" lvl="0" indent="-22860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uncertainty about the future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430" name="Group 142"/>
          <p:cNvGraphicFramePr>
            <a:graphicFrameLocks noGrp="1"/>
          </p:cNvGraphicFramePr>
          <p:nvPr/>
        </p:nvGraphicFramePr>
        <p:xfrm>
          <a:off x="6303963" y="3025775"/>
          <a:ext cx="2424546" cy="3128862"/>
        </p:xfrm>
        <a:graphic>
          <a:graphicData uri="http://schemas.openxmlformats.org/drawingml/2006/table">
            <a:tbl>
              <a:tblPr/>
              <a:tblGrid>
                <a:gridCol w="1870364"/>
                <a:gridCol w="277091"/>
                <a:gridCol w="277091"/>
              </a:tblGrid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employment opportunities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568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financial stability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423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060">
                <a:tc>
                  <a:txBody>
                    <a:bodyPr/>
                    <a:lstStyle/>
                    <a:p>
                      <a:pPr marL="176213" marR="0" lvl="0" indent="-176213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concern for future generations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380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honesty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314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5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nature conservancy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caring for the elderly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30">
                <a:tc>
                  <a:txBody>
                    <a:bodyPr/>
                    <a:lstStyle/>
                    <a:p>
                      <a:pPr marL="176213" marR="0" lvl="0" indent="-176213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caring for the disadvantaged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3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quality of life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6(I)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A8F"/>
                          </a:solidFill>
                          <a:effectLst/>
                          <a:latin typeface="Verdana" pitchFamily="34" charset="0"/>
                        </a:rPr>
                        <a:t>fairness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5(O)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8A3C"/>
                          </a:solidFill>
                          <a:effectLst/>
                          <a:latin typeface="Verdana" pitchFamily="34" charset="0"/>
                        </a:rPr>
                        <a:t>peace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7(S)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40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90" name="Text Box 206"/>
          <p:cNvSpPr txBox="1">
            <a:spLocks noChangeArrowheads="1"/>
          </p:cNvSpPr>
          <p:nvPr/>
        </p:nvSpPr>
        <p:spPr bwMode="auto">
          <a:xfrm>
            <a:off x="228600" y="6451600"/>
            <a:ext cx="2541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914400" eaLnBrk="0" hangingPunct="0"/>
            <a:r>
              <a:rPr lang="en-US" sz="800" dirty="0">
                <a:latin typeface="Verdana" pitchFamily="34" charset="0"/>
              </a:rPr>
              <a:t>Values Plot</a:t>
            </a:r>
          </a:p>
        </p:txBody>
      </p:sp>
      <p:sp>
        <p:nvSpPr>
          <p:cNvPr id="31891" name="Text Box 207"/>
          <p:cNvSpPr txBox="1">
            <a:spLocks noChangeArrowheads="1"/>
          </p:cNvSpPr>
          <p:nvPr/>
        </p:nvSpPr>
        <p:spPr bwMode="auto">
          <a:xfrm>
            <a:off x="3255963" y="6451600"/>
            <a:ext cx="2640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defTabSz="914400" eaLnBrk="0" hangingPunct="0"/>
            <a:r>
              <a:rPr lang="en-US" sz="800" dirty="0">
                <a:latin typeface="Verdana" pitchFamily="34" charset="0"/>
              </a:rPr>
              <a:t>Copyright 2010 Barrett Values Centre</a:t>
            </a:r>
          </a:p>
        </p:txBody>
      </p:sp>
      <p:sp>
        <p:nvSpPr>
          <p:cNvPr id="31892" name="Text Box 208"/>
          <p:cNvSpPr txBox="1">
            <a:spLocks noChangeArrowheads="1"/>
          </p:cNvSpPr>
          <p:nvPr/>
        </p:nvSpPr>
        <p:spPr bwMode="auto">
          <a:xfrm>
            <a:off x="6858000" y="6451600"/>
            <a:ext cx="1870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 defTabSz="914400" eaLnBrk="0" hangingPunct="0"/>
            <a:r>
              <a:rPr lang="en-US" sz="800" dirty="0">
                <a:latin typeface="Verdana" pitchFamily="34" charset="0"/>
              </a:rPr>
              <a:t>March 2010</a:t>
            </a:r>
          </a:p>
        </p:txBody>
      </p:sp>
      <p:pic>
        <p:nvPicPr>
          <p:cNvPr id="31893" name="Picture 210" descr="dotleve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0938" y="1220788"/>
            <a:ext cx="2501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94" name="Picture 211" descr="dotlevel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6975" y="1219200"/>
            <a:ext cx="25003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95" name="Picture 212" descr="dotlev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9188" y="1209675"/>
            <a:ext cx="260985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96" name="Oval 213"/>
          <p:cNvSpPr>
            <a:spLocks noChangeAspect="1" noChangeArrowheads="1"/>
          </p:cNvSpPr>
          <p:nvPr/>
        </p:nvSpPr>
        <p:spPr bwMode="auto">
          <a:xfrm>
            <a:off x="2239963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897" name="Oval 214"/>
          <p:cNvSpPr>
            <a:spLocks noChangeAspect="1" noChangeArrowheads="1"/>
          </p:cNvSpPr>
          <p:nvPr/>
        </p:nvSpPr>
        <p:spPr bwMode="auto">
          <a:xfrm>
            <a:off x="2459038" y="231933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898" name="Oval 215"/>
          <p:cNvSpPr>
            <a:spLocks noChangeAspect="1" noChangeArrowheads="1"/>
          </p:cNvSpPr>
          <p:nvPr/>
        </p:nvSpPr>
        <p:spPr bwMode="auto">
          <a:xfrm>
            <a:off x="2135188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899" name="Oval 216"/>
          <p:cNvSpPr>
            <a:spLocks noChangeAspect="1" noChangeArrowheads="1"/>
          </p:cNvSpPr>
          <p:nvPr/>
        </p:nvSpPr>
        <p:spPr bwMode="auto">
          <a:xfrm>
            <a:off x="2355850" y="1893888"/>
            <a:ext cx="131763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00" name="Oval 217"/>
          <p:cNvSpPr>
            <a:spLocks noChangeAspect="1" noChangeArrowheads="1"/>
          </p:cNvSpPr>
          <p:nvPr/>
        </p:nvSpPr>
        <p:spPr bwMode="auto">
          <a:xfrm>
            <a:off x="2563813" y="1893888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01" name="Oval 218"/>
          <p:cNvSpPr>
            <a:spLocks noChangeAspect="1" noChangeArrowheads="1"/>
          </p:cNvSpPr>
          <p:nvPr/>
        </p:nvSpPr>
        <p:spPr bwMode="auto">
          <a:xfrm>
            <a:off x="2032000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02" name="Oval 219"/>
          <p:cNvSpPr>
            <a:spLocks noChangeAspect="1" noChangeArrowheads="1"/>
          </p:cNvSpPr>
          <p:nvPr/>
        </p:nvSpPr>
        <p:spPr bwMode="auto">
          <a:xfrm>
            <a:off x="2239963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03" name="Oval 220"/>
          <p:cNvSpPr>
            <a:spLocks noChangeAspect="1" noChangeArrowheads="1"/>
          </p:cNvSpPr>
          <p:nvPr/>
        </p:nvSpPr>
        <p:spPr bwMode="auto">
          <a:xfrm>
            <a:off x="2459038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04" name="Oval 221"/>
          <p:cNvSpPr>
            <a:spLocks noChangeAspect="1" noChangeArrowheads="1"/>
          </p:cNvSpPr>
          <p:nvPr/>
        </p:nvSpPr>
        <p:spPr bwMode="auto">
          <a:xfrm>
            <a:off x="2678113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05" name="Oval 222"/>
          <p:cNvSpPr>
            <a:spLocks noChangeAspect="1" noChangeArrowheads="1"/>
          </p:cNvSpPr>
          <p:nvPr/>
        </p:nvSpPr>
        <p:spPr bwMode="auto">
          <a:xfrm>
            <a:off x="2355850" y="1255713"/>
            <a:ext cx="131763" cy="131762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06" name="Oval 223"/>
          <p:cNvSpPr>
            <a:spLocks noChangeAspect="1" noChangeArrowheads="1"/>
          </p:cNvSpPr>
          <p:nvPr/>
        </p:nvSpPr>
        <p:spPr bwMode="auto">
          <a:xfrm>
            <a:off x="4802188" y="2554288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07" name="Oval 224"/>
          <p:cNvSpPr>
            <a:spLocks noChangeAspect="1" noChangeArrowheads="1"/>
          </p:cNvSpPr>
          <p:nvPr/>
        </p:nvSpPr>
        <p:spPr bwMode="auto">
          <a:xfrm>
            <a:off x="5022850" y="2554288"/>
            <a:ext cx="131763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08" name="Oval 225"/>
          <p:cNvSpPr>
            <a:spLocks noChangeAspect="1" noChangeArrowheads="1"/>
          </p:cNvSpPr>
          <p:nvPr/>
        </p:nvSpPr>
        <p:spPr bwMode="auto">
          <a:xfrm>
            <a:off x="4906963" y="2319338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09" name="Oval 226"/>
          <p:cNvSpPr>
            <a:spLocks noChangeAspect="1" noChangeArrowheads="1"/>
          </p:cNvSpPr>
          <p:nvPr/>
        </p:nvSpPr>
        <p:spPr bwMode="auto">
          <a:xfrm>
            <a:off x="4802188" y="2117725"/>
            <a:ext cx="133350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10" name="Oval 227"/>
          <p:cNvSpPr>
            <a:spLocks noChangeAspect="1" noChangeArrowheads="1"/>
          </p:cNvSpPr>
          <p:nvPr/>
        </p:nvSpPr>
        <p:spPr bwMode="auto">
          <a:xfrm>
            <a:off x="5022850" y="2117725"/>
            <a:ext cx="131763" cy="133350"/>
          </a:xfrm>
          <a:prstGeom prst="ellipse">
            <a:avLst/>
          </a:prstGeom>
          <a:solidFill>
            <a:srgbClr val="FFFFFF"/>
          </a:solidFill>
          <a:ln w="2794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11" name="Oval 228"/>
          <p:cNvSpPr>
            <a:spLocks noChangeAspect="1" noChangeArrowheads="1"/>
          </p:cNvSpPr>
          <p:nvPr/>
        </p:nvSpPr>
        <p:spPr bwMode="auto">
          <a:xfrm>
            <a:off x="4802188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12" name="Oval 229"/>
          <p:cNvSpPr>
            <a:spLocks noChangeAspect="1" noChangeArrowheads="1"/>
          </p:cNvSpPr>
          <p:nvPr/>
        </p:nvSpPr>
        <p:spPr bwMode="auto">
          <a:xfrm>
            <a:off x="5022850" y="1893888"/>
            <a:ext cx="131763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13" name="Oval 230"/>
          <p:cNvSpPr>
            <a:spLocks noChangeAspect="1" noChangeArrowheads="1"/>
          </p:cNvSpPr>
          <p:nvPr/>
        </p:nvSpPr>
        <p:spPr bwMode="auto">
          <a:xfrm>
            <a:off x="4906963" y="1457325"/>
            <a:ext cx="133350" cy="131763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14" name="Oval 231"/>
          <p:cNvSpPr>
            <a:spLocks noChangeAspect="1" noChangeArrowheads="1"/>
          </p:cNvSpPr>
          <p:nvPr/>
        </p:nvSpPr>
        <p:spPr bwMode="auto">
          <a:xfrm>
            <a:off x="4802188" y="1255713"/>
            <a:ext cx="133350" cy="131762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15" name="Oval 232"/>
          <p:cNvSpPr>
            <a:spLocks noChangeAspect="1" noChangeArrowheads="1"/>
          </p:cNvSpPr>
          <p:nvPr/>
        </p:nvSpPr>
        <p:spPr bwMode="auto">
          <a:xfrm>
            <a:off x="5022850" y="1255713"/>
            <a:ext cx="131763" cy="131762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16" name="Oval 233"/>
          <p:cNvSpPr>
            <a:spLocks noChangeAspect="1" noChangeArrowheads="1"/>
          </p:cNvSpPr>
          <p:nvPr/>
        </p:nvSpPr>
        <p:spPr bwMode="auto">
          <a:xfrm>
            <a:off x="7296150" y="25542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17" name="Oval 234"/>
          <p:cNvSpPr>
            <a:spLocks noChangeAspect="1" noChangeArrowheads="1"/>
          </p:cNvSpPr>
          <p:nvPr/>
        </p:nvSpPr>
        <p:spPr bwMode="auto">
          <a:xfrm>
            <a:off x="7516813" y="2554288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18" name="Oval 235"/>
          <p:cNvSpPr>
            <a:spLocks noChangeAspect="1" noChangeArrowheads="1"/>
          </p:cNvSpPr>
          <p:nvPr/>
        </p:nvSpPr>
        <p:spPr bwMode="auto">
          <a:xfrm>
            <a:off x="7296150" y="1893888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19" name="Oval 236"/>
          <p:cNvSpPr>
            <a:spLocks noChangeAspect="1" noChangeArrowheads="1"/>
          </p:cNvSpPr>
          <p:nvPr/>
        </p:nvSpPr>
        <p:spPr bwMode="auto">
          <a:xfrm>
            <a:off x="7516813" y="1893888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20" name="Oval 237"/>
          <p:cNvSpPr>
            <a:spLocks noChangeAspect="1" noChangeArrowheads="1"/>
          </p:cNvSpPr>
          <p:nvPr/>
        </p:nvSpPr>
        <p:spPr bwMode="auto">
          <a:xfrm>
            <a:off x="7296150" y="1681163"/>
            <a:ext cx="133350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21" name="Oval 238"/>
          <p:cNvSpPr>
            <a:spLocks noChangeAspect="1" noChangeArrowheads="1"/>
          </p:cNvSpPr>
          <p:nvPr/>
        </p:nvSpPr>
        <p:spPr bwMode="auto">
          <a:xfrm>
            <a:off x="7516813" y="1681163"/>
            <a:ext cx="131762" cy="133350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22" name="Oval 239"/>
          <p:cNvSpPr>
            <a:spLocks noChangeAspect="1" noChangeArrowheads="1"/>
          </p:cNvSpPr>
          <p:nvPr/>
        </p:nvSpPr>
        <p:spPr bwMode="auto">
          <a:xfrm>
            <a:off x="7296150" y="1457325"/>
            <a:ext cx="133350" cy="131763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23" name="Oval 240"/>
          <p:cNvSpPr>
            <a:spLocks noChangeAspect="1" noChangeArrowheads="1"/>
          </p:cNvSpPr>
          <p:nvPr/>
        </p:nvSpPr>
        <p:spPr bwMode="auto">
          <a:xfrm>
            <a:off x="7516813" y="1457325"/>
            <a:ext cx="131762" cy="131763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24" name="Oval 241"/>
          <p:cNvSpPr>
            <a:spLocks noChangeAspect="1" noChangeArrowheads="1"/>
          </p:cNvSpPr>
          <p:nvPr/>
        </p:nvSpPr>
        <p:spPr bwMode="auto">
          <a:xfrm>
            <a:off x="7296150" y="1255713"/>
            <a:ext cx="133350" cy="131762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1925" name="Oval 242"/>
          <p:cNvSpPr>
            <a:spLocks noChangeAspect="1" noChangeArrowheads="1"/>
          </p:cNvSpPr>
          <p:nvPr/>
        </p:nvSpPr>
        <p:spPr bwMode="auto">
          <a:xfrm>
            <a:off x="7516813" y="1255713"/>
            <a:ext cx="131762" cy="131762"/>
          </a:xfrm>
          <a:prstGeom prst="ellipse">
            <a:avLst/>
          </a:prstGeom>
          <a:solidFill>
            <a:srgbClr val="1268B3"/>
          </a:solidFill>
          <a:ln w="25400" algn="ctr">
            <a:solidFill>
              <a:srgbClr val="1268B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4" name="Rounded Rectangular Callout 53"/>
          <p:cNvSpPr/>
          <p:nvPr/>
        </p:nvSpPr>
        <p:spPr>
          <a:xfrm>
            <a:off x="107504" y="1484784"/>
            <a:ext cx="1676400" cy="1143000"/>
          </a:xfrm>
          <a:prstGeom prst="wedgeRoundRectCallout">
            <a:avLst>
              <a:gd name="adj1" fmla="val 18628"/>
              <a:gd name="adj2" fmla="val 106573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The values that are important to people in their personal lives.</a:t>
            </a:r>
            <a:endParaRPr lang="en-GB" sz="1200" dirty="0"/>
          </a:p>
        </p:txBody>
      </p:sp>
      <p:sp>
        <p:nvSpPr>
          <p:cNvPr id="55" name="Rounded Rectangular Callout 54"/>
          <p:cNvSpPr/>
          <p:nvPr/>
        </p:nvSpPr>
        <p:spPr>
          <a:xfrm>
            <a:off x="2699792" y="5877272"/>
            <a:ext cx="3708049" cy="860648"/>
          </a:xfrm>
          <a:prstGeom prst="wedgeRoundRectCallout">
            <a:avLst>
              <a:gd name="adj1" fmla="val 21869"/>
              <a:gd name="adj2" fmla="val -7484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How the people experience their society--   What is working well?  What is undermining the sustainability nation and quality of life of the citizens</a:t>
            </a:r>
            <a:endParaRPr lang="en-GB" sz="1200" dirty="0"/>
          </a:p>
        </p:txBody>
      </p:sp>
      <p:sp>
        <p:nvSpPr>
          <p:cNvPr id="56" name="Rounded Rectangular Callout 55"/>
          <p:cNvSpPr/>
          <p:nvPr/>
        </p:nvSpPr>
        <p:spPr>
          <a:xfrm>
            <a:off x="7740352" y="620688"/>
            <a:ext cx="1403648" cy="2041376"/>
          </a:xfrm>
          <a:prstGeom prst="wedgeRoundRectCallout">
            <a:avLst>
              <a:gd name="adj1" fmla="val -22904"/>
              <a:gd name="adj2" fmla="val 8195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What the people  believe is necessary for them to improve their lives and help the nation  achieve its full potential?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Outcomes</a:t>
            </a:r>
            <a:endParaRPr lang="en-GB" dirty="0"/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84" y="1295374"/>
            <a:ext cx="2556533" cy="152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166787"/>
            <a:ext cx="2708204" cy="1655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Phil Crowthier\My Documents\My Pictures\Flags\Austral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2224" y="805631"/>
            <a:ext cx="870744" cy="87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Phil Clothier\My Documents\My Pictures\Flags\Latv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36188" y="847923"/>
            <a:ext cx="866775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7819" y="4004815"/>
            <a:ext cx="2575229" cy="169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Documents and Settings\Phil Clothier\My Documents\My Pictures\Flags\Iceland-2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36168" y="3700014"/>
            <a:ext cx="876301" cy="876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3" y="3973983"/>
            <a:ext cx="2952328" cy="1759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Documents and Settings\Phil Clothier\My Documents\Downloads\Belgiu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2320" y="3573016"/>
            <a:ext cx="789589" cy="789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55576" y="296587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Australia National Conversation: Corporations, Government NGOs and Citizens.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2893863"/>
            <a:ext cx="351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Latvia 2030: Sustainable development strategy based on the values of the people. Highest planning document in Latvian Government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58052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Iceland National Assembly. 1300 citizens from voting register  chosen to help government rebuild a values driven nation.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860032" y="580526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Belgium Assessment under the Protection of the Royal Family. Politicians and mayors engaged in the dialogue with people. 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Cultural Entropy in Nations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15616" y="1844824"/>
            <a:ext cx="69127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Cultural entropy is a measure of the degree of dysfunction in a community or nation as represented by the proportion of votes for potentially limiting values in the Current Culture.</a:t>
            </a:r>
          </a:p>
          <a:p>
            <a:endParaRPr lang="en-US" sz="2000" b="1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Cultural entropy provides a snap shot of the overall well-being of a community or nation as perceived by the population. It reflects current and past events, as well as the collective history of the community or nation.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Entropy Percentages by Nation (2007 – 2010)</a:t>
            </a:r>
            <a:endParaRPr lang="en-US" dirty="0" smtClean="0"/>
          </a:p>
        </p:txBody>
      </p:sp>
      <p:graphicFrame>
        <p:nvGraphicFramePr>
          <p:cNvPr id="1026" name="Chart 3"/>
          <p:cNvGraphicFramePr>
            <a:graphicFrameLocks/>
          </p:cNvGraphicFramePr>
          <p:nvPr/>
        </p:nvGraphicFramePr>
        <p:xfrm>
          <a:off x="684213" y="1052513"/>
          <a:ext cx="7654925" cy="4665662"/>
        </p:xfrm>
        <a:graphic>
          <a:graphicData uri="http://schemas.openxmlformats.org/presentationml/2006/ole">
            <p:oleObj spid="_x0000_s3074" name="Worksheet" r:id="rId4" imgW="6248321" imgH="4010133" progId="Excel.Sheet.8">
              <p:embed/>
            </p:oleObj>
          </a:graphicData>
        </a:graphic>
      </p:graphicFrame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914400" y="6019800"/>
            <a:ext cx="7494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Cultural entropy is a measure of dysfunction or toxic energy in a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VC simple">
  <a:themeElements>
    <a:clrScheme name="Office Theme 1">
      <a:dk1>
        <a:srgbClr val="17498B"/>
      </a:dk1>
      <a:lt1>
        <a:srgbClr val="FFFFFF"/>
      </a:lt1>
      <a:dk2>
        <a:srgbClr val="17498B"/>
      </a:dk2>
      <a:lt2>
        <a:srgbClr val="FFFFFF"/>
      </a:lt2>
      <a:accent1>
        <a:srgbClr val="66803F"/>
      </a:accent1>
      <a:accent2>
        <a:srgbClr val="82101B"/>
      </a:accent2>
      <a:accent3>
        <a:srgbClr val="FFFFFF"/>
      </a:accent3>
      <a:accent4>
        <a:srgbClr val="123D76"/>
      </a:accent4>
      <a:accent5>
        <a:srgbClr val="B8C0AF"/>
      </a:accent5>
      <a:accent6>
        <a:srgbClr val="750D17"/>
      </a:accent6>
      <a:hlink>
        <a:srgbClr val="354E6B"/>
      </a:hlink>
      <a:folHlink>
        <a:srgbClr val="FFFFFF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7498B"/>
        </a:dk1>
        <a:lt1>
          <a:srgbClr val="FFFFFF"/>
        </a:lt1>
        <a:dk2>
          <a:srgbClr val="17498B"/>
        </a:dk2>
        <a:lt2>
          <a:srgbClr val="FFFFFF"/>
        </a:lt2>
        <a:accent1>
          <a:srgbClr val="66803F"/>
        </a:accent1>
        <a:accent2>
          <a:srgbClr val="82101B"/>
        </a:accent2>
        <a:accent3>
          <a:srgbClr val="FFFFFF"/>
        </a:accent3>
        <a:accent4>
          <a:srgbClr val="123D76"/>
        </a:accent4>
        <a:accent5>
          <a:srgbClr val="B8C0AF"/>
        </a:accent5>
        <a:accent6>
          <a:srgbClr val="750D17"/>
        </a:accent6>
        <a:hlink>
          <a:srgbClr val="354E6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17498B"/>
      </a:dk1>
      <a:lt1>
        <a:srgbClr val="FFFFFF"/>
      </a:lt1>
      <a:dk2>
        <a:srgbClr val="17498B"/>
      </a:dk2>
      <a:lt2>
        <a:srgbClr val="FFFFFF"/>
      </a:lt2>
      <a:accent1>
        <a:srgbClr val="66803F"/>
      </a:accent1>
      <a:accent2>
        <a:srgbClr val="82101B"/>
      </a:accent2>
      <a:accent3>
        <a:srgbClr val="FFFFFF"/>
      </a:accent3>
      <a:accent4>
        <a:srgbClr val="123D76"/>
      </a:accent4>
      <a:accent5>
        <a:srgbClr val="B8C0AF"/>
      </a:accent5>
      <a:accent6>
        <a:srgbClr val="750D17"/>
      </a:accent6>
      <a:hlink>
        <a:srgbClr val="354E6B"/>
      </a:hlink>
      <a:folHlink>
        <a:srgbClr val="FFFFFF"/>
      </a:folHlink>
    </a:clrScheme>
    <a:fontScheme name="1_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17498B"/>
        </a:dk1>
        <a:lt1>
          <a:srgbClr val="FFFFFF"/>
        </a:lt1>
        <a:dk2>
          <a:srgbClr val="17498B"/>
        </a:dk2>
        <a:lt2>
          <a:srgbClr val="FFFFFF"/>
        </a:lt2>
        <a:accent1>
          <a:srgbClr val="66803F"/>
        </a:accent1>
        <a:accent2>
          <a:srgbClr val="82101B"/>
        </a:accent2>
        <a:accent3>
          <a:srgbClr val="FFFFFF"/>
        </a:accent3>
        <a:accent4>
          <a:srgbClr val="123D76"/>
        </a:accent4>
        <a:accent5>
          <a:srgbClr val="B8C0AF"/>
        </a:accent5>
        <a:accent6>
          <a:srgbClr val="750D17"/>
        </a:accent6>
        <a:hlink>
          <a:srgbClr val="354E6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BVC simple</Template>
  <TotalTime>4555</TotalTime>
  <Words>3447</Words>
  <Application>Microsoft Office PowerPoint</Application>
  <PresentationFormat>On-screen Show (4:3)</PresentationFormat>
  <Paragraphs>1294</Paragraphs>
  <Slides>45</Slides>
  <Notes>26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BVC simple</vt:lpstr>
      <vt:lpstr>1_Office Theme</vt:lpstr>
      <vt:lpstr>Worksheet</vt:lpstr>
      <vt:lpstr>Chart</vt:lpstr>
      <vt:lpstr>Building Values-Driven Organisations, Communities and Nations   December 2010</vt:lpstr>
      <vt:lpstr>Presentation in Four Parts</vt:lpstr>
      <vt:lpstr>Slide 3</vt:lpstr>
      <vt:lpstr>National/Regional Values Assessments </vt:lpstr>
      <vt:lpstr>Assessment Questions</vt:lpstr>
      <vt:lpstr>Slide 6</vt:lpstr>
      <vt:lpstr>Example Outcomes</vt:lpstr>
      <vt:lpstr>Cultural Entropy in Nations</vt:lpstr>
      <vt:lpstr>Entropy Percentages by Nation (2007 – 2010)</vt:lpstr>
      <vt:lpstr>Argentina</vt:lpstr>
      <vt:lpstr>Argentina</vt:lpstr>
      <vt:lpstr>Iceland</vt:lpstr>
      <vt:lpstr>Latvia</vt:lpstr>
      <vt:lpstr>Latvia</vt:lpstr>
      <vt:lpstr>Slide 15</vt:lpstr>
      <vt:lpstr>Denmark</vt:lpstr>
      <vt:lpstr>Iceland</vt:lpstr>
      <vt:lpstr>Iceland</vt:lpstr>
      <vt:lpstr>Slide 19</vt:lpstr>
      <vt:lpstr>Iceland</vt:lpstr>
      <vt:lpstr>Slide 21</vt:lpstr>
      <vt:lpstr>Slide 22</vt:lpstr>
      <vt:lpstr>USA 2009</vt:lpstr>
      <vt:lpstr>Slide 24</vt:lpstr>
      <vt:lpstr>Bhutan</vt:lpstr>
      <vt:lpstr>Slide 26</vt:lpstr>
      <vt:lpstr>United Kingdom</vt:lpstr>
      <vt:lpstr>Slide 28</vt:lpstr>
      <vt:lpstr>Stories of social measurement and change from around the world – continually updated blog </vt:lpstr>
      <vt:lpstr>Spain Extremadura</vt:lpstr>
      <vt:lpstr>Spain Extremadura</vt:lpstr>
      <vt:lpstr>Slide 32</vt:lpstr>
      <vt:lpstr>Nedbank (South Africa)</vt:lpstr>
      <vt:lpstr>Slide 34</vt:lpstr>
      <vt:lpstr>Nedbank: Cultural Evolution</vt:lpstr>
      <vt:lpstr>Nedbank: Response Rate to Values Survey</vt:lpstr>
      <vt:lpstr>Nedbank: Cultural Evolution</vt:lpstr>
      <vt:lpstr>Slide 38</vt:lpstr>
      <vt:lpstr>Slide 39</vt:lpstr>
      <vt:lpstr>Slide 40</vt:lpstr>
      <vt:lpstr>The New Leadership Paradigm </vt:lpstr>
      <vt:lpstr>The New Leadership Paradigm </vt:lpstr>
      <vt:lpstr>Slide 43</vt:lpstr>
      <vt:lpstr>www.valuesjournal.com</vt:lpstr>
      <vt:lpstr>To Get More Information – Richard Barrett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Barrett Values Centre Strategy 2009/2010</dc:title>
  <dc:creator>Phil Clothier</dc:creator>
  <cp:lastModifiedBy>Richard Barrett</cp:lastModifiedBy>
  <cp:revision>259</cp:revision>
  <dcterms:created xsi:type="dcterms:W3CDTF">2009-02-09T08:39:55Z</dcterms:created>
  <dcterms:modified xsi:type="dcterms:W3CDTF">2010-12-10T20:44:44Z</dcterms:modified>
</cp:coreProperties>
</file>