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9" r:id="rId2"/>
    <p:sldId id="342" r:id="rId3"/>
    <p:sldId id="343" r:id="rId4"/>
    <p:sldId id="344" r:id="rId5"/>
    <p:sldId id="345" r:id="rId6"/>
    <p:sldId id="347" r:id="rId7"/>
    <p:sldId id="348" r:id="rId8"/>
    <p:sldId id="346" r:id="rId9"/>
    <p:sldId id="351" r:id="rId10"/>
    <p:sldId id="350" r:id="rId11"/>
    <p:sldId id="323" r:id="rId12"/>
    <p:sldId id="324" r:id="rId13"/>
    <p:sldId id="317" r:id="rId14"/>
    <p:sldId id="326" r:id="rId15"/>
    <p:sldId id="327" r:id="rId16"/>
    <p:sldId id="313" r:id="rId17"/>
    <p:sldId id="340" r:id="rId18"/>
    <p:sldId id="314" r:id="rId19"/>
    <p:sldId id="316" r:id="rId20"/>
    <p:sldId id="322" r:id="rId21"/>
    <p:sldId id="335" r:id="rId22"/>
    <p:sldId id="336" r:id="rId23"/>
    <p:sldId id="338" r:id="rId24"/>
    <p:sldId id="337" r:id="rId25"/>
    <p:sldId id="339" r:id="rId26"/>
    <p:sldId id="278" r:id="rId27"/>
    <p:sldId id="349" r:id="rId28"/>
  </p:sldIdLst>
  <p:sldSz cx="9144000" cy="6858000" type="screen4x3"/>
  <p:notesSz cx="6797675" cy="9926638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3BB0D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83172" autoAdjust="0"/>
  </p:normalViewPr>
  <p:slideViewPr>
    <p:cSldViewPr>
      <p:cViewPr>
        <p:scale>
          <a:sx n="98" d="100"/>
          <a:sy n="98" d="100"/>
        </p:scale>
        <p:origin x="-1344" y="-3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47DE13FA-B84B-4A59-B7AE-4EEDC90CAE5A}" type="datetimeFigureOut">
              <a:rPr lang="nb-NO"/>
              <a:pPr>
                <a:defRPr/>
              </a:pPr>
              <a:t>15.12.2010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2046F37-5CE6-43EC-B5E2-81D9DC49FFC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2B278B4-710F-4297-8E44-9018FC067E02}" type="datetimeFigureOut">
              <a:rPr lang="nb-NO"/>
              <a:pPr>
                <a:defRPr/>
              </a:pPr>
              <a:t>15.12.2010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32E355DB-1C21-4446-83EF-4C3C16D2562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4B6CE9F-7558-4578-BE9B-44FF889685CC}" type="slidenum">
              <a:rPr lang="nb-NO" smtClean="0">
                <a:latin typeface="Arial" pitchFamily="34" charset="0"/>
              </a:rPr>
              <a:pPr/>
              <a:t>2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D76485-9C62-4046-B42B-E45152AC4FB4}" type="slidenum">
              <a:rPr lang="nb-NO" smtClean="0">
                <a:latin typeface="Arial" pitchFamily="34" charset="0"/>
              </a:rPr>
              <a:pPr/>
              <a:t>12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nb-NO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DC40A1-BE16-434F-806C-66B23DED9F6A}" type="slidenum">
              <a:rPr lang="nb-NO" smtClean="0">
                <a:latin typeface="Arial" pitchFamily="34" charset="0"/>
              </a:rPr>
              <a:pPr/>
              <a:t>13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9089419-33BC-4CF0-AE82-DF1FE6BCEF7E}" type="slidenum">
              <a:rPr lang="nb-NO" smtClean="0">
                <a:latin typeface="Arial" pitchFamily="34" charset="0"/>
              </a:rPr>
              <a:pPr/>
              <a:t>14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nb-NO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nb-NO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27837D4-7340-4C31-A62A-DFE112F28F9B}" type="slidenum">
              <a:rPr lang="nb-NO" smtClean="0">
                <a:latin typeface="Arial" pitchFamily="34" charset="0"/>
              </a:rPr>
              <a:pPr/>
              <a:t>16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nb-NO" smtClean="0"/>
          </a:p>
          <a:p>
            <a:pPr eaLnBrk="1" hangingPunct="1">
              <a:spcBef>
                <a:spcPct val="0"/>
              </a:spcBef>
              <a:buFontTx/>
              <a:buChar char="•"/>
            </a:pPr>
            <a:endParaRPr lang="nb-NO" smtClean="0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A5E2E5-F877-474D-9CE2-F94662724F9B}" type="slidenum">
              <a:rPr lang="nb-NO" smtClean="0">
                <a:latin typeface="Arial" pitchFamily="34" charset="0"/>
              </a:rPr>
              <a:pPr/>
              <a:t>17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501932A-DD60-485F-B49B-9AAB0473C63C}" type="slidenum">
              <a:rPr lang="nb-NO" smtClean="0">
                <a:latin typeface="Arial" pitchFamily="34" charset="0"/>
              </a:rPr>
              <a:pPr/>
              <a:t>18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1B0AD3A-2763-46F4-A7F1-884033E1B501}" type="slidenum">
              <a:rPr lang="nb-NO" smtClean="0">
                <a:latin typeface="Arial" pitchFamily="34" charset="0"/>
              </a:rPr>
              <a:pPr/>
              <a:t>19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DCCD30-C53E-4EBD-80B1-F3FC0765A152}" type="slidenum">
              <a:rPr lang="nb-NO" smtClean="0">
                <a:latin typeface="Arial" pitchFamily="34" charset="0"/>
              </a:rPr>
              <a:pPr/>
              <a:t>20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C0C223-554A-4687-A035-03D60EFC5C27}" type="slidenum">
              <a:rPr lang="nb-NO" smtClean="0">
                <a:latin typeface="Arial" pitchFamily="34" charset="0"/>
              </a:rPr>
              <a:pPr/>
              <a:t>21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6E8BA3-605F-44AC-898C-12DFAE02EF30}" type="slidenum">
              <a:rPr lang="nb-NO" smtClean="0">
                <a:latin typeface="Arial" pitchFamily="34" charset="0"/>
              </a:rPr>
              <a:pPr/>
              <a:t>22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nb-NO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17387C8-7ACC-4009-9C91-A27F39CE934F}" type="slidenum">
              <a:rPr lang="nb-NO" smtClean="0">
                <a:latin typeface="Arial" pitchFamily="34" charset="0"/>
              </a:rPr>
              <a:pPr/>
              <a:t>3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B1C3164-B16D-47D6-9606-7701186087F8}" type="slidenum">
              <a:rPr lang="nb-NO" smtClean="0">
                <a:latin typeface="Arial" pitchFamily="34" charset="0"/>
              </a:rPr>
              <a:pPr/>
              <a:t>23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5BB468-1BA4-4198-B365-25886920D81D}" type="slidenum">
              <a:rPr lang="nb-NO" smtClean="0">
                <a:latin typeface="Arial" pitchFamily="34" charset="0"/>
              </a:rPr>
              <a:pPr/>
              <a:t>24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01F7A55-7AB6-4D1B-BC03-8CE6ECB203E2}" type="slidenum">
              <a:rPr lang="nb-NO" smtClean="0">
                <a:latin typeface="Arial" pitchFamily="34" charset="0"/>
              </a:rPr>
              <a:pPr/>
              <a:t>25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nb-NO" smtClean="0"/>
              <a:t>Mention that we are interested in funding more of our work  – please come and speak to us</a:t>
            </a: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688C084-8F2C-4ACB-9FF6-9F68E4E94F70}" type="slidenum">
              <a:rPr lang="nb-NO" smtClean="0">
                <a:latin typeface="Arial" pitchFamily="34" charset="0"/>
              </a:rPr>
              <a:pPr/>
              <a:t>26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A6DB8D-BE1E-449F-A399-1AC5DF355C03}" type="slidenum">
              <a:rPr lang="nb-NO" smtClean="0">
                <a:latin typeface="Arial" pitchFamily="34" charset="0"/>
              </a:rPr>
              <a:pPr/>
              <a:t>27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6F3878B-03CA-44FD-A465-82C2AD60172C}" type="slidenum">
              <a:rPr lang="nb-NO" smtClean="0">
                <a:latin typeface="Arial" pitchFamily="34" charset="0"/>
              </a:rPr>
              <a:pPr/>
              <a:t>4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E7CE8A-1E53-4DE2-A316-405D3A62FFF7}" type="slidenum">
              <a:rPr lang="nb-NO" smtClean="0">
                <a:latin typeface="Arial" pitchFamily="34" charset="0"/>
              </a:rPr>
              <a:pPr/>
              <a:t>5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82E62E4-E837-4EF4-A7C0-FFBFBBA471A5}" type="slidenum">
              <a:rPr lang="nb-NO" smtClean="0">
                <a:latin typeface="Arial" pitchFamily="34" charset="0"/>
              </a:rPr>
              <a:pPr/>
              <a:t>6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b-NO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991C11A-B43D-424C-AA88-FCF44BF3A2E4}" type="slidenum">
              <a:rPr lang="nb-NO" smtClean="0">
                <a:latin typeface="Arial" pitchFamily="34" charset="0"/>
              </a:rPr>
              <a:pPr/>
              <a:t>7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dirty="0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7A1C9C-C52A-4687-8DB8-257A650E809F}" type="slidenum">
              <a:rPr lang="nb-NO" smtClean="0">
                <a:latin typeface="Arial" pitchFamily="34" charset="0"/>
              </a:rPr>
              <a:pPr/>
              <a:t>8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37A1C9C-C52A-4687-8DB8-257A650E809F}" type="slidenum">
              <a:rPr lang="nb-NO" smtClean="0">
                <a:latin typeface="Arial" pitchFamily="34" charset="0"/>
              </a:rPr>
              <a:pPr/>
              <a:t>10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FontTx/>
              <a:buChar char="•"/>
            </a:pPr>
            <a:endParaRPr lang="nb-NO" smtClean="0"/>
          </a:p>
          <a:p>
            <a:pPr eaLnBrk="1" hangingPunct="1">
              <a:spcBef>
                <a:spcPct val="0"/>
              </a:spcBef>
            </a:pPr>
            <a:endParaRPr lang="nb-NO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894BE11-FDE2-4422-A128-4E939C7CDCBD}" type="slidenum">
              <a:rPr lang="nb-NO" smtClean="0">
                <a:latin typeface="Arial" pitchFamily="34" charset="0"/>
              </a:rPr>
              <a:pPr/>
              <a:t>11</a:t>
            </a:fld>
            <a:endParaRPr lang="nb-NO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8A5D8-AB79-48E0-80F2-0E7B8D54BBFD}" type="datetimeFigureOut">
              <a:rPr lang="sl-SI"/>
              <a:pPr>
                <a:defRPr/>
              </a:pPr>
              <a:t>15.12.2010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5FEFC-FA3C-4E95-8388-5C2532B5B1C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A5939-5CDC-4499-BBAA-06900505D601}" type="datetimeFigureOut">
              <a:rPr lang="sl-SI"/>
              <a:pPr>
                <a:defRPr/>
              </a:pPr>
              <a:t>15.12.2010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AF91B-4CC0-4DEF-86BD-0C455F30FF7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B4593D-9AF2-46B1-A03B-FD6ED0A3C9C7}" type="datetimeFigureOut">
              <a:rPr lang="sl-SI"/>
              <a:pPr>
                <a:defRPr/>
              </a:pPr>
              <a:t>15.12.2010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19A00-AAA3-4E45-8FEE-0C547ECE288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584E4-324E-485D-8CB3-795A0EA49916}" type="datetimeFigureOut">
              <a:rPr lang="sl-SI"/>
              <a:pPr>
                <a:defRPr/>
              </a:pPr>
              <a:t>15.12.2010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BFEAB1-BC75-4130-AC88-C6D53D9CEBA2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DF2D4-DBF0-44DE-BAFA-6BA5A10E2B54}" type="datetimeFigureOut">
              <a:rPr lang="sl-SI"/>
              <a:pPr>
                <a:defRPr/>
              </a:pPr>
              <a:t>15.12.2010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485B1-9660-4D62-8312-D3CE6D5C456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8EB25-5B97-450B-A8A0-72F4FD61A602}" type="datetimeFigureOut">
              <a:rPr lang="sl-SI"/>
              <a:pPr>
                <a:defRPr/>
              </a:pPr>
              <a:t>15.12.2010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81E5-7497-4401-B064-C718E5375275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3F362-3D2C-41D3-A091-C1B1A599C4F1}" type="datetimeFigureOut">
              <a:rPr lang="sl-SI"/>
              <a:pPr>
                <a:defRPr/>
              </a:pPr>
              <a:t>15.12.2010</a:t>
            </a:fld>
            <a:endParaRPr lang="sl-SI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3399AB-58E1-441E-B7EF-C38FDEF1142A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98FB7-0546-408F-8138-ADAEE4D62E8F}" type="datetimeFigureOut">
              <a:rPr lang="sl-SI"/>
              <a:pPr>
                <a:defRPr/>
              </a:pPr>
              <a:t>15.12.2010</a:t>
            </a:fld>
            <a:endParaRPr lang="sl-SI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D55C1B-A73E-4661-8E83-A84FCA67DCC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2275F-3A97-44BF-A087-ED882F7AA92C}" type="datetimeFigureOut">
              <a:rPr lang="sl-SI"/>
              <a:pPr>
                <a:defRPr/>
              </a:pPr>
              <a:t>15.12.2010</a:t>
            </a:fld>
            <a:endParaRPr lang="sl-SI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9763B2-62F4-4491-993D-4D3AB9096D06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800A2-2553-4C7E-B6A7-EDD8AB2F1E2E}" type="datetimeFigureOut">
              <a:rPr lang="sl-SI"/>
              <a:pPr>
                <a:defRPr/>
              </a:pPr>
              <a:t>15.12.2010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D04D-D6D0-4494-B2C0-BAA7752CDD3D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1BE443-AADA-4332-ADAB-BD5F504E69FB}" type="datetimeFigureOut">
              <a:rPr lang="sl-SI"/>
              <a:pPr>
                <a:defRPr/>
              </a:pPr>
              <a:t>15.12.2010</a:t>
            </a:fld>
            <a:endParaRPr lang="sl-SI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A897C-586F-477D-9FA0-14FE7F722FB0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sl-SI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l-SI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337EE4-D870-45DC-AD70-097C9E1F6E10}" type="datetimeFigureOut">
              <a:rPr lang="sl-SI"/>
              <a:pPr>
                <a:defRPr/>
              </a:pPr>
              <a:t>15.12.2010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44E349-19F4-4E1A-92C9-F8000E4868A9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12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jpeg"/><Relationship Id="rId4" Type="http://schemas.openxmlformats.org/officeDocument/2006/relationships/image" Target="../media/image13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package" Target="../embeddings/Microsoft_Office_Word_Document1.docx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ctrTitle"/>
          </p:nvPr>
        </p:nvSpPr>
        <p:spPr>
          <a:xfrm>
            <a:off x="1000125" y="857250"/>
            <a:ext cx="5214938" cy="2284413"/>
          </a:xfrm>
        </p:spPr>
        <p:txBody>
          <a:bodyPr/>
          <a:lstStyle/>
          <a:p>
            <a:pPr algn="l" eaLnBrk="1" hangingPunct="1"/>
            <a:r>
              <a:rPr lang="nb-NO" sz="3200" b="1" dirty="0" smtClean="0">
                <a:solidFill>
                  <a:srgbClr val="43BB0D"/>
                </a:solidFill>
              </a:rPr>
              <a:t>P</a:t>
            </a:r>
            <a:r>
              <a:rPr lang="nb-NO" sz="3200" dirty="0" smtClean="0"/>
              <a:t>artnership for </a:t>
            </a:r>
            <a:br>
              <a:rPr lang="nb-NO" sz="3200" dirty="0" smtClean="0"/>
            </a:br>
            <a:r>
              <a:rPr lang="nb-NO" sz="3200" b="1" dirty="0" smtClean="0">
                <a:solidFill>
                  <a:srgbClr val="43BB0D"/>
                </a:solidFill>
              </a:rPr>
              <a:t>E</a:t>
            </a:r>
            <a:r>
              <a:rPr lang="nb-NO" sz="3200" dirty="0" smtClean="0"/>
              <a:t>ducation and research about </a:t>
            </a:r>
            <a:br>
              <a:rPr lang="nb-NO" sz="3200" dirty="0" smtClean="0"/>
            </a:br>
            <a:r>
              <a:rPr lang="nb-NO" sz="3200" b="1" dirty="0" smtClean="0">
                <a:solidFill>
                  <a:srgbClr val="43BB0D"/>
                </a:solidFill>
              </a:rPr>
              <a:t>R</a:t>
            </a:r>
            <a:r>
              <a:rPr lang="nb-NO" sz="3200" dirty="0" smtClean="0"/>
              <a:t>esponsible </a:t>
            </a:r>
            <a:br>
              <a:rPr lang="nb-NO" sz="3200" dirty="0" smtClean="0"/>
            </a:br>
            <a:r>
              <a:rPr lang="nb-NO" sz="3200" b="1" dirty="0" smtClean="0">
                <a:solidFill>
                  <a:srgbClr val="43BB0D"/>
                </a:solidFill>
              </a:rPr>
              <a:t>L</a:t>
            </a:r>
            <a:r>
              <a:rPr lang="nb-NO" sz="3200" dirty="0" smtClean="0"/>
              <a:t>iving</a:t>
            </a:r>
            <a:endParaRPr lang="sl-SI" sz="3200" dirty="0" smtClean="0"/>
          </a:p>
        </p:txBody>
      </p:sp>
      <p:sp>
        <p:nvSpPr>
          <p:cNvPr id="4099" name="Subtitle 2"/>
          <p:cNvSpPr>
            <a:spLocks noGrp="1"/>
          </p:cNvSpPr>
          <p:nvPr>
            <p:ph type="subTitle" idx="1"/>
          </p:nvPr>
        </p:nvSpPr>
        <p:spPr>
          <a:xfrm>
            <a:off x="1187450" y="3429000"/>
            <a:ext cx="6811963" cy="496888"/>
          </a:xfrm>
        </p:spPr>
        <p:txBody>
          <a:bodyPr/>
          <a:lstStyle/>
          <a:p>
            <a:pPr algn="l" eaLnBrk="1" hangingPunct="1"/>
            <a:r>
              <a:rPr lang="nb-NO" sz="2200" dirty="0" smtClean="0">
                <a:solidFill>
                  <a:schemeClr val="tx1"/>
                </a:solidFill>
              </a:rPr>
              <a:t>David </a:t>
            </a:r>
            <a:r>
              <a:rPr lang="nb-NO" sz="2200" dirty="0" smtClean="0">
                <a:solidFill>
                  <a:schemeClr val="tx1"/>
                </a:solidFill>
              </a:rPr>
              <a:t>Chittenden – PERL Daily manager</a:t>
            </a:r>
            <a:endParaRPr lang="sl-SI" sz="2200" dirty="0" smtClean="0">
              <a:solidFill>
                <a:schemeClr val="tx1"/>
              </a:solidFill>
            </a:endParaRPr>
          </a:p>
        </p:txBody>
      </p:sp>
      <p:grpSp>
        <p:nvGrpSpPr>
          <p:cNvPr id="4100" name="Group 3"/>
          <p:cNvGrpSpPr>
            <a:grpSpLocks/>
          </p:cNvGrpSpPr>
          <p:nvPr/>
        </p:nvGrpSpPr>
        <p:grpSpPr bwMode="auto">
          <a:xfrm>
            <a:off x="0" y="0"/>
            <a:ext cx="9144000" cy="7485063"/>
            <a:chOff x="1" y="-23"/>
            <a:chExt cx="9143999" cy="7484362"/>
          </a:xfrm>
        </p:grpSpPr>
        <p:sp>
          <p:nvSpPr>
            <p:cNvPr id="4102" name="Rectangle 2"/>
            <p:cNvSpPr>
              <a:spLocks noChangeArrowheads="1"/>
            </p:cNvSpPr>
            <p:nvPr/>
          </p:nvSpPr>
          <p:spPr bwMode="auto">
            <a:xfrm>
              <a:off x="500034" y="-22"/>
              <a:ext cx="8001056" cy="709612"/>
            </a:xfrm>
            <a:prstGeom prst="rect">
              <a:avLst/>
            </a:prstGeom>
            <a:solidFill>
              <a:srgbClr val="43BB0D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endParaRPr lang="nb-NO">
                <a:latin typeface="Calibri" pitchFamily="34" charset="0"/>
              </a:endParaRPr>
            </a:p>
          </p:txBody>
        </p:sp>
        <p:sp>
          <p:nvSpPr>
            <p:cNvPr id="4103" name="Rectangle 3"/>
            <p:cNvSpPr>
              <a:spLocks noChangeArrowheads="1"/>
            </p:cNvSpPr>
            <p:nvPr/>
          </p:nvSpPr>
          <p:spPr bwMode="auto">
            <a:xfrm>
              <a:off x="714348" y="6149999"/>
              <a:ext cx="8143932" cy="708025"/>
            </a:xfrm>
            <a:prstGeom prst="rect">
              <a:avLst/>
            </a:prstGeom>
            <a:solidFill>
              <a:srgbClr val="43BB0D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endParaRPr lang="nb-NO">
                <a:latin typeface="Calibri" pitchFamily="34" charset="0"/>
              </a:endParaRPr>
            </a:p>
          </p:txBody>
        </p:sp>
        <p:pic>
          <p:nvPicPr>
            <p:cNvPr id="4104" name="Picture 7"/>
            <p:cNvPicPr>
              <a:picLocks noChangeAspect="1" noChangeArrowheads="1"/>
            </p:cNvPicPr>
            <p:nvPr/>
          </p:nvPicPr>
          <p:blipFill>
            <a:blip r:embed="rId2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6444208" y="836611"/>
              <a:ext cx="1728192" cy="2248222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4105" name="Freeform 15"/>
            <p:cNvSpPr>
              <a:spLocks/>
            </p:cNvSpPr>
            <p:nvPr/>
          </p:nvSpPr>
          <p:spPr bwMode="auto">
            <a:xfrm rot="1219659">
              <a:off x="1002096" y="3682167"/>
              <a:ext cx="7413389" cy="3396972"/>
            </a:xfrm>
            <a:custGeom>
              <a:avLst/>
              <a:gdLst>
                <a:gd name="T0" fmla="*/ 0 w 7704000"/>
                <a:gd name="T1" fmla="*/ 2147483647 h 1200000"/>
                <a:gd name="T2" fmla="*/ 2632485 w 7704000"/>
                <a:gd name="T3" fmla="*/ 2147483647 h 1200000"/>
                <a:gd name="T4" fmla="*/ 4266441 w 7704000"/>
                <a:gd name="T5" fmla="*/ 2147483647 h 1200000"/>
                <a:gd name="T6" fmla="*/ 4856486 w 7704000"/>
                <a:gd name="T7" fmla="*/ 2147483647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4106" name="Freeform 17"/>
            <p:cNvSpPr>
              <a:spLocks/>
            </p:cNvSpPr>
            <p:nvPr/>
          </p:nvSpPr>
          <p:spPr bwMode="auto">
            <a:xfrm rot="554117">
              <a:off x="457151" y="4555749"/>
              <a:ext cx="8673710" cy="874786"/>
            </a:xfrm>
            <a:custGeom>
              <a:avLst/>
              <a:gdLst>
                <a:gd name="T0" fmla="*/ 0 w 7704000"/>
                <a:gd name="T1" fmla="*/ 27029 h 1200000"/>
                <a:gd name="T2" fmla="*/ 17322993 w 7704000"/>
                <a:gd name="T3" fmla="*/ 2703 h 1200000"/>
                <a:gd name="T4" fmla="*/ 28075189 w 7704000"/>
                <a:gd name="T5" fmla="*/ 10812 h 1200000"/>
                <a:gd name="T6" fmla="*/ 31957893 w 7704000"/>
                <a:gd name="T7" fmla="*/ 5946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2540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4107" name="Freeform 18"/>
            <p:cNvSpPr>
              <a:spLocks/>
            </p:cNvSpPr>
            <p:nvPr/>
          </p:nvSpPr>
          <p:spPr bwMode="auto">
            <a:xfrm rot="554117">
              <a:off x="304292" y="4629058"/>
              <a:ext cx="8803653" cy="992279"/>
            </a:xfrm>
            <a:custGeom>
              <a:avLst/>
              <a:gdLst>
                <a:gd name="T0" fmla="*/ 0 w 7704000"/>
                <a:gd name="T1" fmla="*/ 122634 h 1200000"/>
                <a:gd name="T2" fmla="*/ 20707092 w 7704000"/>
                <a:gd name="T3" fmla="*/ 12263 h 1200000"/>
                <a:gd name="T4" fmla="*/ 33559727 w 7704000"/>
                <a:gd name="T5" fmla="*/ 49054 h 1200000"/>
                <a:gd name="T6" fmla="*/ 38200997 w 7704000"/>
                <a:gd name="T7" fmla="*/ 26979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4108" name="Freeform 19"/>
            <p:cNvSpPr>
              <a:spLocks/>
            </p:cNvSpPr>
            <p:nvPr/>
          </p:nvSpPr>
          <p:spPr bwMode="auto">
            <a:xfrm rot="554117">
              <a:off x="288527" y="4701532"/>
              <a:ext cx="8815921" cy="984400"/>
            </a:xfrm>
            <a:custGeom>
              <a:avLst/>
              <a:gdLst>
                <a:gd name="T0" fmla="*/ 0 w 7704000"/>
                <a:gd name="T1" fmla="*/ 111446 h 1200000"/>
                <a:gd name="T2" fmla="*/ 21056030 w 7704000"/>
                <a:gd name="T3" fmla="*/ 11145 h 1200000"/>
                <a:gd name="T4" fmla="*/ 34125304 w 7704000"/>
                <a:gd name="T5" fmla="*/ 44579 h 1200000"/>
                <a:gd name="T6" fmla="*/ 38844732 w 7704000"/>
                <a:gd name="T7" fmla="*/ 24518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4109" name="Freeform 15"/>
            <p:cNvSpPr>
              <a:spLocks/>
            </p:cNvSpPr>
            <p:nvPr/>
          </p:nvSpPr>
          <p:spPr bwMode="auto">
            <a:xfrm rot="1219659">
              <a:off x="949152" y="3751182"/>
              <a:ext cx="7388572" cy="3498995"/>
            </a:xfrm>
            <a:custGeom>
              <a:avLst/>
              <a:gdLst>
                <a:gd name="T0" fmla="*/ 0 w 7704000"/>
                <a:gd name="T1" fmla="*/ 2147483647 h 1200000"/>
                <a:gd name="T2" fmla="*/ 2528664 w 7704000"/>
                <a:gd name="T3" fmla="*/ 2147483647 h 1200000"/>
                <a:gd name="T4" fmla="*/ 4098165 w 7704000"/>
                <a:gd name="T5" fmla="*/ 2147483647 h 1200000"/>
                <a:gd name="T6" fmla="*/ 4664944 w 7704000"/>
                <a:gd name="T7" fmla="*/ 2147483647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4110" name="Freeform 15"/>
            <p:cNvSpPr>
              <a:spLocks/>
            </p:cNvSpPr>
            <p:nvPr/>
          </p:nvSpPr>
          <p:spPr bwMode="auto">
            <a:xfrm rot="1219659">
              <a:off x="1030774" y="3943171"/>
              <a:ext cx="7296766" cy="3541168"/>
            </a:xfrm>
            <a:custGeom>
              <a:avLst/>
              <a:gdLst>
                <a:gd name="T0" fmla="*/ 0 w 7704000"/>
                <a:gd name="T1" fmla="*/ 2147483647 h 1200000"/>
                <a:gd name="T2" fmla="*/ 2176354 w 7704000"/>
                <a:gd name="T3" fmla="*/ 2147483647 h 1200000"/>
                <a:gd name="T4" fmla="*/ 3527193 w 7704000"/>
                <a:gd name="T5" fmla="*/ 2147483647 h 1200000"/>
                <a:gd name="T6" fmla="*/ 4014999 w 7704000"/>
                <a:gd name="T7" fmla="*/ 2147483647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4111" name="Freeform 19"/>
            <p:cNvSpPr>
              <a:spLocks/>
            </p:cNvSpPr>
            <p:nvPr/>
          </p:nvSpPr>
          <p:spPr bwMode="auto">
            <a:xfrm rot="554117">
              <a:off x="717616" y="5003107"/>
              <a:ext cx="7827960" cy="672965"/>
            </a:xfrm>
            <a:custGeom>
              <a:avLst/>
              <a:gdLst>
                <a:gd name="T0" fmla="*/ 0 w 7704000"/>
                <a:gd name="T1" fmla="*/ 1161 h 1200000"/>
                <a:gd name="T2" fmla="*/ 5057635 w 7704000"/>
                <a:gd name="T3" fmla="*/ 116 h 1200000"/>
                <a:gd name="T4" fmla="*/ 8196858 w 7704000"/>
                <a:gd name="T5" fmla="*/ 464 h 1200000"/>
                <a:gd name="T6" fmla="*/ 9330467 w 7704000"/>
                <a:gd name="T7" fmla="*/ 256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4112" name="Rectangle 5"/>
            <p:cNvSpPr>
              <a:spLocks noChangeArrowheads="1"/>
            </p:cNvSpPr>
            <p:nvPr/>
          </p:nvSpPr>
          <p:spPr bwMode="auto">
            <a:xfrm rot="-5400000">
              <a:off x="-3068637" y="3068616"/>
              <a:ext cx="6858002" cy="720725"/>
            </a:xfrm>
            <a:prstGeom prst="rect">
              <a:avLst/>
            </a:prstGeom>
            <a:solidFill>
              <a:srgbClr val="43BB0D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endParaRPr lang="nb-NO">
                <a:latin typeface="Calibri" pitchFamily="34" charset="0"/>
              </a:endParaRPr>
            </a:p>
          </p:txBody>
        </p:sp>
        <p:sp>
          <p:nvSpPr>
            <p:cNvPr id="4113" name="Freeform 15"/>
            <p:cNvSpPr>
              <a:spLocks/>
            </p:cNvSpPr>
            <p:nvPr/>
          </p:nvSpPr>
          <p:spPr bwMode="auto">
            <a:xfrm rot="1219659">
              <a:off x="2336325" y="3870423"/>
              <a:ext cx="6026411" cy="3426655"/>
            </a:xfrm>
            <a:custGeom>
              <a:avLst/>
              <a:gdLst>
                <a:gd name="T0" fmla="*/ 0 w 7704000"/>
                <a:gd name="T1" fmla="*/ 2147483647 h 1200000"/>
                <a:gd name="T2" fmla="*/ 219215 w 7704000"/>
                <a:gd name="T3" fmla="*/ 2147483647 h 1200000"/>
                <a:gd name="T4" fmla="*/ 355280 w 7704000"/>
                <a:gd name="T5" fmla="*/ 2147483647 h 1200000"/>
                <a:gd name="T6" fmla="*/ 404414 w 7704000"/>
                <a:gd name="T7" fmla="*/ 2147483647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4114" name="Rectangle 4"/>
            <p:cNvSpPr>
              <a:spLocks noChangeArrowheads="1"/>
            </p:cNvSpPr>
            <p:nvPr/>
          </p:nvSpPr>
          <p:spPr bwMode="auto">
            <a:xfrm rot="-5400000">
              <a:off x="5355432" y="3069408"/>
              <a:ext cx="6858000" cy="719137"/>
            </a:xfrm>
            <a:prstGeom prst="rect">
              <a:avLst/>
            </a:prstGeom>
            <a:solidFill>
              <a:srgbClr val="43BB0D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endParaRPr lang="nb-NO">
                <a:latin typeface="Calibri" pitchFamily="34" charset="0"/>
              </a:endParaRPr>
            </a:p>
          </p:txBody>
        </p:sp>
      </p:grpSp>
      <p:sp>
        <p:nvSpPr>
          <p:cNvPr id="18" name="Subtitle 2"/>
          <p:cNvSpPr txBox="1">
            <a:spLocks/>
          </p:cNvSpPr>
          <p:nvPr/>
        </p:nvSpPr>
        <p:spPr bwMode="auto">
          <a:xfrm>
            <a:off x="1571625" y="5357813"/>
            <a:ext cx="607218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nb-NO" sz="1600" dirty="0">
                <a:latin typeface="+mn-lt"/>
              </a:rPr>
              <a:t>www.perlprojects.org 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nb-NO" sz="1600" dirty="0">
                <a:latin typeface="+mn-lt"/>
              </a:rPr>
              <a:t>PERL@hihm.no</a:t>
            </a:r>
            <a:endParaRPr lang="sl-SI" sz="16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PERL’s approach</a:t>
            </a:r>
            <a:endParaRPr 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2071688"/>
            <a:ext cx="7429500" cy="3971925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b="1" smtClean="0"/>
              <a:t>Life Cycle Analysis      </a:t>
            </a:r>
          </a:p>
          <a:p>
            <a:pPr algn="ctr">
              <a:buFont typeface="Arial" pitchFamily="34" charset="0"/>
              <a:buNone/>
            </a:pPr>
            <a:endParaRPr lang="en-US" b="1" smtClean="0"/>
          </a:p>
          <a:p>
            <a:pPr algn="ctr">
              <a:buFont typeface="Arial" pitchFamily="34" charset="0"/>
              <a:buNone/>
            </a:pPr>
            <a:r>
              <a:rPr lang="en-US" b="1" smtClean="0"/>
              <a:t>Social life cycle assessment  </a:t>
            </a:r>
          </a:p>
          <a:p>
            <a:pPr algn="ctr">
              <a:buFont typeface="Arial" pitchFamily="34" charset="0"/>
              <a:buNone/>
            </a:pPr>
            <a:endParaRPr lang="en-US" b="1" smtClean="0"/>
          </a:p>
          <a:p>
            <a:pPr algn="ctr">
              <a:buFont typeface="Arial" pitchFamily="34" charset="0"/>
              <a:buNone/>
            </a:pPr>
            <a:r>
              <a:rPr lang="en-US" b="1" smtClean="0"/>
              <a:t>Life quality analysis </a:t>
            </a:r>
            <a:r>
              <a:rPr lang="en-US" smtClean="0">
                <a:solidFill>
                  <a:srgbClr val="009900"/>
                </a:solidFill>
              </a:rPr>
              <a:t> </a:t>
            </a:r>
            <a:endParaRPr lang="nb-NO" smtClean="0">
              <a:solidFill>
                <a:srgbClr val="009900"/>
              </a:solidFill>
            </a:endParaRPr>
          </a:p>
          <a:p>
            <a:pPr>
              <a:buFont typeface="Arial" pitchFamily="34" charset="0"/>
              <a:buNone/>
            </a:pPr>
            <a:endParaRPr lang="en-US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20487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20488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20489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cxnSp>
        <p:nvCxnSpPr>
          <p:cNvPr id="8" name="Rett pil 4"/>
          <p:cNvCxnSpPr/>
          <p:nvPr/>
        </p:nvCxnSpPr>
        <p:spPr>
          <a:xfrm>
            <a:off x="6429375" y="2357438"/>
            <a:ext cx="57150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9" name="Rett pil 4"/>
          <p:cNvCxnSpPr/>
          <p:nvPr/>
        </p:nvCxnSpPr>
        <p:spPr>
          <a:xfrm>
            <a:off x="7019925" y="3573463"/>
            <a:ext cx="571500" cy="158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PERL’s approach to education</a:t>
            </a:r>
            <a:endParaRPr 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4375" y="1500188"/>
            <a:ext cx="7615238" cy="3971925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sz="3600" b="1" smtClean="0"/>
              <a:t>scientific investigation </a:t>
            </a:r>
          </a:p>
          <a:p>
            <a:pPr algn="ctr">
              <a:buFont typeface="Arial" pitchFamily="34" charset="0"/>
              <a:buNone/>
            </a:pPr>
            <a:endParaRPr lang="en-US" sz="3600" b="1" smtClean="0"/>
          </a:p>
          <a:p>
            <a:pPr algn="ctr">
              <a:buFont typeface="Arial" pitchFamily="34" charset="0"/>
              <a:buNone/>
            </a:pPr>
            <a:endParaRPr lang="en-US" sz="800" b="1" smtClean="0"/>
          </a:p>
          <a:p>
            <a:pPr algn="ctr">
              <a:buFont typeface="Arial" pitchFamily="34" charset="0"/>
              <a:buNone/>
            </a:pPr>
            <a:r>
              <a:rPr lang="en-US" sz="3600" b="1" smtClean="0"/>
              <a:t>and </a:t>
            </a:r>
          </a:p>
          <a:p>
            <a:pPr algn="ctr">
              <a:buFont typeface="Arial" pitchFamily="34" charset="0"/>
              <a:buNone/>
            </a:pPr>
            <a:endParaRPr lang="en-US" sz="2000" b="1" smtClean="0"/>
          </a:p>
          <a:p>
            <a:pPr algn="ctr">
              <a:buFont typeface="Arial" pitchFamily="34" charset="0"/>
              <a:buNone/>
            </a:pPr>
            <a:r>
              <a:rPr lang="en-US" sz="3600" b="1" smtClean="0"/>
              <a:t>an active social learning process</a:t>
            </a:r>
            <a:endParaRPr lang="nb-NO" sz="3600" b="1" smtClean="0"/>
          </a:p>
          <a:p>
            <a:pPr>
              <a:buFont typeface="Arial" pitchFamily="34" charset="0"/>
              <a:buNone/>
            </a:pPr>
            <a:endParaRPr lang="en-US" smtClean="0"/>
          </a:p>
        </p:txBody>
      </p:sp>
      <p:grpSp>
        <p:nvGrpSpPr>
          <p:cNvPr id="12292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12295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12296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12297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428875" y="2214563"/>
            <a:ext cx="42370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b="1"/>
              <a:t>(physical, sociological, facts, values)</a:t>
            </a:r>
            <a:endParaRPr lang="en-US" sz="2400" b="1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124075" y="5000625"/>
            <a:ext cx="4721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Font typeface="Arial" pitchFamily="34" charset="0"/>
              <a:buNone/>
            </a:pPr>
            <a:r>
              <a:rPr lang="en-US" b="1"/>
              <a:t>(open, participatory, reflecting, adapting)</a:t>
            </a:r>
            <a:endParaRPr lang="en-US" sz="2400" b="1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  <p:bldP spid="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PERL’s approach to education</a:t>
            </a:r>
            <a:endParaRPr 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2071688"/>
            <a:ext cx="7429500" cy="3971925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en-US" b="1" smtClean="0"/>
              <a:t>“…learning which flows naturally into direct community engagement.</a:t>
            </a:r>
          </a:p>
          <a:p>
            <a:pPr algn="ctr">
              <a:buFont typeface="Arial" pitchFamily="34" charset="0"/>
              <a:buNone/>
            </a:pPr>
            <a:endParaRPr lang="en-US" b="1" smtClean="0"/>
          </a:p>
          <a:p>
            <a:pPr algn="ctr">
              <a:buFont typeface="Arial" pitchFamily="34" charset="0"/>
              <a:buNone/>
            </a:pPr>
            <a:r>
              <a:rPr lang="en-US" b="1" smtClean="0"/>
              <a:t>An exercise in anticipatory democracy”</a:t>
            </a:r>
            <a:endParaRPr lang="nb-NO" b="1" smtClean="0"/>
          </a:p>
          <a:p>
            <a:pPr>
              <a:buFont typeface="Arial" pitchFamily="34" charset="0"/>
              <a:buNone/>
            </a:pPr>
            <a:endParaRPr lang="en-US" smtClean="0"/>
          </a:p>
          <a:p>
            <a:pPr algn="r">
              <a:buFont typeface="Arial" pitchFamily="34" charset="0"/>
              <a:buNone/>
            </a:pPr>
            <a:r>
              <a:rPr lang="en-US" sz="1800" smtClean="0"/>
              <a:t>Tøfler A. 1971</a:t>
            </a:r>
          </a:p>
        </p:txBody>
      </p:sp>
      <p:grpSp>
        <p:nvGrpSpPr>
          <p:cNvPr id="13316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13317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13318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13319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354137"/>
          </a:xfrm>
        </p:spPr>
        <p:txBody>
          <a:bodyPr/>
          <a:lstStyle/>
          <a:p>
            <a:pPr eaLnBrk="1" hangingPunct="1"/>
            <a:r>
              <a:rPr lang="nb-NO" smtClean="0"/>
              <a:t>Core life skills</a:t>
            </a:r>
          </a:p>
        </p:txBody>
      </p:sp>
      <p:grpSp>
        <p:nvGrpSpPr>
          <p:cNvPr id="14339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14341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14342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14343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051050" y="1471613"/>
            <a:ext cx="4968875" cy="443230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b-NO" sz="2000">
                <a:latin typeface="Calibri" pitchFamily="34" charset="0"/>
              </a:rPr>
              <a:t>self-awareness</a:t>
            </a:r>
          </a:p>
          <a:p>
            <a:pPr algn="ctr"/>
            <a:endParaRPr lang="nb-NO" sz="900">
              <a:latin typeface="Calibri" pitchFamily="34" charset="0"/>
            </a:endParaRPr>
          </a:p>
          <a:p>
            <a:pPr algn="ctr"/>
            <a:r>
              <a:rPr lang="nb-NO" sz="2000">
                <a:latin typeface="Calibri" pitchFamily="34" charset="0"/>
              </a:rPr>
              <a:t>coping with emotions</a:t>
            </a:r>
          </a:p>
          <a:p>
            <a:pPr algn="ctr"/>
            <a:endParaRPr lang="nb-NO" sz="900">
              <a:latin typeface="Calibri" pitchFamily="34" charset="0"/>
            </a:endParaRPr>
          </a:p>
          <a:p>
            <a:pPr algn="ctr"/>
            <a:r>
              <a:rPr lang="nb-NO" sz="2000">
                <a:latin typeface="Calibri" pitchFamily="34" charset="0"/>
              </a:rPr>
              <a:t>coping with stress</a:t>
            </a:r>
          </a:p>
          <a:p>
            <a:pPr algn="ctr"/>
            <a:endParaRPr lang="nb-NO" sz="900">
              <a:latin typeface="Calibri" pitchFamily="34" charset="0"/>
            </a:endParaRPr>
          </a:p>
          <a:p>
            <a:pPr algn="ctr"/>
            <a:r>
              <a:rPr lang="nb-NO" sz="2000">
                <a:latin typeface="Calibri" pitchFamily="34" charset="0"/>
              </a:rPr>
              <a:t> empathy</a:t>
            </a:r>
          </a:p>
          <a:p>
            <a:pPr algn="ctr"/>
            <a:endParaRPr lang="nb-NO" sz="900">
              <a:latin typeface="Calibri" pitchFamily="34" charset="0"/>
            </a:endParaRPr>
          </a:p>
          <a:p>
            <a:pPr algn="ctr"/>
            <a:r>
              <a:rPr lang="nb-NO" sz="2000">
                <a:latin typeface="Calibri" pitchFamily="34" charset="0"/>
              </a:rPr>
              <a:t>decision-making</a:t>
            </a:r>
          </a:p>
          <a:p>
            <a:pPr algn="ctr"/>
            <a:endParaRPr lang="nb-NO" sz="900">
              <a:latin typeface="Calibri" pitchFamily="34" charset="0"/>
            </a:endParaRPr>
          </a:p>
          <a:p>
            <a:pPr algn="ctr"/>
            <a:r>
              <a:rPr lang="nb-NO" sz="2000">
                <a:latin typeface="Calibri" pitchFamily="34" charset="0"/>
              </a:rPr>
              <a:t> problem-solving</a:t>
            </a:r>
          </a:p>
          <a:p>
            <a:pPr algn="ctr"/>
            <a:endParaRPr lang="nb-NO" sz="900">
              <a:latin typeface="Calibri" pitchFamily="34" charset="0"/>
            </a:endParaRPr>
          </a:p>
          <a:p>
            <a:pPr algn="ctr"/>
            <a:r>
              <a:rPr lang="nb-NO" sz="2000">
                <a:latin typeface="Calibri" pitchFamily="34" charset="0"/>
              </a:rPr>
              <a:t> creative-thinking</a:t>
            </a:r>
          </a:p>
          <a:p>
            <a:pPr algn="ctr"/>
            <a:endParaRPr lang="nb-NO" sz="900">
              <a:latin typeface="Calibri" pitchFamily="34" charset="0"/>
            </a:endParaRPr>
          </a:p>
          <a:p>
            <a:pPr algn="ctr"/>
            <a:r>
              <a:rPr lang="nb-NO" sz="2000">
                <a:latin typeface="Calibri" pitchFamily="34" charset="0"/>
              </a:rPr>
              <a:t>critical thinking</a:t>
            </a:r>
          </a:p>
          <a:p>
            <a:pPr algn="ctr"/>
            <a:endParaRPr lang="nb-NO" sz="1000">
              <a:latin typeface="Calibri" pitchFamily="34" charset="0"/>
            </a:endParaRPr>
          </a:p>
          <a:p>
            <a:pPr algn="ctr"/>
            <a:r>
              <a:rPr lang="nb-NO" sz="2000">
                <a:latin typeface="Calibri" pitchFamily="34" charset="0"/>
              </a:rPr>
              <a:t>effective communication</a:t>
            </a:r>
          </a:p>
          <a:p>
            <a:pPr algn="ctr"/>
            <a:endParaRPr lang="nb-NO" sz="900">
              <a:latin typeface="Calibri" pitchFamily="34" charset="0"/>
            </a:endParaRPr>
          </a:p>
          <a:p>
            <a:pPr algn="ctr"/>
            <a:r>
              <a:rPr lang="nb-NO" sz="2000">
                <a:latin typeface="Calibri" pitchFamily="34" charset="0"/>
              </a:rPr>
              <a:t> interpersonal relationship skills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95288" y="188913"/>
            <a:ext cx="8229600" cy="1354137"/>
          </a:xfrm>
        </p:spPr>
        <p:txBody>
          <a:bodyPr/>
          <a:lstStyle/>
          <a:p>
            <a:pPr eaLnBrk="1" hangingPunct="1"/>
            <a:r>
              <a:rPr lang="nb-NO" smtClean="0"/>
              <a:t>Educational themes</a:t>
            </a:r>
          </a:p>
        </p:txBody>
      </p:sp>
      <p:grpSp>
        <p:nvGrpSpPr>
          <p:cNvPr id="15363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15365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15366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15367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547813" y="1217613"/>
            <a:ext cx="5903912" cy="4800600"/>
          </a:xfrm>
          <a:prstGeom prst="rect">
            <a:avLst/>
          </a:prstGeom>
          <a:solidFill>
            <a:schemeClr val="bg1"/>
          </a:solidFill>
          <a:ln w="222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>
              <a:defRPr/>
            </a:pPr>
            <a:endParaRPr lang="en-US" sz="1000" dirty="0">
              <a:latin typeface="Arial" charset="0"/>
            </a:endParaRPr>
          </a:p>
          <a:p>
            <a:pPr marL="342900" indent="-342900" algn="ctr">
              <a:defRPr/>
            </a:pPr>
            <a:r>
              <a:rPr lang="en-US" sz="2000" dirty="0">
                <a:latin typeface="+mn-lt"/>
              </a:rPr>
              <a:t>Life quality </a:t>
            </a:r>
          </a:p>
          <a:p>
            <a:pPr marL="342900" indent="-342900" algn="ctr">
              <a:defRPr/>
            </a:pPr>
            <a:endParaRPr lang="en-US" sz="800" dirty="0">
              <a:latin typeface="+mn-lt"/>
            </a:endParaRPr>
          </a:p>
          <a:p>
            <a:pPr marL="342900" indent="-342900" algn="ctr">
              <a:defRPr/>
            </a:pPr>
            <a:r>
              <a:rPr lang="en-US" sz="2000" dirty="0">
                <a:latin typeface="+mn-lt"/>
              </a:rPr>
              <a:t>Lifestyles </a:t>
            </a:r>
          </a:p>
          <a:p>
            <a:pPr marL="342900" indent="-342900" algn="ctr">
              <a:defRPr/>
            </a:pPr>
            <a:endParaRPr lang="en-US" sz="900" dirty="0">
              <a:latin typeface="+mn-lt"/>
            </a:endParaRPr>
          </a:p>
          <a:p>
            <a:pPr marL="342900" indent="-342900" algn="ctr">
              <a:defRPr/>
            </a:pPr>
            <a:r>
              <a:rPr lang="en-GB" sz="2000" dirty="0">
                <a:latin typeface="+mn-lt"/>
              </a:rPr>
              <a:t>Resources</a:t>
            </a:r>
          </a:p>
          <a:p>
            <a:pPr marL="342900" indent="-342900" algn="ctr">
              <a:defRPr/>
            </a:pPr>
            <a:endParaRPr lang="en-GB" sz="900" dirty="0">
              <a:latin typeface="+mn-lt"/>
            </a:endParaRPr>
          </a:p>
          <a:p>
            <a:pPr marL="342900" indent="-342900" algn="ctr">
              <a:defRPr/>
            </a:pPr>
            <a:r>
              <a:rPr lang="en-GB" sz="2000" dirty="0">
                <a:latin typeface="+mn-lt"/>
              </a:rPr>
              <a:t>Economics</a:t>
            </a:r>
          </a:p>
          <a:p>
            <a:pPr marL="342900" indent="-342900" algn="ctr">
              <a:defRPr/>
            </a:pPr>
            <a:endParaRPr lang="en-GB" sz="900" dirty="0">
              <a:latin typeface="+mn-lt"/>
            </a:endParaRPr>
          </a:p>
          <a:p>
            <a:pPr marL="342900" indent="-342900" algn="ctr">
              <a:defRPr/>
            </a:pPr>
            <a:r>
              <a:rPr lang="en-US" sz="2000" dirty="0">
                <a:latin typeface="+mn-lt"/>
              </a:rPr>
              <a:t>Consumption and the environment</a:t>
            </a:r>
          </a:p>
          <a:p>
            <a:pPr marL="342900" indent="-342900" algn="ctr">
              <a:defRPr/>
            </a:pPr>
            <a:endParaRPr lang="en-US" sz="900" dirty="0">
              <a:latin typeface="+mn-lt"/>
            </a:endParaRPr>
          </a:p>
          <a:p>
            <a:pPr marL="342900" indent="-342900" algn="ctr">
              <a:defRPr/>
            </a:pPr>
            <a:r>
              <a:rPr lang="en-GB" sz="2000" dirty="0">
                <a:latin typeface="+mn-lt"/>
              </a:rPr>
              <a:t>Consumer rights and responsibilities</a:t>
            </a:r>
          </a:p>
          <a:p>
            <a:pPr marL="342900" indent="-342900" algn="ctr">
              <a:defRPr/>
            </a:pPr>
            <a:endParaRPr lang="en-GB" sz="900" dirty="0">
              <a:latin typeface="+mn-lt"/>
            </a:endParaRPr>
          </a:p>
          <a:p>
            <a:pPr marL="342900" indent="-342900" algn="ctr">
              <a:defRPr/>
            </a:pPr>
            <a:r>
              <a:rPr lang="en-GB" sz="2000" dirty="0">
                <a:latin typeface="+mn-lt"/>
              </a:rPr>
              <a:t>Information management</a:t>
            </a:r>
          </a:p>
          <a:p>
            <a:pPr marL="342900" indent="-342900" algn="ctr">
              <a:defRPr/>
            </a:pPr>
            <a:endParaRPr lang="en-GB" sz="900" dirty="0">
              <a:latin typeface="+mn-lt"/>
            </a:endParaRPr>
          </a:p>
          <a:p>
            <a:pPr marL="342900" indent="-342900" algn="ctr">
              <a:defRPr/>
            </a:pPr>
            <a:r>
              <a:rPr lang="en-GB" sz="2000" dirty="0">
                <a:latin typeface="+mn-lt"/>
              </a:rPr>
              <a:t>Health and safety</a:t>
            </a:r>
          </a:p>
          <a:p>
            <a:pPr marL="342900" indent="-342900" algn="ctr">
              <a:defRPr/>
            </a:pPr>
            <a:endParaRPr lang="en-GB" sz="900" dirty="0">
              <a:latin typeface="+mn-lt"/>
            </a:endParaRPr>
          </a:p>
          <a:p>
            <a:pPr marL="342900" indent="-342900" algn="ctr">
              <a:defRPr/>
            </a:pPr>
            <a:r>
              <a:rPr lang="en-GB" sz="2000" dirty="0">
                <a:latin typeface="+mn-lt"/>
              </a:rPr>
              <a:t>Change management</a:t>
            </a:r>
          </a:p>
          <a:p>
            <a:pPr marL="342900" indent="-342900" algn="ctr">
              <a:defRPr/>
            </a:pPr>
            <a:endParaRPr lang="en-GB" sz="900" dirty="0">
              <a:latin typeface="+mn-lt"/>
            </a:endParaRPr>
          </a:p>
          <a:p>
            <a:pPr marL="342900" indent="-342900" algn="ctr">
              <a:defRPr/>
            </a:pPr>
            <a:r>
              <a:rPr lang="en-GB" sz="2000" dirty="0">
                <a:latin typeface="+mn-lt"/>
              </a:rPr>
              <a:t>Global awareness</a:t>
            </a:r>
          </a:p>
          <a:p>
            <a:pPr marL="342900" indent="-342900" algn="ctr">
              <a:defRPr/>
            </a:pPr>
            <a:endParaRPr lang="en-GB" sz="800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-7938" y="6110288"/>
            <a:ext cx="9151938" cy="747712"/>
            <a:chOff x="4811" y="6039614"/>
            <a:chExt cx="9152420" cy="746948"/>
          </a:xfrm>
        </p:grpSpPr>
        <p:sp>
          <p:nvSpPr>
            <p:cNvPr id="2060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2061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2062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8627 h 1200000"/>
                <a:gd name="T2" fmla="*/ 9882313 w 7704000"/>
                <a:gd name="T3" fmla="*/ 863 h 1200000"/>
                <a:gd name="T4" fmla="*/ 16016156 w 7704000"/>
                <a:gd name="T5" fmla="*/ 3451 h 1200000"/>
                <a:gd name="T6" fmla="*/ 18231164 w 7704000"/>
                <a:gd name="T7" fmla="*/ 1898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4" cstate="print"/>
          <a:srcRect l="50178" t="16295" r="14408" b="5564"/>
          <a:stretch>
            <a:fillRect/>
          </a:stretch>
        </p:blipFill>
        <p:spPr bwMode="auto">
          <a:xfrm>
            <a:off x="7235825" y="188913"/>
            <a:ext cx="1728788" cy="2386012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5" cstate="print"/>
          <a:srcRect l="18382" t="25039" r="50427" b="7949"/>
          <a:stretch>
            <a:fillRect/>
          </a:stretch>
        </p:blipFill>
        <p:spPr bwMode="auto">
          <a:xfrm>
            <a:off x="2339975" y="1989138"/>
            <a:ext cx="1876425" cy="252095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95288" y="260350"/>
          <a:ext cx="1781175" cy="2520950"/>
        </p:xfrm>
        <a:graphic>
          <a:graphicData uri="http://schemas.openxmlformats.org/presentationml/2006/ole">
            <p:oleObj spid="_x0000_s2050" name="Acrobat Document" r:id="rId6" imgW="6693480" imgH="9447120" progId="AcroExch.Document.7">
              <p:embed/>
            </p:oleObj>
          </a:graphicData>
        </a:graphic>
      </p:graphicFrame>
      <p:pic>
        <p:nvPicPr>
          <p:cNvPr id="2054" name="Bilde 23" descr="PICT5320.jpg"/>
          <p:cNvPicPr>
            <a:picLocks noChangeAspect="1"/>
          </p:cNvPicPr>
          <p:nvPr/>
        </p:nvPicPr>
        <p:blipFill>
          <a:blip r:embed="rId7" cstate="print"/>
          <a:srcRect t="14639" r="5115" b="7320"/>
          <a:stretch>
            <a:fillRect/>
          </a:stretch>
        </p:blipFill>
        <p:spPr bwMode="auto">
          <a:xfrm>
            <a:off x="4356100" y="2492375"/>
            <a:ext cx="2700338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2" descr="G:\LUNA\VIT\FELLES\PERL\PERL 1 Oct 2009 - 30 Sept 2012\Templates and design\PERL presentation\photos for brochure\Catalyzing change cover image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825" y="3141663"/>
            <a:ext cx="1584325" cy="224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21" descr="logo-marrakech-transparent-goo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55875" y="260350"/>
            <a:ext cx="1571625" cy="1822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057" name="Picture 9" descr="P110034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1050" y="4652963"/>
            <a:ext cx="5113338" cy="177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84663" y="188913"/>
            <a:ext cx="2449512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Bilde 7" descr="skann0002.jpg"/>
          <p:cNvPicPr>
            <a:picLocks noChangeAspect="1"/>
          </p:cNvPicPr>
          <p:nvPr/>
        </p:nvPicPr>
        <p:blipFill>
          <a:blip r:embed="rId12" cstate="print"/>
          <a:srcRect t="1010" r="9264"/>
          <a:stretch>
            <a:fillRect/>
          </a:stretch>
        </p:blipFill>
        <p:spPr>
          <a:xfrm>
            <a:off x="7308850" y="3213100"/>
            <a:ext cx="1655763" cy="248443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23556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23557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23558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 bwMode="auto">
          <a:xfrm>
            <a:off x="1331913" y="1412875"/>
            <a:ext cx="6911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3. Example projects</a:t>
            </a:r>
            <a:endParaRPr lang="sl-SI" sz="44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78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24584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24585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24586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pic>
        <p:nvPicPr>
          <p:cNvPr id="24579" name="Picture 9" descr="DSCI0315"/>
          <p:cNvPicPr>
            <a:picLocks noChangeAspect="1" noChangeArrowheads="1"/>
          </p:cNvPicPr>
          <p:nvPr/>
        </p:nvPicPr>
        <p:blipFill>
          <a:blip r:embed="rId4" cstate="print"/>
          <a:srcRect t="19507" b="6085"/>
          <a:stretch>
            <a:fillRect/>
          </a:stretch>
        </p:blipFill>
        <p:spPr bwMode="auto">
          <a:xfrm>
            <a:off x="4787900" y="3789363"/>
            <a:ext cx="3192463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 descr="teachPack_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1557338"/>
            <a:ext cx="30241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4572000" y="5661025"/>
            <a:ext cx="410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600" b="1">
                <a:solidFill>
                  <a:srgbClr val="990000"/>
                </a:solidFill>
                <a:latin typeface="Calibri" pitchFamily="34" charset="0"/>
              </a:rPr>
              <a:t>www.sustainable-everyday.net/lolaprocess</a:t>
            </a:r>
          </a:p>
        </p:txBody>
      </p:sp>
      <p:pic>
        <p:nvPicPr>
          <p:cNvPr id="13" name="Bilde 7" descr="skann0002.jpg"/>
          <p:cNvPicPr>
            <a:picLocks noChangeAspect="1"/>
          </p:cNvPicPr>
          <p:nvPr/>
        </p:nvPicPr>
        <p:blipFill>
          <a:blip r:embed="rId6" cstate="print"/>
          <a:srcRect t="1010" r="9264"/>
          <a:stretch>
            <a:fillRect/>
          </a:stretch>
        </p:blipFill>
        <p:spPr>
          <a:xfrm>
            <a:off x="900113" y="1700213"/>
            <a:ext cx="2879725" cy="432276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4583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0"/>
            <a:ext cx="713422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98675" cy="1143000"/>
          </a:xfrm>
        </p:spPr>
        <p:txBody>
          <a:bodyPr/>
          <a:lstStyle/>
          <a:p>
            <a:pPr eaLnBrk="1" hangingPunct="1"/>
            <a:r>
              <a:rPr lang="en-GB" smtClean="0"/>
              <a:t>LOLA</a:t>
            </a:r>
            <a:endParaRPr lang="nb-NO" smtClean="0"/>
          </a:p>
        </p:txBody>
      </p:sp>
      <p:grpSp>
        <p:nvGrpSpPr>
          <p:cNvPr id="25603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25605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25606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25607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pic>
        <p:nvPicPr>
          <p:cNvPr id="2560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3203575" y="176213"/>
            <a:ext cx="5541963" cy="6189662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98675" cy="1143000"/>
          </a:xfrm>
        </p:spPr>
        <p:txBody>
          <a:bodyPr/>
          <a:lstStyle/>
          <a:p>
            <a:pPr eaLnBrk="1" hangingPunct="1"/>
            <a:r>
              <a:rPr lang="en-GB" smtClean="0"/>
              <a:t>LOLA</a:t>
            </a:r>
            <a:endParaRPr lang="nb-NO" smtClean="0"/>
          </a:p>
        </p:txBody>
      </p:sp>
      <p:grpSp>
        <p:nvGrpSpPr>
          <p:cNvPr id="26627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26631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26632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sp>
        <p:nvSpPr>
          <p:cNvPr id="2662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smtClean="0"/>
          </a:p>
        </p:txBody>
      </p:sp>
      <p:pic>
        <p:nvPicPr>
          <p:cNvPr id="2662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115888"/>
            <a:ext cx="5688013" cy="624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PERL</a:t>
            </a:r>
            <a:endParaRPr 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15238" cy="3971925"/>
          </a:xfrm>
        </p:spPr>
        <p:txBody>
          <a:bodyPr/>
          <a:lstStyle/>
          <a:p>
            <a:pPr eaLnBrk="1" hangingPunct="1"/>
            <a:r>
              <a:rPr lang="nb-NO" dirty="0" smtClean="0"/>
              <a:t>Over </a:t>
            </a:r>
            <a:r>
              <a:rPr lang="nb-NO" dirty="0" smtClean="0"/>
              <a:t>110 </a:t>
            </a:r>
            <a:r>
              <a:rPr lang="nb-NO" dirty="0" smtClean="0"/>
              <a:t>institutions in 50 countries</a:t>
            </a:r>
          </a:p>
          <a:p>
            <a:pPr eaLnBrk="1" hangingPunct="1"/>
            <a:r>
              <a:rPr lang="nb-NO" dirty="0" smtClean="0"/>
              <a:t>EU academic network and international</a:t>
            </a:r>
          </a:p>
          <a:p>
            <a:pPr eaLnBrk="1" hangingPunct="1"/>
            <a:r>
              <a:rPr lang="nb-NO" dirty="0" smtClean="0"/>
              <a:t>Hedmark University College, Norway</a:t>
            </a:r>
          </a:p>
          <a:p>
            <a:pPr eaLnBrk="1" hangingPunct="1"/>
            <a:r>
              <a:rPr lang="nb-NO" dirty="0" smtClean="0"/>
              <a:t>Consumer Citizenship Network </a:t>
            </a:r>
          </a:p>
          <a:p>
            <a:pPr eaLnBrk="1" hangingPunct="1"/>
            <a:endParaRPr lang="sl-SI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17414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17415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17416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3860800"/>
            <a:ext cx="25717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098675" cy="1143000"/>
          </a:xfrm>
        </p:spPr>
        <p:txBody>
          <a:bodyPr/>
          <a:lstStyle/>
          <a:p>
            <a:pPr eaLnBrk="1" hangingPunct="1"/>
            <a:r>
              <a:rPr lang="en-GB" smtClean="0"/>
              <a:t>LOLA</a:t>
            </a:r>
            <a:endParaRPr lang="nb-NO" smtClean="0"/>
          </a:p>
        </p:txBody>
      </p:sp>
      <p:grpSp>
        <p:nvGrpSpPr>
          <p:cNvPr id="27651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27655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27656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27657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sp>
        <p:nvSpPr>
          <p:cNvPr id="27652" name="Content Placeholder 7"/>
          <p:cNvSpPr>
            <a:spLocks noGrp="1"/>
          </p:cNvSpPr>
          <p:nvPr>
            <p:ph idx="1"/>
          </p:nvPr>
        </p:nvSpPr>
        <p:spPr>
          <a:xfrm>
            <a:off x="457200" y="1700213"/>
            <a:ext cx="4043363" cy="3529012"/>
          </a:xfrm>
        </p:spPr>
        <p:txBody>
          <a:bodyPr/>
          <a:lstStyle/>
          <a:p>
            <a:pPr algn="ctr">
              <a:buFont typeface="Arial" pitchFamily="34" charset="0"/>
              <a:buNone/>
            </a:pPr>
            <a:r>
              <a:rPr lang="nb-NO" sz="2800" smtClean="0"/>
              <a:t>Lithuania        France</a:t>
            </a:r>
          </a:p>
          <a:p>
            <a:pPr algn="ctr">
              <a:buFont typeface="Arial" pitchFamily="34" charset="0"/>
              <a:buNone/>
            </a:pPr>
            <a:r>
              <a:rPr lang="nb-NO" sz="2800" smtClean="0"/>
              <a:t>Latvia        Italy</a:t>
            </a:r>
          </a:p>
          <a:p>
            <a:pPr algn="ctr">
              <a:buFont typeface="Arial" pitchFamily="34" charset="0"/>
              <a:buNone/>
            </a:pPr>
            <a:r>
              <a:rPr lang="nb-NO" sz="2800" smtClean="0"/>
              <a:t>Ireland        Germany</a:t>
            </a:r>
          </a:p>
          <a:p>
            <a:pPr algn="ctr">
              <a:buFont typeface="Arial" pitchFamily="34" charset="0"/>
              <a:buNone/>
            </a:pPr>
            <a:r>
              <a:rPr lang="nb-NO" sz="2800" smtClean="0"/>
              <a:t>Belgium     Finland</a:t>
            </a:r>
          </a:p>
          <a:p>
            <a:pPr algn="ctr">
              <a:buFont typeface="Arial" pitchFamily="34" charset="0"/>
              <a:buNone/>
            </a:pPr>
            <a:r>
              <a:rPr lang="nb-NO" sz="2800" smtClean="0"/>
              <a:t>Portugal       Spain</a:t>
            </a:r>
          </a:p>
          <a:p>
            <a:pPr algn="ctr">
              <a:buFont typeface="Arial" pitchFamily="34" charset="0"/>
              <a:buNone/>
            </a:pPr>
            <a:r>
              <a:rPr lang="nb-NO" sz="2800" smtClean="0"/>
              <a:t>Norway       Brazil</a:t>
            </a:r>
          </a:p>
          <a:p>
            <a:pPr>
              <a:buFont typeface="Arial" pitchFamily="34" charset="0"/>
              <a:buNone/>
            </a:pPr>
            <a:endParaRPr lang="nb-NO" smtClean="0"/>
          </a:p>
          <a:p>
            <a:pPr>
              <a:buFont typeface="Arial" pitchFamily="34" charset="0"/>
              <a:buNone/>
            </a:pPr>
            <a:endParaRPr lang="nb-NO" smtClean="0"/>
          </a:p>
        </p:txBody>
      </p:sp>
      <p:pic>
        <p:nvPicPr>
          <p:cNvPr id="27653" name="Picture 3" descr="exposicion_lola_abril080_6_lo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260350"/>
            <a:ext cx="3671888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3800" y="3213100"/>
            <a:ext cx="3709988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28679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28680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28681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sp>
        <p:nvSpPr>
          <p:cNvPr id="28675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smtClean="0"/>
          </a:p>
        </p:txBody>
      </p:sp>
      <p:pic>
        <p:nvPicPr>
          <p:cNvPr id="28676" name="Picture 7" descr="(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55600" y="0"/>
            <a:ext cx="10274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050" cy="993775"/>
          </a:xfrm>
        </p:spPr>
        <p:txBody>
          <a:bodyPr/>
          <a:lstStyle/>
          <a:p>
            <a:pPr eaLnBrk="1" hangingPunct="1"/>
            <a:r>
              <a:rPr lang="en-GB" smtClean="0">
                <a:latin typeface="Arial" pitchFamily="34" charset="0"/>
                <a:cs typeface="Arial" pitchFamily="34" charset="0"/>
              </a:rPr>
              <a:t>Framework project</a:t>
            </a:r>
            <a:endParaRPr lang="nb-NO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8" name="Rectangle 26"/>
          <p:cNvSpPr>
            <a:spLocks noChangeArrowheads="1"/>
          </p:cNvSpPr>
          <p:nvPr/>
        </p:nvSpPr>
        <p:spPr bwMode="auto">
          <a:xfrm>
            <a:off x="0" y="5229225"/>
            <a:ext cx="37798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>
                <a:solidFill>
                  <a:schemeClr val="bg1"/>
                </a:solidFill>
                <a:cs typeface="宋体"/>
              </a:rPr>
              <a:t>Lv Cun (Green Village)</a:t>
            </a:r>
            <a:endParaRPr lang="zh-CN" altLang="en-US" sz="2400">
              <a:solidFill>
                <a:schemeClr val="bg1"/>
              </a:solidFill>
              <a:cs typeface="宋体"/>
            </a:endParaRPr>
          </a:p>
          <a:p>
            <a:pPr algn="ctr"/>
            <a:r>
              <a:rPr lang="en-US" altLang="zh-CN">
                <a:solidFill>
                  <a:schemeClr val="bg1"/>
                </a:solidFill>
                <a:cs typeface="宋体"/>
              </a:rPr>
              <a:t>Xianqiao Village, Chongming Island, Shanghai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29703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29704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29705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pic>
        <p:nvPicPr>
          <p:cNvPr id="2969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2825" y="836613"/>
            <a:ext cx="4321175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79388" y="1268413"/>
            <a:ext cx="4752975" cy="4802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GB" dirty="0">
                <a:latin typeface="Arial" charset="0"/>
              </a:rPr>
              <a:t>A rural-urban area where agriculture flourishes feeding the city and, at the same time, offering citizens opportunities for a multiplicity of farming and nature related activities.   </a:t>
            </a:r>
          </a:p>
          <a:p>
            <a:pPr>
              <a:defRPr/>
            </a:pPr>
            <a:endParaRPr lang="en-GB" altLang="zh-CN" dirty="0">
              <a:latin typeface="Arial" charset="0"/>
            </a:endParaRPr>
          </a:p>
          <a:p>
            <a:pPr>
              <a:defRPr/>
            </a:pPr>
            <a:endParaRPr lang="en-GB" dirty="0">
              <a:latin typeface="Arial" charset="0"/>
            </a:endParaRPr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GB" dirty="0">
                <a:latin typeface="Arial" charset="0"/>
              </a:rPr>
              <a:t>To revitalize a rural village, improving the quality of life of both, farmers and citizens</a:t>
            </a:r>
            <a:endParaRPr lang="en-GB" altLang="zh-CN" dirty="0">
              <a:latin typeface="Arial" charset="0"/>
            </a:endParaRPr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US" altLang="zh-CN" dirty="0">
                <a:latin typeface="Arial" charset="0"/>
              </a:rPr>
              <a:t>To reinforce the connection between the urban and rural areas, therefore improve the social fabric</a:t>
            </a:r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GB" dirty="0">
                <a:latin typeface="Arial" charset="0"/>
              </a:rPr>
              <a:t>To activate under-exploited resources</a:t>
            </a:r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GB" dirty="0">
                <a:latin typeface="Arial" charset="0"/>
              </a:rPr>
              <a:t>To create new services</a:t>
            </a:r>
            <a:r>
              <a:rPr lang="en-GB" altLang="zh-CN" dirty="0">
                <a:latin typeface="Arial" charset="0"/>
              </a:rPr>
              <a:t> for both citizens and farmers</a:t>
            </a:r>
            <a:endParaRPr lang="en-GB" dirty="0">
              <a:latin typeface="Arial" charset="0"/>
            </a:endParaRPr>
          </a:p>
          <a:p>
            <a:pPr marL="108000" indent="-108000">
              <a:buFont typeface="Arial" pitchFamily="34" charset="0"/>
              <a:buChar char="•"/>
              <a:defRPr/>
            </a:pPr>
            <a:r>
              <a:rPr lang="en-GB" dirty="0">
                <a:latin typeface="Arial" charset="0"/>
              </a:rPr>
              <a:t>To educate consumers to adopt more sustainable ways of eating</a:t>
            </a:r>
            <a:endParaRPr lang="zh-CN" altLang="en-US" dirty="0">
              <a:latin typeface="Arial" charset="0"/>
            </a:endParaRPr>
          </a:p>
        </p:txBody>
      </p:sp>
      <p:sp>
        <p:nvSpPr>
          <p:cNvPr id="29701" name="Rectangle 2"/>
          <p:cNvSpPr txBox="1">
            <a:spLocks noChangeArrowheads="1"/>
          </p:cNvSpPr>
          <p:nvPr/>
        </p:nvSpPr>
        <p:spPr bwMode="auto">
          <a:xfrm>
            <a:off x="250825" y="836613"/>
            <a:ext cx="4537075" cy="4984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altLang="zh-CN" sz="2400" b="1">
                <a:solidFill>
                  <a:schemeClr val="bg1"/>
                </a:solidFill>
                <a:cs typeface="宋体"/>
              </a:rPr>
              <a:t>Vision</a:t>
            </a:r>
            <a:endParaRPr lang="zh-CN" altLang="en-US" sz="2400" b="1">
              <a:solidFill>
                <a:schemeClr val="bg1"/>
              </a:solidFill>
              <a:cs typeface="宋体"/>
            </a:endParaRPr>
          </a:p>
        </p:txBody>
      </p:sp>
      <p:sp>
        <p:nvSpPr>
          <p:cNvPr id="29702" name="Rectangle 2"/>
          <p:cNvSpPr txBox="1">
            <a:spLocks noChangeArrowheads="1"/>
          </p:cNvSpPr>
          <p:nvPr/>
        </p:nvSpPr>
        <p:spPr bwMode="auto">
          <a:xfrm>
            <a:off x="250825" y="2708275"/>
            <a:ext cx="4537075" cy="4984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altLang="zh-CN" sz="2400" b="1">
                <a:solidFill>
                  <a:schemeClr val="bg1"/>
                </a:solidFill>
                <a:cs typeface="宋体"/>
              </a:rPr>
              <a:t>Goals</a:t>
            </a:r>
            <a:endParaRPr lang="zh-CN" altLang="en-US" sz="2400" b="1">
              <a:solidFill>
                <a:schemeClr val="bg1"/>
              </a:solidFill>
              <a:cs typeface="宋体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3"/>
          <p:cNvGrpSpPr>
            <a:grpSpLocks/>
          </p:cNvGrpSpPr>
          <p:nvPr/>
        </p:nvGrpSpPr>
        <p:grpSpPr bwMode="auto">
          <a:xfrm>
            <a:off x="0" y="5949950"/>
            <a:ext cx="9151938" cy="747713"/>
            <a:chOff x="4811" y="6039614"/>
            <a:chExt cx="9152420" cy="746948"/>
          </a:xfrm>
        </p:grpSpPr>
        <p:sp>
          <p:nvSpPr>
            <p:cNvPr id="30742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30743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30744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sp>
        <p:nvSpPr>
          <p:cNvPr id="30723" name="Rectangle 9"/>
          <p:cNvSpPr>
            <a:spLocks noChangeArrowheads="1"/>
          </p:cNvSpPr>
          <p:nvPr/>
        </p:nvSpPr>
        <p:spPr bwMode="auto">
          <a:xfrm>
            <a:off x="855663" y="200025"/>
            <a:ext cx="47529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zh-CN" altLang="en-US">
              <a:cs typeface="宋体"/>
            </a:endParaRPr>
          </a:p>
        </p:txBody>
      </p:sp>
      <p:pic>
        <p:nvPicPr>
          <p:cNvPr id="30724" name="Picture 29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5625" y="558800"/>
            <a:ext cx="750888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4" descr="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775" y="620713"/>
            <a:ext cx="478790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1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5625" y="4727575"/>
            <a:ext cx="57340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02000" y="3327400"/>
            <a:ext cx="1389063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03788" y="2011363"/>
            <a:ext cx="1322387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02000" y="1873250"/>
            <a:ext cx="138588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Text Box 16"/>
          <p:cNvSpPr txBox="1">
            <a:spLocks noChangeArrowheads="1"/>
          </p:cNvSpPr>
          <p:nvPr/>
        </p:nvSpPr>
        <p:spPr bwMode="auto">
          <a:xfrm>
            <a:off x="2771775" y="260350"/>
            <a:ext cx="2663825" cy="369888"/>
          </a:xfrm>
          <a:prstGeom prst="rect">
            <a:avLst/>
          </a:prstGeom>
          <a:solidFill>
            <a:srgbClr val="C0C0C0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1">
                <a:cs typeface="宋体"/>
              </a:rPr>
              <a:t>1. Scenario building</a:t>
            </a:r>
          </a:p>
        </p:txBody>
      </p:sp>
      <p:sp>
        <p:nvSpPr>
          <p:cNvPr id="30731" name="Text Box 23"/>
          <p:cNvSpPr txBox="1">
            <a:spLocks noChangeArrowheads="1"/>
          </p:cNvSpPr>
          <p:nvPr/>
        </p:nvSpPr>
        <p:spPr bwMode="auto">
          <a:xfrm>
            <a:off x="1835150" y="5589588"/>
            <a:ext cx="2016125" cy="368300"/>
          </a:xfrm>
          <a:prstGeom prst="rect">
            <a:avLst/>
          </a:prstGeom>
          <a:solidFill>
            <a:srgbClr val="C0C0C0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b="1">
                <a:cs typeface="宋体"/>
              </a:rPr>
              <a:t>2. Involvement</a:t>
            </a:r>
          </a:p>
        </p:txBody>
      </p:sp>
      <p:sp>
        <p:nvSpPr>
          <p:cNvPr id="30732" name="AutoShape 30"/>
          <p:cNvSpPr>
            <a:spLocks noChangeArrowheads="1"/>
          </p:cNvSpPr>
          <p:nvPr/>
        </p:nvSpPr>
        <p:spPr bwMode="auto">
          <a:xfrm>
            <a:off x="2936875" y="1489075"/>
            <a:ext cx="3670300" cy="2984500"/>
          </a:xfrm>
          <a:prstGeom prst="roundRect">
            <a:avLst>
              <a:gd name="adj" fmla="val 16667"/>
            </a:avLst>
          </a:prstGeom>
          <a:noFill/>
          <a:ln w="952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733" name="Text Box 33"/>
          <p:cNvSpPr txBox="1">
            <a:spLocks noChangeArrowheads="1"/>
          </p:cNvSpPr>
          <p:nvPr/>
        </p:nvSpPr>
        <p:spPr bwMode="auto">
          <a:xfrm rot="-5400000">
            <a:off x="1136650" y="1103313"/>
            <a:ext cx="461963" cy="2376487"/>
          </a:xfrm>
          <a:prstGeom prst="rect">
            <a:avLst/>
          </a:prstGeom>
          <a:solidFill>
            <a:srgbClr val="C0C0C0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en-US" altLang="zh-CN" b="1">
                <a:cs typeface="宋体"/>
              </a:rPr>
              <a:t>3. Systemizing</a:t>
            </a:r>
          </a:p>
        </p:txBody>
      </p:sp>
      <p:pic>
        <p:nvPicPr>
          <p:cNvPr id="30734" name="Picture 34" descr="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24675" y="1489075"/>
            <a:ext cx="635000" cy="319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5" name="Text Box 37"/>
          <p:cNvSpPr txBox="1">
            <a:spLocks noChangeArrowheads="1"/>
          </p:cNvSpPr>
          <p:nvPr/>
        </p:nvSpPr>
        <p:spPr bwMode="auto">
          <a:xfrm rot="-5400000">
            <a:off x="7815262" y="587376"/>
            <a:ext cx="461963" cy="2195512"/>
          </a:xfrm>
          <a:prstGeom prst="rect">
            <a:avLst/>
          </a:prstGeom>
          <a:solidFill>
            <a:srgbClr val="C0C0C0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en-US" altLang="zh-CN" b="1">
                <a:cs typeface="宋体"/>
              </a:rPr>
              <a:t>4. communication</a:t>
            </a:r>
          </a:p>
        </p:txBody>
      </p:sp>
      <p:sp>
        <p:nvSpPr>
          <p:cNvPr id="30736" name="Text Box 38"/>
          <p:cNvSpPr txBox="1">
            <a:spLocks noChangeArrowheads="1"/>
          </p:cNvSpPr>
          <p:nvPr/>
        </p:nvSpPr>
        <p:spPr bwMode="auto">
          <a:xfrm>
            <a:off x="3302000" y="1554163"/>
            <a:ext cx="1576388" cy="338137"/>
          </a:xfrm>
          <a:prstGeom prst="rect">
            <a:avLst/>
          </a:prstGeom>
          <a:solidFill>
            <a:srgbClr val="C0C0C0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b="1">
                <a:cs typeface="宋体"/>
              </a:rPr>
              <a:t>Local projects</a:t>
            </a:r>
          </a:p>
        </p:txBody>
      </p:sp>
      <p:sp>
        <p:nvSpPr>
          <p:cNvPr id="30737" name="Rectangle 39"/>
          <p:cNvSpPr>
            <a:spLocks noChangeArrowheads="1"/>
          </p:cNvSpPr>
          <p:nvPr/>
        </p:nvSpPr>
        <p:spPr bwMode="auto">
          <a:xfrm>
            <a:off x="3302000" y="2927350"/>
            <a:ext cx="1389063" cy="160338"/>
          </a:xfrm>
          <a:prstGeom prst="rect">
            <a:avLst/>
          </a:prstGeom>
          <a:solidFill>
            <a:srgbClr val="C0C0C0">
              <a:alpha val="47058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1400" b="1">
                <a:cs typeface="宋体"/>
              </a:rPr>
              <a:t>1</a:t>
            </a:r>
          </a:p>
        </p:txBody>
      </p:sp>
      <p:sp>
        <p:nvSpPr>
          <p:cNvPr id="30738" name="Rectangle 41"/>
          <p:cNvSpPr>
            <a:spLocks noChangeArrowheads="1"/>
          </p:cNvSpPr>
          <p:nvPr/>
        </p:nvSpPr>
        <p:spPr bwMode="auto">
          <a:xfrm>
            <a:off x="4903788" y="2927350"/>
            <a:ext cx="1322387" cy="160338"/>
          </a:xfrm>
          <a:prstGeom prst="rect">
            <a:avLst/>
          </a:prstGeom>
          <a:solidFill>
            <a:srgbClr val="C0C0C0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1400" b="1">
                <a:cs typeface="宋体"/>
              </a:rPr>
              <a:t>2</a:t>
            </a:r>
          </a:p>
        </p:txBody>
      </p:sp>
      <p:sp>
        <p:nvSpPr>
          <p:cNvPr id="30739" name="Rectangle 43"/>
          <p:cNvSpPr>
            <a:spLocks noChangeArrowheads="1"/>
          </p:cNvSpPr>
          <p:nvPr/>
        </p:nvSpPr>
        <p:spPr bwMode="auto">
          <a:xfrm>
            <a:off x="3302000" y="4235450"/>
            <a:ext cx="1389063" cy="111125"/>
          </a:xfrm>
          <a:prstGeom prst="rect">
            <a:avLst/>
          </a:prstGeom>
          <a:solidFill>
            <a:srgbClr val="C0C0C0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altLang="zh-CN" sz="1400" b="1">
                <a:cs typeface="宋体"/>
              </a:rPr>
              <a:t>3</a:t>
            </a:r>
          </a:p>
        </p:txBody>
      </p:sp>
      <p:sp>
        <p:nvSpPr>
          <p:cNvPr id="30740" name="Rectangle 45"/>
          <p:cNvSpPr>
            <a:spLocks noChangeArrowheads="1"/>
          </p:cNvSpPr>
          <p:nvPr/>
        </p:nvSpPr>
        <p:spPr bwMode="auto">
          <a:xfrm>
            <a:off x="4903788" y="3327400"/>
            <a:ext cx="1322387" cy="1019175"/>
          </a:xfrm>
          <a:prstGeom prst="rect">
            <a:avLst/>
          </a:prstGeom>
          <a:solidFill>
            <a:srgbClr val="C0C0C0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/>
          </a:p>
        </p:txBody>
      </p:sp>
      <p:sp>
        <p:nvSpPr>
          <p:cNvPr id="30741" name="Text Box 46"/>
          <p:cNvSpPr txBox="1">
            <a:spLocks noChangeArrowheads="1"/>
          </p:cNvSpPr>
          <p:nvPr/>
        </p:nvSpPr>
        <p:spPr bwMode="auto">
          <a:xfrm>
            <a:off x="4927600" y="4083050"/>
            <a:ext cx="292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1400" b="1">
                <a:cs typeface="宋体"/>
              </a:rPr>
              <a:t>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31753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31754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31755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900113" y="836613"/>
            <a:ext cx="5411787" cy="4984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it-IT" altLang="zh-CN" sz="2400" b="1">
                <a:solidFill>
                  <a:schemeClr val="bg1"/>
                </a:solidFill>
                <a:cs typeface="宋体"/>
              </a:rPr>
              <a:t>Organic food distribution system</a:t>
            </a:r>
            <a:endParaRPr lang="zh-CN" altLang="en-US" sz="2400" b="1">
              <a:solidFill>
                <a:schemeClr val="bg1"/>
              </a:solidFill>
              <a:cs typeface="宋体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900113" y="4365625"/>
            <a:ext cx="3716337" cy="523875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altLang="zh-CN" sz="2400" b="1">
                <a:solidFill>
                  <a:srgbClr val="FFFFFF"/>
                </a:solidFill>
                <a:cs typeface="Times New Roman" pitchFamily="18" charset="0"/>
              </a:rPr>
              <a:t>Virtual plot renting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900113" y="2636838"/>
            <a:ext cx="4122737" cy="50006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/>
            <a:r>
              <a:rPr lang="en-GB" altLang="zh-CN" sz="2400" b="1">
                <a:solidFill>
                  <a:srgbClr val="FFFFFF"/>
                </a:solidFill>
                <a:cs typeface="Times New Roman" pitchFamily="18" charset="0"/>
              </a:rPr>
              <a:t>Food delivery system</a:t>
            </a:r>
            <a:endParaRPr lang="en-GB" sz="2400" b="1">
              <a:solidFill>
                <a:srgbClr val="FFFFFF"/>
              </a:solidFill>
              <a:ea typeface="宋体"/>
              <a:cs typeface="Times New Roman" pitchFamily="18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971550" y="1557338"/>
            <a:ext cx="7272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/>
              <a:t>Collaboration with retailers, restaurants, mobile promotions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971550" y="3357563"/>
            <a:ext cx="5903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/>
              <a:t>Digital platform to subscribe for food deliveries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971550" y="5084763"/>
            <a:ext cx="705643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cs typeface="宋体"/>
              </a:rPr>
              <a:t>For customers combining online game and community supported agriculture activity, involvement in harvesting</a:t>
            </a:r>
            <a:endParaRPr lang="nb-NO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32772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32773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32774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pic>
        <p:nvPicPr>
          <p:cNvPr id="32771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188913"/>
            <a:ext cx="8072437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ctrTitle"/>
          </p:nvPr>
        </p:nvSpPr>
        <p:spPr>
          <a:xfrm>
            <a:off x="1000125" y="857250"/>
            <a:ext cx="5214938" cy="2571750"/>
          </a:xfrm>
        </p:spPr>
        <p:txBody>
          <a:bodyPr/>
          <a:lstStyle/>
          <a:p>
            <a:pPr algn="l" eaLnBrk="1" hangingPunct="1"/>
            <a:r>
              <a:rPr lang="nb-NO" sz="3200" b="1" smtClean="0">
                <a:solidFill>
                  <a:srgbClr val="43BB0D"/>
                </a:solidFill>
              </a:rPr>
              <a:t>P</a:t>
            </a:r>
            <a:r>
              <a:rPr lang="nb-NO" sz="3200" smtClean="0"/>
              <a:t>artnership for </a:t>
            </a:r>
            <a:br>
              <a:rPr lang="nb-NO" sz="3200" smtClean="0"/>
            </a:br>
            <a:r>
              <a:rPr lang="nb-NO" sz="3200" b="1" smtClean="0">
                <a:solidFill>
                  <a:srgbClr val="43BB0D"/>
                </a:solidFill>
              </a:rPr>
              <a:t>E</a:t>
            </a:r>
            <a:r>
              <a:rPr lang="nb-NO" sz="3200" smtClean="0"/>
              <a:t>ducation and research about </a:t>
            </a:r>
            <a:br>
              <a:rPr lang="nb-NO" sz="3200" smtClean="0"/>
            </a:br>
            <a:r>
              <a:rPr lang="nb-NO" sz="3200" b="1" smtClean="0">
                <a:solidFill>
                  <a:srgbClr val="43BB0D"/>
                </a:solidFill>
              </a:rPr>
              <a:t>R</a:t>
            </a:r>
            <a:r>
              <a:rPr lang="nb-NO" sz="3200" smtClean="0"/>
              <a:t>esponsible </a:t>
            </a:r>
            <a:br>
              <a:rPr lang="nb-NO" sz="3200" smtClean="0"/>
            </a:br>
            <a:r>
              <a:rPr lang="nb-NO" sz="3200" b="1" smtClean="0">
                <a:solidFill>
                  <a:srgbClr val="43BB0D"/>
                </a:solidFill>
              </a:rPr>
              <a:t>L</a:t>
            </a:r>
            <a:r>
              <a:rPr lang="nb-NO" sz="3200" smtClean="0"/>
              <a:t>iving</a:t>
            </a:r>
            <a:endParaRPr lang="sl-SI" sz="3200" smtClean="0"/>
          </a:p>
        </p:txBody>
      </p:sp>
      <p:sp>
        <p:nvSpPr>
          <p:cNvPr id="33795" name="Subtitle 2"/>
          <p:cNvSpPr>
            <a:spLocks noGrp="1"/>
          </p:cNvSpPr>
          <p:nvPr>
            <p:ph type="subTitle" idx="1"/>
          </p:nvPr>
        </p:nvSpPr>
        <p:spPr>
          <a:xfrm>
            <a:off x="1357313" y="3357563"/>
            <a:ext cx="6400800" cy="1000125"/>
          </a:xfrm>
        </p:spPr>
        <p:txBody>
          <a:bodyPr/>
          <a:lstStyle/>
          <a:p>
            <a:pPr eaLnBrk="1" hangingPunct="1"/>
            <a:r>
              <a:rPr lang="nb-NO" sz="4800" smtClean="0">
                <a:solidFill>
                  <a:schemeClr val="tx1"/>
                </a:solidFill>
              </a:rPr>
              <a:t>Thanks!</a:t>
            </a:r>
            <a:endParaRPr lang="sl-SI" sz="4800" smtClean="0">
              <a:solidFill>
                <a:schemeClr val="tx1"/>
              </a:solidFill>
            </a:endParaRPr>
          </a:p>
        </p:txBody>
      </p:sp>
      <p:grpSp>
        <p:nvGrpSpPr>
          <p:cNvPr id="33796" name="Group 3"/>
          <p:cNvGrpSpPr>
            <a:grpSpLocks/>
          </p:cNvGrpSpPr>
          <p:nvPr/>
        </p:nvGrpSpPr>
        <p:grpSpPr bwMode="auto">
          <a:xfrm>
            <a:off x="0" y="0"/>
            <a:ext cx="9144000" cy="7485063"/>
            <a:chOff x="1" y="-23"/>
            <a:chExt cx="9143999" cy="7484362"/>
          </a:xfrm>
        </p:grpSpPr>
        <p:sp>
          <p:nvSpPr>
            <p:cNvPr id="33798" name="Rectangle 2"/>
            <p:cNvSpPr>
              <a:spLocks noChangeArrowheads="1"/>
            </p:cNvSpPr>
            <p:nvPr/>
          </p:nvSpPr>
          <p:spPr bwMode="auto">
            <a:xfrm>
              <a:off x="500034" y="-22"/>
              <a:ext cx="8001056" cy="709612"/>
            </a:xfrm>
            <a:prstGeom prst="rect">
              <a:avLst/>
            </a:prstGeom>
            <a:solidFill>
              <a:srgbClr val="43BB0D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endParaRPr lang="nb-NO">
                <a:latin typeface="Calibri" pitchFamily="34" charset="0"/>
              </a:endParaRPr>
            </a:p>
          </p:txBody>
        </p:sp>
        <p:sp>
          <p:nvSpPr>
            <p:cNvPr id="33799" name="Rectangle 3"/>
            <p:cNvSpPr>
              <a:spLocks noChangeArrowheads="1"/>
            </p:cNvSpPr>
            <p:nvPr/>
          </p:nvSpPr>
          <p:spPr bwMode="auto">
            <a:xfrm>
              <a:off x="714348" y="6149999"/>
              <a:ext cx="8143932" cy="708025"/>
            </a:xfrm>
            <a:prstGeom prst="rect">
              <a:avLst/>
            </a:prstGeom>
            <a:solidFill>
              <a:srgbClr val="43BB0D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endParaRPr lang="nb-NO">
                <a:latin typeface="Calibri" pitchFamily="34" charset="0"/>
              </a:endParaRPr>
            </a:p>
          </p:txBody>
        </p:sp>
        <p:pic>
          <p:nvPicPr>
            <p:cNvPr id="33800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6357950" y="1071423"/>
              <a:ext cx="1928827" cy="250923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33801" name="Freeform 15"/>
            <p:cNvSpPr>
              <a:spLocks/>
            </p:cNvSpPr>
            <p:nvPr/>
          </p:nvSpPr>
          <p:spPr bwMode="auto">
            <a:xfrm rot="1219659">
              <a:off x="1002096" y="3682167"/>
              <a:ext cx="7413389" cy="3396972"/>
            </a:xfrm>
            <a:custGeom>
              <a:avLst/>
              <a:gdLst>
                <a:gd name="T0" fmla="*/ 0 w 7704000"/>
                <a:gd name="T1" fmla="*/ 2147483647 h 1200000"/>
                <a:gd name="T2" fmla="*/ 2632485 w 7704000"/>
                <a:gd name="T3" fmla="*/ 2147483647 h 1200000"/>
                <a:gd name="T4" fmla="*/ 4266441 w 7704000"/>
                <a:gd name="T5" fmla="*/ 2147483647 h 1200000"/>
                <a:gd name="T6" fmla="*/ 4856486 w 7704000"/>
                <a:gd name="T7" fmla="*/ 2147483647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33802" name="Freeform 17"/>
            <p:cNvSpPr>
              <a:spLocks/>
            </p:cNvSpPr>
            <p:nvPr/>
          </p:nvSpPr>
          <p:spPr bwMode="auto">
            <a:xfrm rot="554117">
              <a:off x="457151" y="4555749"/>
              <a:ext cx="8673710" cy="874786"/>
            </a:xfrm>
            <a:custGeom>
              <a:avLst/>
              <a:gdLst>
                <a:gd name="T0" fmla="*/ 0 w 7704000"/>
                <a:gd name="T1" fmla="*/ 27029 h 1200000"/>
                <a:gd name="T2" fmla="*/ 17322993 w 7704000"/>
                <a:gd name="T3" fmla="*/ 2703 h 1200000"/>
                <a:gd name="T4" fmla="*/ 28075189 w 7704000"/>
                <a:gd name="T5" fmla="*/ 10812 h 1200000"/>
                <a:gd name="T6" fmla="*/ 31957893 w 7704000"/>
                <a:gd name="T7" fmla="*/ 5946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2540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33803" name="Freeform 18"/>
            <p:cNvSpPr>
              <a:spLocks/>
            </p:cNvSpPr>
            <p:nvPr/>
          </p:nvSpPr>
          <p:spPr bwMode="auto">
            <a:xfrm rot="554117">
              <a:off x="304292" y="4629058"/>
              <a:ext cx="8803653" cy="992279"/>
            </a:xfrm>
            <a:custGeom>
              <a:avLst/>
              <a:gdLst>
                <a:gd name="T0" fmla="*/ 0 w 7704000"/>
                <a:gd name="T1" fmla="*/ 122634 h 1200000"/>
                <a:gd name="T2" fmla="*/ 20707092 w 7704000"/>
                <a:gd name="T3" fmla="*/ 12263 h 1200000"/>
                <a:gd name="T4" fmla="*/ 33559727 w 7704000"/>
                <a:gd name="T5" fmla="*/ 49054 h 1200000"/>
                <a:gd name="T6" fmla="*/ 38200997 w 7704000"/>
                <a:gd name="T7" fmla="*/ 26979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33804" name="Freeform 19"/>
            <p:cNvSpPr>
              <a:spLocks/>
            </p:cNvSpPr>
            <p:nvPr/>
          </p:nvSpPr>
          <p:spPr bwMode="auto">
            <a:xfrm rot="554117">
              <a:off x="288527" y="4701532"/>
              <a:ext cx="8815921" cy="984400"/>
            </a:xfrm>
            <a:custGeom>
              <a:avLst/>
              <a:gdLst>
                <a:gd name="T0" fmla="*/ 0 w 7704000"/>
                <a:gd name="T1" fmla="*/ 111446 h 1200000"/>
                <a:gd name="T2" fmla="*/ 21056030 w 7704000"/>
                <a:gd name="T3" fmla="*/ 11145 h 1200000"/>
                <a:gd name="T4" fmla="*/ 34125304 w 7704000"/>
                <a:gd name="T5" fmla="*/ 44579 h 1200000"/>
                <a:gd name="T6" fmla="*/ 38844732 w 7704000"/>
                <a:gd name="T7" fmla="*/ 24518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33805" name="Freeform 15"/>
            <p:cNvSpPr>
              <a:spLocks/>
            </p:cNvSpPr>
            <p:nvPr/>
          </p:nvSpPr>
          <p:spPr bwMode="auto">
            <a:xfrm rot="1219659">
              <a:off x="949152" y="3751182"/>
              <a:ext cx="7388572" cy="3498995"/>
            </a:xfrm>
            <a:custGeom>
              <a:avLst/>
              <a:gdLst>
                <a:gd name="T0" fmla="*/ 0 w 7704000"/>
                <a:gd name="T1" fmla="*/ 2147483647 h 1200000"/>
                <a:gd name="T2" fmla="*/ 2528664 w 7704000"/>
                <a:gd name="T3" fmla="*/ 2147483647 h 1200000"/>
                <a:gd name="T4" fmla="*/ 4098165 w 7704000"/>
                <a:gd name="T5" fmla="*/ 2147483647 h 1200000"/>
                <a:gd name="T6" fmla="*/ 4664944 w 7704000"/>
                <a:gd name="T7" fmla="*/ 2147483647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33806" name="Freeform 15"/>
            <p:cNvSpPr>
              <a:spLocks/>
            </p:cNvSpPr>
            <p:nvPr/>
          </p:nvSpPr>
          <p:spPr bwMode="auto">
            <a:xfrm rot="1219659">
              <a:off x="1030774" y="3943171"/>
              <a:ext cx="7296766" cy="3541168"/>
            </a:xfrm>
            <a:custGeom>
              <a:avLst/>
              <a:gdLst>
                <a:gd name="T0" fmla="*/ 0 w 7704000"/>
                <a:gd name="T1" fmla="*/ 2147483647 h 1200000"/>
                <a:gd name="T2" fmla="*/ 2176354 w 7704000"/>
                <a:gd name="T3" fmla="*/ 2147483647 h 1200000"/>
                <a:gd name="T4" fmla="*/ 3527193 w 7704000"/>
                <a:gd name="T5" fmla="*/ 2147483647 h 1200000"/>
                <a:gd name="T6" fmla="*/ 4014999 w 7704000"/>
                <a:gd name="T7" fmla="*/ 2147483647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33807" name="Freeform 19"/>
            <p:cNvSpPr>
              <a:spLocks/>
            </p:cNvSpPr>
            <p:nvPr/>
          </p:nvSpPr>
          <p:spPr bwMode="auto">
            <a:xfrm rot="554117">
              <a:off x="717616" y="5003107"/>
              <a:ext cx="7827960" cy="672965"/>
            </a:xfrm>
            <a:custGeom>
              <a:avLst/>
              <a:gdLst>
                <a:gd name="T0" fmla="*/ 0 w 7704000"/>
                <a:gd name="T1" fmla="*/ 1161 h 1200000"/>
                <a:gd name="T2" fmla="*/ 5057635 w 7704000"/>
                <a:gd name="T3" fmla="*/ 116 h 1200000"/>
                <a:gd name="T4" fmla="*/ 8196858 w 7704000"/>
                <a:gd name="T5" fmla="*/ 464 h 1200000"/>
                <a:gd name="T6" fmla="*/ 9330467 w 7704000"/>
                <a:gd name="T7" fmla="*/ 256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33808" name="Rectangle 5"/>
            <p:cNvSpPr>
              <a:spLocks noChangeArrowheads="1"/>
            </p:cNvSpPr>
            <p:nvPr/>
          </p:nvSpPr>
          <p:spPr bwMode="auto">
            <a:xfrm rot="-5400000">
              <a:off x="-3068637" y="3068616"/>
              <a:ext cx="6858002" cy="720725"/>
            </a:xfrm>
            <a:prstGeom prst="rect">
              <a:avLst/>
            </a:prstGeom>
            <a:solidFill>
              <a:srgbClr val="43BB0D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endParaRPr lang="nb-NO">
                <a:latin typeface="Calibri" pitchFamily="34" charset="0"/>
              </a:endParaRPr>
            </a:p>
          </p:txBody>
        </p:sp>
        <p:sp>
          <p:nvSpPr>
            <p:cNvPr id="33809" name="Freeform 15"/>
            <p:cNvSpPr>
              <a:spLocks/>
            </p:cNvSpPr>
            <p:nvPr/>
          </p:nvSpPr>
          <p:spPr bwMode="auto">
            <a:xfrm rot="1219659">
              <a:off x="2336325" y="3870423"/>
              <a:ext cx="6026411" cy="3426655"/>
            </a:xfrm>
            <a:custGeom>
              <a:avLst/>
              <a:gdLst>
                <a:gd name="T0" fmla="*/ 0 w 7704000"/>
                <a:gd name="T1" fmla="*/ 2147483647 h 1200000"/>
                <a:gd name="T2" fmla="*/ 219215 w 7704000"/>
                <a:gd name="T3" fmla="*/ 2147483647 h 1200000"/>
                <a:gd name="T4" fmla="*/ 355280 w 7704000"/>
                <a:gd name="T5" fmla="*/ 2147483647 h 1200000"/>
                <a:gd name="T6" fmla="*/ 404414 w 7704000"/>
                <a:gd name="T7" fmla="*/ 2147483647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9525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  <p:sp>
          <p:nvSpPr>
            <p:cNvPr id="33810" name="Rectangle 4"/>
            <p:cNvSpPr>
              <a:spLocks noChangeArrowheads="1"/>
            </p:cNvSpPr>
            <p:nvPr/>
          </p:nvSpPr>
          <p:spPr bwMode="auto">
            <a:xfrm rot="-5400000">
              <a:off x="5355432" y="3069408"/>
              <a:ext cx="6858000" cy="719137"/>
            </a:xfrm>
            <a:prstGeom prst="rect">
              <a:avLst/>
            </a:prstGeom>
            <a:solidFill>
              <a:srgbClr val="43BB0D"/>
            </a:solidFill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endParaRPr lang="nb-NO">
                <a:latin typeface="Calibri" pitchFamily="34" charset="0"/>
              </a:endParaRPr>
            </a:p>
          </p:txBody>
        </p:sp>
      </p:grpSp>
      <p:sp>
        <p:nvSpPr>
          <p:cNvPr id="18" name="Subtitle 2"/>
          <p:cNvSpPr txBox="1">
            <a:spLocks/>
          </p:cNvSpPr>
          <p:nvPr/>
        </p:nvSpPr>
        <p:spPr bwMode="auto">
          <a:xfrm>
            <a:off x="1571625" y="5357813"/>
            <a:ext cx="6072188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nb-NO" sz="2000" dirty="0">
                <a:latin typeface="+mn-lt"/>
              </a:rPr>
              <a:t>www.perlprojects.org</a:t>
            </a:r>
          </a:p>
          <a:p>
            <a:pPr algn="ctr">
              <a:spcBef>
                <a:spcPct val="20000"/>
              </a:spcBef>
              <a:buFont typeface="Arial" charset="0"/>
              <a:buNone/>
              <a:defRPr/>
            </a:pPr>
            <a:r>
              <a:rPr lang="nb-NO" sz="2000" dirty="0">
                <a:latin typeface="+mn-lt"/>
              </a:rPr>
              <a:t>PERL@hihm.no</a:t>
            </a:r>
            <a:endParaRPr lang="sl-SI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16390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16391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16392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 bwMode="auto">
          <a:xfrm>
            <a:off x="1331913" y="1412875"/>
            <a:ext cx="69119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en-US" sz="4400" b="1" dirty="0" smtClean="0">
                <a:latin typeface="+mj-lt"/>
                <a:ea typeface="+mj-ea"/>
                <a:cs typeface="+mj-cs"/>
              </a:rPr>
              <a:t>PERL</a:t>
            </a:r>
            <a:endParaRPr lang="sl-SI" sz="4400" dirty="0">
              <a:latin typeface="+mj-lt"/>
              <a:ea typeface="+mj-ea"/>
              <a:cs typeface="+mj-cs"/>
            </a:endParaRPr>
          </a:p>
        </p:txBody>
      </p:sp>
      <p:sp>
        <p:nvSpPr>
          <p:cNvPr id="16388" name="Content Placeholder 2"/>
          <p:cNvSpPr>
            <a:spLocks noGrp="1"/>
          </p:cNvSpPr>
          <p:nvPr>
            <p:ph idx="1"/>
          </p:nvPr>
        </p:nvSpPr>
        <p:spPr>
          <a:xfrm>
            <a:off x="971550" y="3068638"/>
            <a:ext cx="7029450" cy="1800225"/>
          </a:xfrm>
        </p:spPr>
        <p:txBody>
          <a:bodyPr/>
          <a:lstStyle/>
          <a:p>
            <a:pPr eaLnBrk="1" hangingPunct="1">
              <a:buFont typeface="Arial" pitchFamily="34" charset="0"/>
              <a:buNone/>
            </a:pPr>
            <a:r>
              <a:rPr lang="nb-NO" smtClean="0"/>
              <a:t>	Partnership for Education and Research about Responsible Living</a:t>
            </a:r>
          </a:p>
          <a:p>
            <a:pPr eaLnBrk="1" hangingPunct="1">
              <a:buFont typeface="Arial" pitchFamily="34" charset="0"/>
              <a:buNone/>
            </a:pPr>
            <a:endParaRPr lang="sl-SI" smtClean="0"/>
          </a:p>
        </p:txBody>
      </p:sp>
      <p:pic>
        <p:nvPicPr>
          <p:cNvPr id="16389" name="Picture 7"/>
          <p:cNvPicPr>
            <a:picLocks noChangeAspect="1" noChangeArrowheads="1"/>
          </p:cNvPicPr>
          <p:nvPr/>
        </p:nvPicPr>
        <p:blipFill>
          <a:blip r:embed="rId4" cstate="print"/>
          <a:srcRect l="2806" t="20322" b="19330"/>
          <a:stretch>
            <a:fillRect/>
          </a:stretch>
        </p:blipFill>
        <p:spPr bwMode="auto">
          <a:xfrm>
            <a:off x="6443663" y="620713"/>
            <a:ext cx="20494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Support</a:t>
            </a:r>
            <a:endParaRPr lang="sl-SI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1036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1037" name="Picture 7"/>
            <p:cNvPicPr>
              <a:picLocks noChangeAspect="1" noChangeArrowheads="1"/>
            </p:cNvPicPr>
            <p:nvPr/>
          </p:nvPicPr>
          <p:blipFill>
            <a:blip r:embed="rId4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1038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pic>
        <p:nvPicPr>
          <p:cNvPr id="1029" name="Picture 7"/>
          <p:cNvPicPr>
            <a:picLocks noChangeAspect="1" noChangeArrowheads="1"/>
          </p:cNvPicPr>
          <p:nvPr/>
        </p:nvPicPr>
        <p:blipFill>
          <a:blip r:embed="rId5" cstate="print"/>
          <a:srcRect l="2806" t="20322" b="19330"/>
          <a:stretch>
            <a:fillRect/>
          </a:stretch>
        </p:blipFill>
        <p:spPr bwMode="auto">
          <a:xfrm>
            <a:off x="3429000" y="2571750"/>
            <a:ext cx="2586038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88" y="1285875"/>
            <a:ext cx="3357562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2" descr="G:\LUNA\VIT\FELLES\PERL\PERL 1 Oct 2009 - 30 Sept 2012\Templates and design\logos\unesco_decades_education_sustainable_en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5429250" y="1214438"/>
            <a:ext cx="3475038" cy="1511300"/>
          </a:xfrm>
        </p:spPr>
      </p:pic>
      <p:pic>
        <p:nvPicPr>
          <p:cNvPr id="1032" name="Picture 3" descr="G:\LUNA\VIT\FELLES\PERL\PERL 1 Oct 2009 - 30 Sept 2012\Templates and design\logos\BLD English logo Feb 201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8" y="3071813"/>
            <a:ext cx="3124200" cy="99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3429000" y="4929188"/>
          <a:ext cx="2357438" cy="1143000"/>
        </p:xfrm>
        <a:graphic>
          <a:graphicData uri="http://schemas.openxmlformats.org/presentationml/2006/ole">
            <p:oleObj spid="_x0000_s55298" name="Document" r:id="rId9" imgW="1748918" imgH="830402" progId="Word.Document.12">
              <p:embed/>
            </p:oleObj>
          </a:graphicData>
        </a:graphic>
      </p:graphicFrame>
      <p:pic>
        <p:nvPicPr>
          <p:cNvPr id="1033" name="Picture 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285875" y="4429125"/>
            <a:ext cx="1214438" cy="141605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1034" name="Picture 21" descr="logo-marrakech-transparent-goo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72250" y="4572000"/>
            <a:ext cx="1489075" cy="17256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35" name="Picture 3" descr="G:\LUNA\VIT\FELLES\PERL\PERL 1 Oct 2009 - 30 Sept 2012\Templates and design\logos\Sweden environment Ministry.T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72188" y="2928938"/>
            <a:ext cx="2422525" cy="1350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PERL’s mission</a:t>
            </a:r>
            <a:endParaRPr 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15238" cy="3971925"/>
          </a:xfrm>
        </p:spPr>
        <p:txBody>
          <a:bodyPr/>
          <a:lstStyle/>
          <a:p>
            <a:r>
              <a:rPr lang="en-US" sz="2800" smtClean="0"/>
              <a:t>To educate individuals to recognise their role as active citizens and to make more responsible daily choices</a:t>
            </a:r>
          </a:p>
          <a:p>
            <a:endParaRPr lang="en-US" sz="1600" smtClean="0"/>
          </a:p>
          <a:p>
            <a:r>
              <a:rPr lang="en-US" sz="2800" smtClean="0"/>
              <a:t>To influence governments, businesses and schools to educate individuals and to make better lifestyle choices both available and attractive.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18437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18438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18439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smtClean="0"/>
              <a:t>PERL’s approach</a:t>
            </a:r>
            <a:endParaRPr lang="sl-SI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" y="1643063"/>
            <a:ext cx="7429500" cy="3971925"/>
          </a:xfrm>
        </p:spPr>
        <p:txBody>
          <a:bodyPr/>
          <a:lstStyle/>
          <a:p>
            <a:r>
              <a:rPr lang="en-US" smtClean="0"/>
              <a:t>build bridges and to collaborate by recognising that people need to determine their own lifestyle changes</a:t>
            </a:r>
          </a:p>
          <a:p>
            <a:pPr>
              <a:buFont typeface="Arial" pitchFamily="34" charset="0"/>
              <a:buNone/>
            </a:pPr>
            <a:endParaRPr lang="en-US" sz="800" smtClean="0"/>
          </a:p>
          <a:p>
            <a:r>
              <a:rPr lang="en-US" smtClean="0"/>
              <a:t>based on good information, consultation and the principles of sustainable human </a:t>
            </a:r>
            <a:br>
              <a:rPr lang="en-US" smtClean="0"/>
            </a:br>
            <a:r>
              <a:rPr lang="en-US" smtClean="0"/>
              <a:t>development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19461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19462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19463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21530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21531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21532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  <p:grpSp>
        <p:nvGrpSpPr>
          <p:cNvPr id="3" name="Content Placeholder 8"/>
          <p:cNvGrpSpPr>
            <a:grpSpLocks noGrp="1"/>
          </p:cNvGrpSpPr>
          <p:nvPr>
            <p:ph idx="1"/>
          </p:nvPr>
        </p:nvGrpSpPr>
        <p:grpSpPr bwMode="auto">
          <a:xfrm>
            <a:off x="285750" y="142875"/>
            <a:ext cx="8501063" cy="5929313"/>
            <a:chOff x="357188" y="285750"/>
            <a:chExt cx="8429625" cy="6357938"/>
          </a:xfrm>
        </p:grpSpPr>
        <p:sp>
          <p:nvSpPr>
            <p:cNvPr id="10" name="Ellipse 2"/>
            <p:cNvSpPr/>
            <p:nvPr/>
          </p:nvSpPr>
          <p:spPr>
            <a:xfrm>
              <a:off x="357188" y="285750"/>
              <a:ext cx="8429625" cy="6357938"/>
            </a:xfrm>
            <a:prstGeom prst="ellipse">
              <a:avLst/>
            </a:prstGeom>
            <a:solidFill>
              <a:srgbClr val="CC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11" name="Rektangel 3"/>
            <p:cNvSpPr/>
            <p:nvPr/>
          </p:nvSpPr>
          <p:spPr>
            <a:xfrm>
              <a:off x="1786525" y="1204970"/>
              <a:ext cx="5654381" cy="99071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txBody>
            <a:bodyPr>
              <a:spAutoFit/>
            </a:bodyPr>
            <a:lstStyle/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b="1" i="1" dirty="0" err="1">
                  <a:latin typeface="+mn-lt"/>
                </a:rPr>
                <a:t>Macro-structural</a:t>
              </a:r>
              <a:r>
                <a:rPr lang="nb-NO" b="1" i="1" dirty="0">
                  <a:latin typeface="+mn-lt"/>
                </a:rPr>
                <a:t> </a:t>
              </a:r>
              <a:r>
                <a:rPr lang="nb-NO" b="1" i="1" dirty="0" err="1">
                  <a:latin typeface="+mn-lt"/>
                </a:rPr>
                <a:t>changes</a:t>
              </a:r>
              <a:endParaRPr lang="nb-NO" b="1" i="1" dirty="0">
                <a:latin typeface="+mn-lt"/>
              </a:endParaRPr>
            </a:p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dirty="0">
                  <a:latin typeface="+mn-lt"/>
                </a:rPr>
                <a:t>(</a:t>
              </a:r>
              <a:r>
                <a:rPr lang="nb-NO" dirty="0" err="1">
                  <a:latin typeface="+mn-lt"/>
                </a:rPr>
                <a:t>international</a:t>
              </a:r>
              <a:r>
                <a:rPr lang="nb-NO" dirty="0">
                  <a:latin typeface="+mn-lt"/>
                </a:rPr>
                <a:t> </a:t>
              </a:r>
              <a:r>
                <a:rPr lang="nb-NO" dirty="0" err="1">
                  <a:latin typeface="+mn-lt"/>
                </a:rPr>
                <a:t>agreements</a:t>
              </a:r>
              <a:r>
                <a:rPr lang="nb-NO" dirty="0">
                  <a:latin typeface="+mn-lt"/>
                </a:rPr>
                <a:t> and standards, </a:t>
              </a:r>
              <a:r>
                <a:rPr lang="nb-NO" dirty="0" err="1">
                  <a:latin typeface="+mn-lt"/>
                </a:rPr>
                <a:t>national</a:t>
              </a:r>
              <a:r>
                <a:rPr lang="nb-NO" dirty="0">
                  <a:latin typeface="+mn-lt"/>
                </a:rPr>
                <a:t> </a:t>
              </a:r>
              <a:r>
                <a:rPr lang="nb-NO" dirty="0" err="1">
                  <a:latin typeface="+mn-lt"/>
                </a:rPr>
                <a:t>policies</a:t>
              </a:r>
              <a:r>
                <a:rPr lang="nb-NO" dirty="0">
                  <a:latin typeface="+mn-lt"/>
                </a:rPr>
                <a:t>,</a:t>
              </a:r>
            </a:p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dirty="0">
                  <a:latin typeface="+mn-lt"/>
                </a:rPr>
                <a:t> </a:t>
              </a:r>
              <a:r>
                <a:rPr lang="nb-NO" dirty="0" err="1">
                  <a:latin typeface="+mn-lt"/>
                </a:rPr>
                <a:t>taxes</a:t>
              </a:r>
              <a:r>
                <a:rPr lang="nb-NO" dirty="0">
                  <a:latin typeface="+mn-lt"/>
                </a:rPr>
                <a:t> ,</a:t>
              </a:r>
              <a:r>
                <a:rPr lang="nb-NO" dirty="0" err="1">
                  <a:latin typeface="+mn-lt"/>
                </a:rPr>
                <a:t>laws</a:t>
              </a:r>
              <a:r>
                <a:rPr lang="nb-NO" dirty="0">
                  <a:latin typeface="+mn-lt"/>
                </a:rPr>
                <a:t>,  </a:t>
              </a:r>
              <a:r>
                <a:rPr lang="nb-NO" dirty="0" err="1">
                  <a:latin typeface="+mn-lt"/>
                </a:rPr>
                <a:t>controls</a:t>
              </a:r>
              <a:r>
                <a:rPr lang="nb-NO" dirty="0">
                  <a:latin typeface="+mn-lt"/>
                </a:rPr>
                <a:t>, </a:t>
              </a:r>
              <a:r>
                <a:rPr lang="nb-NO" dirty="0" err="1">
                  <a:latin typeface="+mn-lt"/>
                </a:rPr>
                <a:t>etc</a:t>
              </a:r>
              <a:r>
                <a:rPr lang="nb-NO" dirty="0">
                  <a:latin typeface="+mn-lt"/>
                </a:rPr>
                <a:t> )</a:t>
              </a:r>
            </a:p>
          </p:txBody>
        </p:sp>
        <p:sp>
          <p:nvSpPr>
            <p:cNvPr id="12" name="Rektangel 4"/>
            <p:cNvSpPr/>
            <p:nvPr/>
          </p:nvSpPr>
          <p:spPr>
            <a:xfrm>
              <a:off x="785359" y="2357400"/>
              <a:ext cx="3461577" cy="64685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none">
              <a:spAutoFit/>
            </a:bodyPr>
            <a:lstStyle/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b="1" i="1" dirty="0" err="1">
                  <a:latin typeface="+mn-lt"/>
                </a:rPr>
                <a:t>Infra-structural</a:t>
              </a:r>
              <a:r>
                <a:rPr lang="nb-NO" b="1" i="1" dirty="0">
                  <a:latin typeface="+mn-lt"/>
                </a:rPr>
                <a:t> </a:t>
              </a:r>
              <a:r>
                <a:rPr lang="nb-NO" b="1" i="1" dirty="0" err="1">
                  <a:latin typeface="+mn-lt"/>
                </a:rPr>
                <a:t>changes</a:t>
              </a:r>
              <a:endParaRPr lang="nb-NO" b="1" i="1" dirty="0">
                <a:latin typeface="+mn-lt"/>
              </a:endParaRPr>
            </a:p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dirty="0">
                  <a:latin typeface="+mn-lt"/>
                </a:rPr>
                <a:t>(</a:t>
              </a:r>
              <a:r>
                <a:rPr lang="nb-NO" dirty="0" err="1">
                  <a:latin typeface="+mn-lt"/>
                </a:rPr>
                <a:t>local</a:t>
              </a:r>
              <a:r>
                <a:rPr lang="nb-NO" dirty="0">
                  <a:latin typeface="+mn-lt"/>
                </a:rPr>
                <a:t> </a:t>
              </a:r>
              <a:r>
                <a:rPr lang="nb-NO" dirty="0" err="1">
                  <a:latin typeface="+mn-lt"/>
                </a:rPr>
                <a:t>policies</a:t>
              </a:r>
              <a:r>
                <a:rPr lang="nb-NO" dirty="0">
                  <a:latin typeface="+mn-lt"/>
                </a:rPr>
                <a:t>, </a:t>
              </a:r>
              <a:r>
                <a:rPr lang="nb-NO" dirty="0" err="1">
                  <a:latin typeface="+mn-lt"/>
                </a:rPr>
                <a:t>resources</a:t>
              </a:r>
              <a:r>
                <a:rPr lang="nb-NO" dirty="0">
                  <a:latin typeface="+mn-lt"/>
                </a:rPr>
                <a:t>, </a:t>
              </a:r>
              <a:r>
                <a:rPr lang="nb-NO" dirty="0" err="1">
                  <a:latin typeface="+mn-lt"/>
                </a:rPr>
                <a:t>curricula</a:t>
              </a:r>
              <a:r>
                <a:rPr lang="nb-NO" dirty="0">
                  <a:latin typeface="+mn-lt"/>
                </a:rPr>
                <a:t>)</a:t>
              </a:r>
            </a:p>
          </p:txBody>
        </p:sp>
        <p:sp>
          <p:nvSpPr>
            <p:cNvPr id="13" name="Rektangel 7"/>
            <p:cNvSpPr/>
            <p:nvPr/>
          </p:nvSpPr>
          <p:spPr>
            <a:xfrm>
              <a:off x="5144208" y="2357400"/>
              <a:ext cx="1048390" cy="36939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none">
              <a:spAutoFit/>
            </a:bodyPr>
            <a:lstStyle/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b="1" i="1" dirty="0">
                  <a:latin typeface="+mn-lt"/>
                </a:rPr>
                <a:t>Research</a:t>
              </a:r>
              <a:endParaRPr lang="nb-NO" b="1" dirty="0">
                <a:latin typeface="+mn-lt"/>
              </a:endParaRPr>
            </a:p>
          </p:txBody>
        </p:sp>
        <p:sp>
          <p:nvSpPr>
            <p:cNvPr id="14" name="Rektangel 14"/>
            <p:cNvSpPr/>
            <p:nvPr/>
          </p:nvSpPr>
          <p:spPr>
            <a:xfrm>
              <a:off x="6072962" y="2786369"/>
              <a:ext cx="1330164" cy="36939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none">
              <a:spAutoFit/>
            </a:bodyPr>
            <a:lstStyle/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b="1" i="1" dirty="0" err="1">
                  <a:latin typeface="+mn-lt"/>
                </a:rPr>
                <a:t>Information</a:t>
              </a:r>
              <a:endParaRPr lang="nb-NO" b="1" dirty="0">
                <a:latin typeface="+mn-lt"/>
              </a:endParaRPr>
            </a:p>
          </p:txBody>
        </p:sp>
        <p:sp>
          <p:nvSpPr>
            <p:cNvPr id="15" name="Rektangel 15"/>
            <p:cNvSpPr/>
            <p:nvPr/>
          </p:nvSpPr>
          <p:spPr>
            <a:xfrm>
              <a:off x="5929713" y="3785595"/>
              <a:ext cx="1130247" cy="37109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none">
              <a:spAutoFit/>
            </a:bodyPr>
            <a:lstStyle/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b="1" i="1" dirty="0">
                  <a:latin typeface="+mn-lt"/>
                </a:rPr>
                <a:t>Education</a:t>
              </a:r>
              <a:endParaRPr lang="nb-NO" b="1" dirty="0">
                <a:latin typeface="+mn-lt"/>
              </a:endParaRPr>
            </a:p>
          </p:txBody>
        </p:sp>
        <p:sp>
          <p:nvSpPr>
            <p:cNvPr id="16" name="Rektangel 16"/>
            <p:cNvSpPr/>
            <p:nvPr/>
          </p:nvSpPr>
          <p:spPr>
            <a:xfrm>
              <a:off x="643685" y="3215338"/>
              <a:ext cx="3184525" cy="120009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none">
              <a:spAutoFit/>
            </a:bodyPr>
            <a:lstStyle/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b="1" i="1" dirty="0">
                  <a:latin typeface="+mn-lt"/>
                </a:rPr>
                <a:t>Collaboration and </a:t>
              </a:r>
              <a:r>
                <a:rPr lang="nb-NO" b="1" i="1" dirty="0" err="1">
                  <a:latin typeface="+mn-lt"/>
                </a:rPr>
                <a:t>co-operation</a:t>
              </a:r>
              <a:endParaRPr lang="nb-NO" b="1" i="1" dirty="0">
                <a:latin typeface="+mn-lt"/>
              </a:endParaRPr>
            </a:p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dirty="0">
                  <a:latin typeface="+mn-lt"/>
                </a:rPr>
                <a:t>(</a:t>
              </a:r>
              <a:r>
                <a:rPr lang="nb-NO" dirty="0" err="1">
                  <a:latin typeface="+mn-lt"/>
                </a:rPr>
                <a:t>across</a:t>
              </a:r>
              <a:r>
                <a:rPr lang="nb-NO" dirty="0">
                  <a:latin typeface="+mn-lt"/>
                </a:rPr>
                <a:t> </a:t>
              </a:r>
              <a:r>
                <a:rPr lang="nb-NO" dirty="0" err="1">
                  <a:latin typeface="+mn-lt"/>
                </a:rPr>
                <a:t>disciplines</a:t>
              </a:r>
              <a:r>
                <a:rPr lang="nb-NO" dirty="0">
                  <a:latin typeface="+mn-lt"/>
                </a:rPr>
                <a:t>, </a:t>
              </a:r>
              <a:r>
                <a:rPr lang="nb-NO" dirty="0" err="1">
                  <a:latin typeface="+mn-lt"/>
                </a:rPr>
                <a:t>between</a:t>
              </a:r>
              <a:r>
                <a:rPr lang="nb-NO" dirty="0">
                  <a:latin typeface="+mn-lt"/>
                </a:rPr>
                <a:t> </a:t>
              </a:r>
            </a:p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dirty="0">
                  <a:latin typeface="+mn-lt"/>
                </a:rPr>
                <a:t>producers and </a:t>
              </a:r>
              <a:r>
                <a:rPr lang="nb-NO" dirty="0" err="1">
                  <a:latin typeface="+mn-lt"/>
                </a:rPr>
                <a:t>consumers</a:t>
              </a:r>
              <a:r>
                <a:rPr lang="nb-NO" dirty="0">
                  <a:latin typeface="+mn-lt"/>
                </a:rPr>
                <a:t>, </a:t>
              </a:r>
            </a:p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dirty="0" err="1">
                  <a:latin typeface="+mn-lt"/>
                </a:rPr>
                <a:t>within</a:t>
              </a:r>
              <a:r>
                <a:rPr lang="nb-NO" dirty="0">
                  <a:latin typeface="+mn-lt"/>
                </a:rPr>
                <a:t> </a:t>
              </a:r>
              <a:r>
                <a:rPr lang="nb-NO" dirty="0" err="1">
                  <a:latin typeface="+mn-lt"/>
                </a:rPr>
                <a:t>communities</a:t>
              </a:r>
              <a:r>
                <a:rPr lang="nb-NO" dirty="0">
                  <a:latin typeface="+mn-lt"/>
                </a:rPr>
                <a:t>)</a:t>
              </a:r>
            </a:p>
          </p:txBody>
        </p:sp>
        <p:sp>
          <p:nvSpPr>
            <p:cNvPr id="17" name="Rektangel 17"/>
            <p:cNvSpPr/>
            <p:nvPr/>
          </p:nvSpPr>
          <p:spPr>
            <a:xfrm>
              <a:off x="2572031" y="5714255"/>
              <a:ext cx="4083370" cy="37109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none">
              <a:spAutoFit/>
            </a:bodyPr>
            <a:lstStyle/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b="1" i="1" dirty="0" err="1">
                  <a:latin typeface="+mn-lt"/>
                </a:rPr>
                <a:t>Collective</a:t>
              </a:r>
              <a:r>
                <a:rPr lang="nb-NO" b="1" i="1" dirty="0">
                  <a:latin typeface="+mn-lt"/>
                </a:rPr>
                <a:t> and </a:t>
              </a:r>
              <a:r>
                <a:rPr lang="nb-NO" b="1" i="1" dirty="0" err="1">
                  <a:latin typeface="+mn-lt"/>
                </a:rPr>
                <a:t>individual</a:t>
              </a:r>
              <a:r>
                <a:rPr lang="nb-NO" b="1" i="1" dirty="0">
                  <a:latin typeface="+mn-lt"/>
                </a:rPr>
                <a:t> </a:t>
              </a:r>
              <a:r>
                <a:rPr lang="nb-NO" b="1" i="1" dirty="0" err="1">
                  <a:latin typeface="+mn-lt"/>
                </a:rPr>
                <a:t>encouragement</a:t>
              </a:r>
              <a:endParaRPr lang="nb-NO" b="1" dirty="0">
                <a:latin typeface="+mn-lt"/>
              </a:endParaRPr>
            </a:p>
          </p:txBody>
        </p:sp>
        <p:sp>
          <p:nvSpPr>
            <p:cNvPr id="18" name="Rektangel 18"/>
            <p:cNvSpPr/>
            <p:nvPr/>
          </p:nvSpPr>
          <p:spPr>
            <a:xfrm>
              <a:off x="6715219" y="3286833"/>
              <a:ext cx="1692221" cy="36939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none">
              <a:spAutoFit/>
            </a:bodyPr>
            <a:lstStyle/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b="1" i="1" dirty="0" err="1">
                  <a:latin typeface="+mn-lt"/>
                </a:rPr>
                <a:t>Communication</a:t>
              </a:r>
              <a:endParaRPr lang="nb-NO" b="1" dirty="0">
                <a:latin typeface="+mn-lt"/>
              </a:endParaRPr>
            </a:p>
          </p:txBody>
        </p:sp>
        <p:cxnSp>
          <p:nvCxnSpPr>
            <p:cNvPr id="20" name="Rett linje 21"/>
            <p:cNvCxnSpPr/>
            <p:nvPr/>
          </p:nvCxnSpPr>
          <p:spPr>
            <a:xfrm rot="16200000" flipH="1">
              <a:off x="4331548" y="2689175"/>
              <a:ext cx="1014546" cy="37780"/>
            </a:xfrm>
            <a:prstGeom prst="line">
              <a:avLst/>
            </a:prstGeom>
            <a:ln>
              <a:prstDash val="dash"/>
              <a:head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ett linje 24"/>
            <p:cNvCxnSpPr/>
            <p:nvPr/>
          </p:nvCxnSpPr>
          <p:spPr>
            <a:xfrm rot="16200000" flipV="1">
              <a:off x="4077159" y="2852651"/>
              <a:ext cx="328535" cy="624941"/>
            </a:xfrm>
            <a:prstGeom prst="line">
              <a:avLst/>
            </a:prstGeom>
            <a:ln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tt linje 26"/>
            <p:cNvCxnSpPr>
              <a:endCxn id="16" idx="3"/>
            </p:cNvCxnSpPr>
            <p:nvPr/>
          </p:nvCxnSpPr>
          <p:spPr>
            <a:xfrm rot="10800000" flipV="1">
              <a:off x="3828210" y="3608560"/>
              <a:ext cx="601329" cy="205974"/>
            </a:xfrm>
            <a:prstGeom prst="line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tt linje 34"/>
            <p:cNvCxnSpPr/>
            <p:nvPr/>
          </p:nvCxnSpPr>
          <p:spPr>
            <a:xfrm rot="5400000">
              <a:off x="4112508" y="4130648"/>
              <a:ext cx="686010" cy="196769"/>
            </a:xfrm>
            <a:prstGeom prst="line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tt linje 39"/>
            <p:cNvCxnSpPr/>
            <p:nvPr/>
          </p:nvCxnSpPr>
          <p:spPr>
            <a:xfrm rot="5400000">
              <a:off x="3971391" y="4851896"/>
              <a:ext cx="1738006" cy="37780"/>
            </a:xfrm>
            <a:prstGeom prst="line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tt linje 49"/>
            <p:cNvCxnSpPr/>
            <p:nvPr/>
          </p:nvCxnSpPr>
          <p:spPr>
            <a:xfrm rot="16200000" flipH="1">
              <a:off x="4623885" y="4423666"/>
              <a:ext cx="1235840" cy="160564"/>
            </a:xfrm>
            <a:prstGeom prst="line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tt linje 55"/>
            <p:cNvCxnSpPr>
              <a:endCxn id="13" idx="2"/>
            </p:cNvCxnSpPr>
            <p:nvPr/>
          </p:nvCxnSpPr>
          <p:spPr>
            <a:xfrm flipV="1">
              <a:off x="5071796" y="2726789"/>
              <a:ext cx="596606" cy="560044"/>
            </a:xfrm>
            <a:prstGeom prst="line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tt linje 58"/>
            <p:cNvCxnSpPr>
              <a:endCxn id="14" idx="1"/>
            </p:cNvCxnSpPr>
            <p:nvPr/>
          </p:nvCxnSpPr>
          <p:spPr>
            <a:xfrm flipV="1">
              <a:off x="5215044" y="2970213"/>
              <a:ext cx="857917" cy="459610"/>
            </a:xfrm>
            <a:prstGeom prst="line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Rett linje 61"/>
            <p:cNvCxnSpPr/>
            <p:nvPr/>
          </p:nvCxnSpPr>
          <p:spPr>
            <a:xfrm>
              <a:off x="5215044" y="3785595"/>
              <a:ext cx="714668" cy="185547"/>
            </a:xfrm>
            <a:prstGeom prst="line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tt linje 71"/>
            <p:cNvCxnSpPr>
              <a:endCxn id="18" idx="1"/>
            </p:cNvCxnSpPr>
            <p:nvPr/>
          </p:nvCxnSpPr>
          <p:spPr>
            <a:xfrm flipV="1">
              <a:off x="5260696" y="3470677"/>
              <a:ext cx="1454523" cy="142990"/>
            </a:xfrm>
            <a:prstGeom prst="line">
              <a:avLst/>
            </a:prstGeom>
            <a:ln w="25400"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527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l="14729" t="22302" r="19640" b="25278"/>
            <a:stretch>
              <a:fillRect/>
            </a:stretch>
          </p:blipFill>
          <p:spPr bwMode="auto">
            <a:xfrm>
              <a:off x="4286250" y="2882865"/>
              <a:ext cx="1143000" cy="1481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ktangel 19"/>
            <p:cNvSpPr/>
            <p:nvPr/>
          </p:nvSpPr>
          <p:spPr>
            <a:xfrm>
              <a:off x="3714871" y="4572038"/>
              <a:ext cx="3966882" cy="36939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none">
              <a:spAutoFit/>
            </a:bodyPr>
            <a:lstStyle/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b="1" i="1" dirty="0" err="1">
                  <a:latin typeface="+mn-lt"/>
                </a:rPr>
                <a:t>Identification</a:t>
              </a:r>
              <a:r>
                <a:rPr lang="nb-NO" b="1" i="1" dirty="0">
                  <a:latin typeface="+mn-lt"/>
                </a:rPr>
                <a:t> </a:t>
              </a:r>
              <a:r>
                <a:rPr lang="nb-NO" b="1" i="1" dirty="0" err="1">
                  <a:latin typeface="+mn-lt"/>
                </a:rPr>
                <a:t>of</a:t>
              </a:r>
              <a:r>
                <a:rPr lang="nb-NO" b="1" i="1" dirty="0">
                  <a:latin typeface="+mn-lt"/>
                </a:rPr>
                <a:t> fundamental </a:t>
              </a:r>
              <a:r>
                <a:rPr lang="nb-NO" b="1" i="1" dirty="0" err="1">
                  <a:latin typeface="+mn-lt"/>
                </a:rPr>
                <a:t>principles</a:t>
              </a:r>
              <a:endParaRPr lang="nb-NO" b="1" dirty="0">
                <a:latin typeface="+mn-lt"/>
              </a:endParaRPr>
            </a:p>
          </p:txBody>
        </p:sp>
        <p:sp>
          <p:nvSpPr>
            <p:cNvPr id="24" name="Rektangel 36"/>
            <p:cNvSpPr/>
            <p:nvPr/>
          </p:nvSpPr>
          <p:spPr>
            <a:xfrm>
              <a:off x="3000202" y="5143997"/>
              <a:ext cx="3016090" cy="36939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7030A0"/>
              </a:solidFill>
            </a:ln>
          </p:spPr>
          <p:txBody>
            <a:bodyPr wrap="none">
              <a:spAutoFit/>
            </a:bodyPr>
            <a:lstStyle/>
            <a:p>
              <a:pPr algn="ctr" defTabSz="809625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b-NO" b="1" i="1" dirty="0" err="1">
                  <a:latin typeface="+mn-lt"/>
                </a:rPr>
                <a:t>Examples</a:t>
              </a:r>
              <a:r>
                <a:rPr lang="nb-NO" b="1" i="1" dirty="0">
                  <a:latin typeface="+mn-lt"/>
                </a:rPr>
                <a:t> </a:t>
              </a:r>
              <a:r>
                <a:rPr lang="nb-NO" b="1" i="1" dirty="0" err="1">
                  <a:latin typeface="+mn-lt"/>
                </a:rPr>
                <a:t>of</a:t>
              </a:r>
              <a:r>
                <a:rPr lang="nb-NO" b="1" i="1" dirty="0">
                  <a:latin typeface="+mn-lt"/>
                </a:rPr>
                <a:t> </a:t>
              </a:r>
              <a:r>
                <a:rPr lang="nb-NO" b="1" i="1" dirty="0" err="1">
                  <a:latin typeface="+mn-lt"/>
                </a:rPr>
                <a:t>social</a:t>
              </a:r>
              <a:r>
                <a:rPr lang="nb-NO" b="1" i="1" dirty="0">
                  <a:latin typeface="+mn-lt"/>
                </a:rPr>
                <a:t> </a:t>
              </a:r>
              <a:r>
                <a:rPr lang="nb-NO" b="1" i="1" dirty="0" err="1">
                  <a:latin typeface="+mn-lt"/>
                </a:rPr>
                <a:t>innovation</a:t>
              </a:r>
              <a:endParaRPr lang="nb-NO" b="1" dirty="0">
                <a:latin typeface="+mn-lt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Picture 5" descr="jordklode (1)"/>
          <p:cNvSpPr>
            <a:spLocks noChangeAspect="1" noChangeArrowheads="1"/>
          </p:cNvSpPr>
          <p:nvPr/>
        </p:nvSpPr>
        <p:spPr bwMode="auto">
          <a:xfrm>
            <a:off x="0" y="0"/>
            <a:ext cx="914400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nb-NO">
              <a:latin typeface="Calibri" pitchFamily="34" charset="0"/>
            </a:endParaRPr>
          </a:p>
        </p:txBody>
      </p:sp>
      <p:sp>
        <p:nvSpPr>
          <p:cNvPr id="10243" name="Rectangle 9"/>
          <p:cNvSpPr>
            <a:spLocks noChangeArrowheads="1"/>
          </p:cNvSpPr>
          <p:nvPr/>
        </p:nvSpPr>
        <p:spPr bwMode="auto">
          <a:xfrm>
            <a:off x="357188" y="285750"/>
            <a:ext cx="8358187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sz="3200" dirty="0">
                <a:latin typeface="+mj-lt"/>
                <a:ea typeface="+mj-ea"/>
                <a:cs typeface="+mj-cs"/>
              </a:rPr>
              <a:t>PERL organisational structure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b-NO" b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22532" name="Text Box 11"/>
          <p:cNvSpPr txBox="1">
            <a:spLocks noChangeArrowheads="1"/>
          </p:cNvSpPr>
          <p:nvPr/>
        </p:nvSpPr>
        <p:spPr bwMode="auto">
          <a:xfrm>
            <a:off x="142875" y="857250"/>
            <a:ext cx="1928813" cy="708025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>
                <a:latin typeface="Calibri" pitchFamily="34" charset="0"/>
              </a:rPr>
              <a:t>International Reference Group</a:t>
            </a:r>
          </a:p>
        </p:txBody>
      </p:sp>
      <p:sp>
        <p:nvSpPr>
          <p:cNvPr id="22533" name="Text Box 12"/>
          <p:cNvSpPr txBox="1">
            <a:spLocks noChangeArrowheads="1"/>
          </p:cNvSpPr>
          <p:nvPr/>
        </p:nvSpPr>
        <p:spPr bwMode="auto">
          <a:xfrm>
            <a:off x="6429375" y="785813"/>
            <a:ext cx="2062163" cy="400050"/>
          </a:xfrm>
          <a:prstGeom prst="rect">
            <a:avLst/>
          </a:prstGeom>
          <a:solidFill>
            <a:srgbClr val="CCFF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000">
                <a:latin typeface="Calibri" pitchFamily="34" charset="0"/>
              </a:rPr>
              <a:t>Local support unit</a:t>
            </a:r>
          </a:p>
        </p:txBody>
      </p:sp>
      <p:sp>
        <p:nvSpPr>
          <p:cNvPr id="22534" name="Text Box 29"/>
          <p:cNvSpPr txBox="1">
            <a:spLocks noChangeArrowheads="1"/>
          </p:cNvSpPr>
          <p:nvPr/>
        </p:nvSpPr>
        <p:spPr bwMode="auto">
          <a:xfrm>
            <a:off x="4786313" y="4929188"/>
            <a:ext cx="1928812" cy="101600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fr-FR" sz="2000" b="1">
                <a:latin typeface="Calibri" pitchFamily="34" charset="0"/>
                <a:cs typeface="Arial" pitchFamily="34" charset="0"/>
              </a:rPr>
              <a:t>#6 International Dialogue &amp; Consultation</a:t>
            </a:r>
            <a:endParaRPr lang="en-US" sz="2000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35" name="Text Box 33"/>
          <p:cNvSpPr txBox="1">
            <a:spLocks noChangeArrowheads="1"/>
          </p:cNvSpPr>
          <p:nvPr/>
        </p:nvSpPr>
        <p:spPr bwMode="auto">
          <a:xfrm>
            <a:off x="1643063" y="4071938"/>
            <a:ext cx="1571625" cy="642937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2000" b="1">
                <a:latin typeface="Calibri" pitchFamily="34" charset="0"/>
                <a:cs typeface="Arial" pitchFamily="34" charset="0"/>
              </a:rPr>
              <a:t>#2 Social Innovation</a:t>
            </a:r>
            <a:endParaRPr lang="en-US" sz="2000" b="1">
              <a:latin typeface="Calibri" pitchFamily="34" charset="0"/>
              <a:cs typeface="Arial" pitchFamily="34" charset="0"/>
            </a:endParaRPr>
          </a:p>
          <a:p>
            <a:endParaRPr lang="nb-NO" sz="1200">
              <a:latin typeface="Calibri" pitchFamily="34" charset="0"/>
            </a:endParaRPr>
          </a:p>
        </p:txBody>
      </p:sp>
      <p:sp>
        <p:nvSpPr>
          <p:cNvPr id="22536" name="Line 35"/>
          <p:cNvSpPr>
            <a:spLocks noChangeShapeType="1"/>
          </p:cNvSpPr>
          <p:nvPr/>
        </p:nvSpPr>
        <p:spPr bwMode="auto">
          <a:xfrm>
            <a:off x="2071688" y="1214438"/>
            <a:ext cx="1285875" cy="7858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2537" name="Line 36"/>
          <p:cNvSpPr>
            <a:spLocks noChangeShapeType="1"/>
          </p:cNvSpPr>
          <p:nvPr/>
        </p:nvSpPr>
        <p:spPr bwMode="auto">
          <a:xfrm flipV="1">
            <a:off x="5715000" y="1000125"/>
            <a:ext cx="714375" cy="10715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2538" name="Line 37"/>
          <p:cNvSpPr>
            <a:spLocks noChangeShapeType="1"/>
          </p:cNvSpPr>
          <p:nvPr/>
        </p:nvSpPr>
        <p:spPr bwMode="auto">
          <a:xfrm flipH="1">
            <a:off x="2428875" y="1428750"/>
            <a:ext cx="1714500" cy="14414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2539" name="Line 43"/>
          <p:cNvSpPr>
            <a:spLocks noChangeShapeType="1"/>
          </p:cNvSpPr>
          <p:nvPr/>
        </p:nvSpPr>
        <p:spPr bwMode="auto">
          <a:xfrm>
            <a:off x="4929188" y="1428750"/>
            <a:ext cx="1357312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2540" name="Line 44"/>
          <p:cNvSpPr>
            <a:spLocks noChangeShapeType="1"/>
          </p:cNvSpPr>
          <p:nvPr/>
        </p:nvSpPr>
        <p:spPr bwMode="auto">
          <a:xfrm>
            <a:off x="4929188" y="1428750"/>
            <a:ext cx="714375" cy="2500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2541" name="Line 45"/>
          <p:cNvSpPr>
            <a:spLocks noChangeShapeType="1"/>
          </p:cNvSpPr>
          <p:nvPr/>
        </p:nvSpPr>
        <p:spPr bwMode="auto">
          <a:xfrm>
            <a:off x="4929188" y="1285875"/>
            <a:ext cx="285750" cy="36433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2542" name="Text Box 47"/>
          <p:cNvSpPr txBox="1">
            <a:spLocks noChangeArrowheads="1"/>
          </p:cNvSpPr>
          <p:nvPr/>
        </p:nvSpPr>
        <p:spPr bwMode="auto">
          <a:xfrm>
            <a:off x="5357813" y="2571750"/>
            <a:ext cx="2071687" cy="71437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2000" b="1">
                <a:latin typeface="Calibri" pitchFamily="34" charset="0"/>
                <a:cs typeface="Arial" pitchFamily="34" charset="0"/>
              </a:rPr>
              <a:t>#4 Education for responsible living</a:t>
            </a:r>
            <a:endParaRPr lang="en-US" sz="2000" b="1">
              <a:latin typeface="Calibri" pitchFamily="34" charset="0"/>
              <a:cs typeface="Arial" pitchFamily="34" charset="0"/>
            </a:endParaRPr>
          </a:p>
          <a:p>
            <a:endParaRPr lang="nb-NO" sz="1200">
              <a:latin typeface="Calibri" pitchFamily="34" charset="0"/>
            </a:endParaRPr>
          </a:p>
        </p:txBody>
      </p:sp>
      <p:sp>
        <p:nvSpPr>
          <p:cNvPr id="22543" name="Text Box 50"/>
          <p:cNvSpPr txBox="1">
            <a:spLocks noChangeArrowheads="1"/>
          </p:cNvSpPr>
          <p:nvPr/>
        </p:nvSpPr>
        <p:spPr bwMode="auto">
          <a:xfrm>
            <a:off x="5286375" y="3929063"/>
            <a:ext cx="2214563" cy="708025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2000" b="1">
                <a:latin typeface="Calibri" pitchFamily="34" charset="0"/>
                <a:cs typeface="Arial" pitchFamily="34" charset="0"/>
              </a:rPr>
              <a:t>#5 Communication &amp; multimedia</a:t>
            </a:r>
            <a:endParaRPr lang="en-US" sz="2000" b="1">
              <a:latin typeface="Calibri" pitchFamily="34" charset="0"/>
              <a:cs typeface="Arial" pitchFamily="34" charset="0"/>
            </a:endParaRPr>
          </a:p>
        </p:txBody>
      </p:sp>
      <p:sp>
        <p:nvSpPr>
          <p:cNvPr id="22544" name="Oval 61"/>
          <p:cNvSpPr>
            <a:spLocks noChangeArrowheads="1"/>
          </p:cNvSpPr>
          <p:nvPr/>
        </p:nvSpPr>
        <p:spPr bwMode="auto">
          <a:xfrm>
            <a:off x="714375" y="857250"/>
            <a:ext cx="7654925" cy="5786438"/>
          </a:xfrm>
          <a:prstGeom prst="ellipse">
            <a:avLst/>
          </a:prstGeom>
          <a:noFill/>
          <a:ln w="254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2545" name="Text Box 62"/>
          <p:cNvSpPr txBox="1">
            <a:spLocks noChangeArrowheads="1"/>
          </p:cNvSpPr>
          <p:nvPr/>
        </p:nvSpPr>
        <p:spPr bwMode="auto">
          <a:xfrm>
            <a:off x="571500" y="5643563"/>
            <a:ext cx="1785938" cy="70802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000" b="1">
                <a:latin typeface="Calibri" pitchFamily="34" charset="0"/>
              </a:rPr>
              <a:t>Consultants’ Network</a:t>
            </a:r>
          </a:p>
        </p:txBody>
      </p:sp>
      <p:sp>
        <p:nvSpPr>
          <p:cNvPr id="22546" name="Text Box 64"/>
          <p:cNvSpPr txBox="1">
            <a:spLocks noChangeArrowheads="1"/>
          </p:cNvSpPr>
          <p:nvPr/>
        </p:nvSpPr>
        <p:spPr bwMode="auto">
          <a:xfrm>
            <a:off x="2714625" y="4929188"/>
            <a:ext cx="1849438" cy="1016000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000">
                <a:latin typeface="Calibri" pitchFamily="34" charset="0"/>
                <a:cs typeface="Arial" pitchFamily="34" charset="0"/>
              </a:rPr>
              <a:t>#3 </a:t>
            </a:r>
            <a:r>
              <a:rPr lang="en-US" sz="2000" b="1">
                <a:latin typeface="Calibri" pitchFamily="34" charset="0"/>
              </a:rPr>
              <a:t>Enabling Sustainable Lifestyles</a:t>
            </a:r>
          </a:p>
        </p:txBody>
      </p:sp>
      <p:sp>
        <p:nvSpPr>
          <p:cNvPr id="22547" name="Line 39"/>
          <p:cNvSpPr>
            <a:spLocks noChangeShapeType="1"/>
          </p:cNvSpPr>
          <p:nvPr/>
        </p:nvSpPr>
        <p:spPr bwMode="auto">
          <a:xfrm flipH="1">
            <a:off x="3143250" y="1500188"/>
            <a:ext cx="928688" cy="2571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2548" name="Line 42"/>
          <p:cNvSpPr>
            <a:spLocks noChangeShapeType="1"/>
          </p:cNvSpPr>
          <p:nvPr/>
        </p:nvSpPr>
        <p:spPr bwMode="auto">
          <a:xfrm flipH="1">
            <a:off x="3643313" y="1428750"/>
            <a:ext cx="428625" cy="3500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nb-NO"/>
          </a:p>
        </p:txBody>
      </p:sp>
      <p:sp>
        <p:nvSpPr>
          <p:cNvPr id="22549" name="Text Box 58"/>
          <p:cNvSpPr txBox="1">
            <a:spLocks noChangeArrowheads="1"/>
          </p:cNvSpPr>
          <p:nvPr/>
        </p:nvSpPr>
        <p:spPr bwMode="auto">
          <a:xfrm>
            <a:off x="3286125" y="1071563"/>
            <a:ext cx="2528888" cy="40005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1400">
                <a:latin typeface="Calibri" pitchFamily="34" charset="0"/>
              </a:rPr>
              <a:t>         </a:t>
            </a:r>
            <a:r>
              <a:rPr lang="nb-NO" sz="2000" b="1">
                <a:latin typeface="Calibri" pitchFamily="34" charset="0"/>
              </a:rPr>
              <a:t>Steering Group                </a:t>
            </a:r>
          </a:p>
        </p:txBody>
      </p:sp>
      <p:sp>
        <p:nvSpPr>
          <p:cNvPr id="22550" name="Text Box 64"/>
          <p:cNvSpPr txBox="1">
            <a:spLocks noChangeArrowheads="1"/>
          </p:cNvSpPr>
          <p:nvPr/>
        </p:nvSpPr>
        <p:spPr bwMode="auto">
          <a:xfrm>
            <a:off x="1643063" y="2571750"/>
            <a:ext cx="1928812" cy="750888"/>
          </a:xfrm>
          <a:prstGeom prst="rect">
            <a:avLst/>
          </a:prstGeom>
          <a:solidFill>
            <a:schemeClr val="bg1"/>
          </a:solidFill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fr-FR" sz="2000" b="1">
                <a:latin typeface="Calibri" pitchFamily="34" charset="0"/>
                <a:cs typeface="Arial" pitchFamily="34" charset="0"/>
              </a:rPr>
              <a:t>#1 </a:t>
            </a:r>
            <a:r>
              <a:rPr lang="en-GB" sz="2000" b="1">
                <a:latin typeface="Calibri" pitchFamily="34" charset="0"/>
                <a:cs typeface="Arial" pitchFamily="34" charset="0"/>
              </a:rPr>
              <a:t>Reflection</a:t>
            </a:r>
            <a:r>
              <a:rPr lang="fr-FR" sz="2000" b="1">
                <a:latin typeface="Calibri" pitchFamily="34" charset="0"/>
                <a:cs typeface="Arial" pitchFamily="34" charset="0"/>
              </a:rPr>
              <a:t> &amp; </a:t>
            </a:r>
            <a:r>
              <a:rPr lang="en-GB" sz="2000" b="1">
                <a:latin typeface="Calibri" pitchFamily="34" charset="0"/>
                <a:cs typeface="Arial" pitchFamily="34" charset="0"/>
              </a:rPr>
              <a:t>implementation</a:t>
            </a:r>
          </a:p>
          <a:p>
            <a:endParaRPr lang="nb-NO" sz="1400">
              <a:latin typeface="Calibri" pitchFamily="34" charset="0"/>
            </a:endParaRPr>
          </a:p>
        </p:txBody>
      </p:sp>
      <p:sp>
        <p:nvSpPr>
          <p:cNvPr id="65" name="TekstSylinder 64"/>
          <p:cNvSpPr txBox="1"/>
          <p:nvPr/>
        </p:nvSpPr>
        <p:spPr>
          <a:xfrm>
            <a:off x="1143000" y="3500438"/>
            <a:ext cx="1285875" cy="369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latin typeface="+mn-lt"/>
              </a:rPr>
              <a:t>WG leaders</a:t>
            </a:r>
          </a:p>
        </p:txBody>
      </p:sp>
      <p:cxnSp>
        <p:nvCxnSpPr>
          <p:cNvPr id="67" name="Rett linje 66"/>
          <p:cNvCxnSpPr/>
          <p:nvPr/>
        </p:nvCxnSpPr>
        <p:spPr>
          <a:xfrm flipV="1">
            <a:off x="2071688" y="3357563"/>
            <a:ext cx="142875" cy="142875"/>
          </a:xfrm>
          <a:prstGeom prst="line">
            <a:avLst/>
          </a:prstGeom>
          <a:ln w="15875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kstSylinder 73"/>
          <p:cNvSpPr txBox="1"/>
          <p:nvPr/>
        </p:nvSpPr>
        <p:spPr>
          <a:xfrm>
            <a:off x="1214438" y="4857750"/>
            <a:ext cx="1285875" cy="369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latin typeface="+mn-lt"/>
              </a:rPr>
              <a:t>WG leaders</a:t>
            </a:r>
          </a:p>
        </p:txBody>
      </p:sp>
      <p:sp>
        <p:nvSpPr>
          <p:cNvPr id="75" name="TekstSylinder 74"/>
          <p:cNvSpPr txBox="1"/>
          <p:nvPr/>
        </p:nvSpPr>
        <p:spPr>
          <a:xfrm>
            <a:off x="3214688" y="6072188"/>
            <a:ext cx="1357312" cy="369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latin typeface="+mn-lt"/>
              </a:rPr>
              <a:t>WG leaders</a:t>
            </a:r>
          </a:p>
        </p:txBody>
      </p:sp>
      <p:sp>
        <p:nvSpPr>
          <p:cNvPr id="76" name="TekstSylinder 75"/>
          <p:cNvSpPr txBox="1"/>
          <p:nvPr/>
        </p:nvSpPr>
        <p:spPr>
          <a:xfrm>
            <a:off x="4714875" y="6072188"/>
            <a:ext cx="1285875" cy="36988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latin typeface="+mn-lt"/>
              </a:rPr>
              <a:t>WG leaders</a:t>
            </a:r>
          </a:p>
        </p:txBody>
      </p:sp>
      <p:sp>
        <p:nvSpPr>
          <p:cNvPr id="77" name="TekstSylinder 76"/>
          <p:cNvSpPr txBox="1"/>
          <p:nvPr/>
        </p:nvSpPr>
        <p:spPr>
          <a:xfrm>
            <a:off x="6858000" y="4714875"/>
            <a:ext cx="928688" cy="64611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latin typeface="+mn-lt"/>
              </a:rPr>
              <a:t>WG leaders</a:t>
            </a:r>
          </a:p>
        </p:txBody>
      </p:sp>
      <p:sp>
        <p:nvSpPr>
          <p:cNvPr id="78" name="TekstSylinder 77"/>
          <p:cNvSpPr txBox="1"/>
          <p:nvPr/>
        </p:nvSpPr>
        <p:spPr>
          <a:xfrm>
            <a:off x="6715125" y="3429000"/>
            <a:ext cx="1357313" cy="3698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b-NO" dirty="0">
                <a:latin typeface="+mn-lt"/>
              </a:rPr>
              <a:t>WG leaders</a:t>
            </a:r>
          </a:p>
        </p:txBody>
      </p:sp>
      <p:cxnSp>
        <p:nvCxnSpPr>
          <p:cNvPr id="79" name="Rett linje 78"/>
          <p:cNvCxnSpPr/>
          <p:nvPr/>
        </p:nvCxnSpPr>
        <p:spPr>
          <a:xfrm rot="5400000" flipH="1" flipV="1">
            <a:off x="2194719" y="4734719"/>
            <a:ext cx="142875" cy="103187"/>
          </a:xfrm>
          <a:prstGeom prst="line">
            <a:avLst/>
          </a:prstGeom>
          <a:ln w="15875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tt linje 80"/>
          <p:cNvCxnSpPr/>
          <p:nvPr/>
        </p:nvCxnSpPr>
        <p:spPr>
          <a:xfrm rot="5400000" flipH="1" flipV="1">
            <a:off x="3750469" y="5965032"/>
            <a:ext cx="142875" cy="71437"/>
          </a:xfrm>
          <a:prstGeom prst="line">
            <a:avLst/>
          </a:prstGeom>
          <a:ln w="15875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tt linje 81"/>
          <p:cNvCxnSpPr/>
          <p:nvPr/>
        </p:nvCxnSpPr>
        <p:spPr>
          <a:xfrm rot="16200000" flipV="1">
            <a:off x="5464969" y="5965032"/>
            <a:ext cx="142875" cy="71437"/>
          </a:xfrm>
          <a:prstGeom prst="line">
            <a:avLst/>
          </a:prstGeom>
          <a:ln w="15875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Rett linje 82"/>
          <p:cNvCxnSpPr/>
          <p:nvPr/>
        </p:nvCxnSpPr>
        <p:spPr>
          <a:xfrm rot="16200000" flipV="1">
            <a:off x="6679407" y="4679156"/>
            <a:ext cx="214312" cy="142875"/>
          </a:xfrm>
          <a:prstGeom prst="line">
            <a:avLst/>
          </a:prstGeom>
          <a:ln w="15875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ett linje 83"/>
          <p:cNvCxnSpPr/>
          <p:nvPr/>
        </p:nvCxnSpPr>
        <p:spPr>
          <a:xfrm rot="16200000" flipV="1">
            <a:off x="6822281" y="3321844"/>
            <a:ext cx="142875" cy="71438"/>
          </a:xfrm>
          <a:prstGeom prst="line">
            <a:avLst/>
          </a:prstGeom>
          <a:ln w="15875">
            <a:solidFill>
              <a:schemeClr val="accent4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Isosceles Triangle 50"/>
          <p:cNvSpPr/>
          <p:nvPr/>
        </p:nvSpPr>
        <p:spPr>
          <a:xfrm rot="10800000">
            <a:off x="4214813" y="1500188"/>
            <a:ext cx="285750" cy="2143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>
            <a:off x="4578350" y="1500188"/>
            <a:ext cx="285750" cy="22701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b-NO" dirty="0">
              <a:solidFill>
                <a:srgbClr val="FF0000"/>
              </a:solidFill>
            </a:endParaRPr>
          </a:p>
        </p:txBody>
      </p:sp>
      <p:sp>
        <p:nvSpPr>
          <p:cNvPr id="22565" name="Text Box 63"/>
          <p:cNvSpPr txBox="1">
            <a:spLocks noChangeArrowheads="1"/>
          </p:cNvSpPr>
          <p:nvPr/>
        </p:nvSpPr>
        <p:spPr bwMode="auto">
          <a:xfrm>
            <a:off x="3357563" y="1714500"/>
            <a:ext cx="2357437" cy="615950"/>
          </a:xfrm>
          <a:prstGeom prst="rect">
            <a:avLst/>
          </a:prstGeom>
          <a:solidFill>
            <a:srgbClr val="FFFF66"/>
          </a:solidFill>
          <a:ln w="25400">
            <a:solidFill>
              <a:srgbClr val="008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b-NO" sz="2000" b="1">
                <a:latin typeface="Calibri" pitchFamily="34" charset="0"/>
              </a:rPr>
              <a:t>PERL Core Unit </a:t>
            </a:r>
          </a:p>
          <a:p>
            <a:r>
              <a:rPr lang="nb-NO" sz="1400">
                <a:latin typeface="Calibri" pitchFamily="34" charset="0"/>
              </a:rPr>
              <a:t>       </a:t>
            </a:r>
            <a:endParaRPr lang="nb-NO" sz="8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b-NO" dirty="0" smtClean="0"/>
              <a:t>Partnerships</a:t>
            </a:r>
            <a:endParaRPr lang="sl-SI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628800"/>
            <a:ext cx="7776864" cy="3971925"/>
          </a:xfrm>
        </p:spPr>
        <p:txBody>
          <a:bodyPr/>
          <a:lstStyle/>
          <a:p>
            <a:r>
              <a:rPr lang="en-US" dirty="0" smtClean="0"/>
              <a:t> Essential for the sustainability challenges</a:t>
            </a:r>
          </a:p>
          <a:p>
            <a:r>
              <a:rPr lang="en-US" dirty="0" err="1" smtClean="0"/>
              <a:t>Organisational</a:t>
            </a:r>
            <a:r>
              <a:rPr lang="en-US" dirty="0" smtClean="0"/>
              <a:t> values alignment + openness </a:t>
            </a:r>
          </a:p>
          <a:p>
            <a:r>
              <a:rPr lang="en-US" dirty="0" smtClean="0"/>
              <a:t>Commitment, institutional </a:t>
            </a:r>
            <a:r>
              <a:rPr lang="en-US" dirty="0" smtClean="0"/>
              <a:t>agreements</a:t>
            </a:r>
          </a:p>
          <a:p>
            <a:r>
              <a:rPr lang="en-US" dirty="0" smtClean="0"/>
              <a:t>Time</a:t>
            </a:r>
            <a:r>
              <a:rPr lang="en-US" dirty="0" smtClean="0"/>
              <a:t>, resources, coordination, relationship management</a:t>
            </a:r>
            <a:endParaRPr lang="en-US" dirty="0" smtClean="0"/>
          </a:p>
          <a:p>
            <a:r>
              <a:rPr lang="en-US" dirty="0" smtClean="0"/>
              <a:t>Right level, concrete activities</a:t>
            </a:r>
            <a:endParaRPr lang="en-US" dirty="0" smtClean="0"/>
          </a:p>
          <a:p>
            <a:r>
              <a:rPr lang="en-US" dirty="0" smtClean="0"/>
              <a:t>Many new partnerships, </a:t>
            </a:r>
            <a:r>
              <a:rPr lang="en-US" dirty="0" err="1" smtClean="0"/>
              <a:t>ICT</a:t>
            </a:r>
            <a:r>
              <a:rPr lang="en-US" dirty="0" smtClean="0"/>
              <a:t> platforms can help</a:t>
            </a:r>
            <a:endParaRPr lang="en-US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3" y="6038850"/>
            <a:ext cx="9151937" cy="747713"/>
            <a:chOff x="4811" y="6039614"/>
            <a:chExt cx="9152420" cy="746948"/>
          </a:xfrm>
        </p:grpSpPr>
        <p:sp>
          <p:nvSpPr>
            <p:cNvPr id="20487" name="Text Box 6"/>
            <p:cNvSpPr txBox="1">
              <a:spLocks noChangeArrowheads="1"/>
            </p:cNvSpPr>
            <p:nvPr/>
          </p:nvSpPr>
          <p:spPr bwMode="auto">
            <a:xfrm>
              <a:off x="1214414" y="6357958"/>
              <a:ext cx="5214910" cy="355575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  <p:txBody>
            <a:bodyPr lIns="36576" tIns="36576" rIns="36576" bIns="36576"/>
            <a:lstStyle/>
            <a:p>
              <a:pPr algn="ctr"/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P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artnership for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ducation and Research about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R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esponsible</a:t>
              </a:r>
              <a:r>
                <a:rPr lang="en-US" sz="11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 </a:t>
              </a:r>
              <a:r>
                <a:rPr lang="en-US" b="1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L</a:t>
              </a:r>
              <a:r>
                <a:rPr lang="en-US" sz="1200">
                  <a:solidFill>
                    <a:srgbClr val="43BB0D"/>
                  </a:solidFill>
                  <a:latin typeface="Arial Unicode MS" pitchFamily="34" charset="-128"/>
                  <a:cs typeface="Arial" pitchFamily="34" charset="0"/>
                </a:rPr>
                <a:t>iving</a:t>
              </a:r>
              <a:endParaRPr lang="sl-SI" sz="1400">
                <a:solidFill>
                  <a:srgbClr val="43BB0D"/>
                </a:solidFill>
                <a:cs typeface="Arial" pitchFamily="34" charset="0"/>
              </a:endParaRPr>
            </a:p>
          </p:txBody>
        </p:sp>
        <p:pic>
          <p:nvPicPr>
            <p:cNvPr id="20488" name="Picture 7"/>
            <p:cNvPicPr>
              <a:picLocks noChangeAspect="1" noChangeArrowheads="1"/>
            </p:cNvPicPr>
            <p:nvPr/>
          </p:nvPicPr>
          <p:blipFill>
            <a:blip r:embed="rId3" cstate="print">
              <a:lum contrast="12000"/>
            </a:blip>
            <a:srcRect l="12044" t="11125" r="7986" b="8482"/>
            <a:stretch>
              <a:fillRect/>
            </a:stretch>
          </p:blipFill>
          <p:spPr bwMode="auto">
            <a:xfrm>
              <a:off x="714348" y="6215082"/>
              <a:ext cx="439293" cy="571480"/>
            </a:xfrm>
            <a:prstGeom prst="rect">
              <a:avLst/>
            </a:prstGeom>
            <a:noFill/>
            <a:ln w="9525" algn="in">
              <a:noFill/>
              <a:miter lim="800000"/>
              <a:headEnd/>
              <a:tailEnd/>
            </a:ln>
          </p:spPr>
        </p:pic>
        <p:sp>
          <p:nvSpPr>
            <p:cNvPr id="20489" name="Freeform 17"/>
            <p:cNvSpPr>
              <a:spLocks/>
            </p:cNvSpPr>
            <p:nvPr/>
          </p:nvSpPr>
          <p:spPr bwMode="auto">
            <a:xfrm rot="225706">
              <a:off x="4811" y="6039614"/>
              <a:ext cx="9152420" cy="447217"/>
            </a:xfrm>
            <a:custGeom>
              <a:avLst/>
              <a:gdLst>
                <a:gd name="T0" fmla="*/ 0 w 7704000"/>
                <a:gd name="T1" fmla="*/ 9 h 1200000"/>
                <a:gd name="T2" fmla="*/ 33006194 w 7704000"/>
                <a:gd name="T3" fmla="*/ 1 h 1200000"/>
                <a:gd name="T4" fmla="*/ 53492792 w 7704000"/>
                <a:gd name="T5" fmla="*/ 3 h 1200000"/>
                <a:gd name="T6" fmla="*/ 60890721 w 7704000"/>
                <a:gd name="T7" fmla="*/ 2 h 12000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704000"/>
                <a:gd name="T13" fmla="*/ 0 h 1200000"/>
                <a:gd name="T14" fmla="*/ 7704000 w 7704000"/>
                <a:gd name="T15" fmla="*/ 1200000 h 12000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704000" h="1200000">
                  <a:moveTo>
                    <a:pt x="0" y="1200000"/>
                  </a:moveTo>
                  <a:cubicBezTo>
                    <a:pt x="1524000" y="720000"/>
                    <a:pt x="3048000" y="240000"/>
                    <a:pt x="4176000" y="120000"/>
                  </a:cubicBezTo>
                  <a:cubicBezTo>
                    <a:pt x="5304000" y="0"/>
                    <a:pt x="6180000" y="456000"/>
                    <a:pt x="6768000" y="480000"/>
                  </a:cubicBezTo>
                  <a:cubicBezTo>
                    <a:pt x="7356000" y="504000"/>
                    <a:pt x="7548000" y="312000"/>
                    <a:pt x="7704000" y="264000"/>
                  </a:cubicBezTo>
                </a:path>
              </a:pathLst>
            </a:custGeom>
            <a:noFill/>
            <a:ln w="6350" cap="flat" cmpd="sng" algn="ctr">
              <a:solidFill>
                <a:srgbClr val="AFFF5F"/>
              </a:solidFill>
              <a:prstDash val="solid"/>
              <a:round/>
              <a:headEnd/>
              <a:tailEnd/>
            </a:ln>
          </p:spPr>
          <p:txBody>
            <a:bodyPr lIns="36576" tIns="36576" rIns="36576" bIns="36576"/>
            <a:lstStyle/>
            <a:p>
              <a:endParaRPr lang="nb-NO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3264</TotalTime>
  <Words>789</Words>
  <Application>Microsoft Office PowerPoint</Application>
  <PresentationFormat>On-screen Show (4:3)</PresentationFormat>
  <Paragraphs>215</Paragraphs>
  <Slides>27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Office Theme</vt:lpstr>
      <vt:lpstr>Acrobat Document</vt:lpstr>
      <vt:lpstr>Document</vt:lpstr>
      <vt:lpstr>Partnership for  Education and research about  Responsible  Living</vt:lpstr>
      <vt:lpstr>PERL</vt:lpstr>
      <vt:lpstr>Support</vt:lpstr>
      <vt:lpstr>PERL’s mission</vt:lpstr>
      <vt:lpstr>PERL’s approach</vt:lpstr>
      <vt:lpstr>Slide 6</vt:lpstr>
      <vt:lpstr>Slide 7</vt:lpstr>
      <vt:lpstr>Partnerships</vt:lpstr>
      <vt:lpstr>Slide 9</vt:lpstr>
      <vt:lpstr>PERL’s approach</vt:lpstr>
      <vt:lpstr>PERL’s approach to education</vt:lpstr>
      <vt:lpstr>PERL’s approach to education</vt:lpstr>
      <vt:lpstr>Core life skills</vt:lpstr>
      <vt:lpstr>Educational themes</vt:lpstr>
      <vt:lpstr>Slide 15</vt:lpstr>
      <vt:lpstr>Slide 16</vt:lpstr>
      <vt:lpstr>Slide 17</vt:lpstr>
      <vt:lpstr>LOLA</vt:lpstr>
      <vt:lpstr>LOLA</vt:lpstr>
      <vt:lpstr>LOLA</vt:lpstr>
      <vt:lpstr>Framework project</vt:lpstr>
      <vt:lpstr>Slide 22</vt:lpstr>
      <vt:lpstr>Slide 23</vt:lpstr>
      <vt:lpstr>Slide 24</vt:lpstr>
      <vt:lpstr>Slide 25</vt:lpstr>
      <vt:lpstr>Partnership for  Education and research about  Responsible  Living</vt:lpstr>
      <vt:lpstr>Slide 27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Torkar</dc:creator>
  <cp:lastModifiedBy>Bruker</cp:lastModifiedBy>
  <cp:revision>308</cp:revision>
  <dcterms:created xsi:type="dcterms:W3CDTF">2010-01-20T10:27:14Z</dcterms:created>
  <dcterms:modified xsi:type="dcterms:W3CDTF">2010-12-15T22:54:52Z</dcterms:modified>
</cp:coreProperties>
</file>