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100599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FF99"/>
    <a:srgbClr val="00CC99"/>
    <a:srgbClr val="339966"/>
    <a:srgbClr val="CCFFCC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342C94-80F1-4764-B57C-8041762EDCB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C6E6D16-3A04-4E8D-BFBD-9D0A6C3E23B4}">
      <dgm:prSet phldrT="[Text]" custT="1"/>
      <dgm:spPr>
        <a:solidFill>
          <a:srgbClr val="CCECFF"/>
        </a:solidFill>
      </dgm:spPr>
      <dgm:t>
        <a:bodyPr/>
        <a:lstStyle/>
        <a:p>
          <a:r>
            <a:rPr lang="en-GB" sz="1400" b="1" dirty="0" smtClean="0">
              <a:solidFill>
                <a:srgbClr val="339966"/>
              </a:solidFill>
            </a:rPr>
            <a:t>Education</a:t>
          </a:r>
          <a:endParaRPr lang="en-GB" sz="1400" b="1" dirty="0">
            <a:solidFill>
              <a:srgbClr val="339966"/>
            </a:solidFill>
          </a:endParaRPr>
        </a:p>
      </dgm:t>
    </dgm:pt>
    <dgm:pt modelId="{ED81F66D-56E3-4E00-AB09-E4199BC77740}" type="parTrans" cxnId="{824E475D-D8C0-42AA-ADDF-67D5F48DEB6B}">
      <dgm:prSet/>
      <dgm:spPr/>
      <dgm:t>
        <a:bodyPr/>
        <a:lstStyle/>
        <a:p>
          <a:endParaRPr lang="en-GB"/>
        </a:p>
      </dgm:t>
    </dgm:pt>
    <dgm:pt modelId="{FD531D74-6153-4548-8225-5C665248CB0F}" type="sibTrans" cxnId="{824E475D-D8C0-42AA-ADDF-67D5F48DEB6B}">
      <dgm:prSet/>
      <dgm:spPr/>
      <dgm:t>
        <a:bodyPr/>
        <a:lstStyle/>
        <a:p>
          <a:endParaRPr lang="en-GB"/>
        </a:p>
      </dgm:t>
    </dgm:pt>
    <dgm:pt modelId="{030297BE-5A51-4FF4-A454-1CCAC1A398AC}">
      <dgm:prSet phldrT="[Text]" custT="1"/>
      <dgm:spPr>
        <a:solidFill>
          <a:srgbClr val="CCFF99"/>
        </a:solidFill>
      </dgm:spPr>
      <dgm:t>
        <a:bodyPr/>
        <a:lstStyle/>
        <a:p>
          <a:r>
            <a:rPr lang="en-GB" sz="1400" b="1" dirty="0" smtClean="0">
              <a:solidFill>
                <a:srgbClr val="339966"/>
              </a:solidFill>
            </a:rPr>
            <a:t>Social &amp; emotional  development</a:t>
          </a:r>
          <a:endParaRPr lang="en-GB" sz="1400" b="1" dirty="0">
            <a:solidFill>
              <a:srgbClr val="339966"/>
            </a:solidFill>
          </a:endParaRPr>
        </a:p>
      </dgm:t>
    </dgm:pt>
    <dgm:pt modelId="{B00E41B3-CFC7-4839-9444-0A4DA0937CA9}" type="parTrans" cxnId="{C8C07053-7D5A-49E4-911D-2A73739B9194}">
      <dgm:prSet/>
      <dgm:spPr/>
      <dgm:t>
        <a:bodyPr/>
        <a:lstStyle/>
        <a:p>
          <a:endParaRPr lang="en-GB"/>
        </a:p>
      </dgm:t>
    </dgm:pt>
    <dgm:pt modelId="{043659BB-9787-4C9B-A176-99DFB95CC092}" type="sibTrans" cxnId="{C8C07053-7D5A-49E4-911D-2A73739B9194}">
      <dgm:prSet/>
      <dgm:spPr/>
      <dgm:t>
        <a:bodyPr/>
        <a:lstStyle/>
        <a:p>
          <a:endParaRPr lang="en-GB"/>
        </a:p>
      </dgm:t>
    </dgm:pt>
    <dgm:pt modelId="{9289DA63-55FF-4A71-BD8D-2A988C01C102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ea typeface="Verdana" pitchFamily="34" charset="0"/>
              <a:cs typeface="Arial" pitchFamily="34" charset="0"/>
            </a:rPr>
            <a:t>Raising self esteem and confidence</a:t>
          </a:r>
          <a:endParaRPr lang="en-GB" dirty="0"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79942F3E-12B4-4881-9A6C-E2911FA099F1}" type="parTrans" cxnId="{5A5846F4-1F7C-461A-B2A6-61840EC29CB8}">
      <dgm:prSet/>
      <dgm:spPr/>
      <dgm:t>
        <a:bodyPr/>
        <a:lstStyle/>
        <a:p>
          <a:endParaRPr lang="en-GB"/>
        </a:p>
      </dgm:t>
    </dgm:pt>
    <dgm:pt modelId="{9F1B31C3-82D2-4572-8EF4-79DCF8FF39B8}" type="sibTrans" cxnId="{5A5846F4-1F7C-461A-B2A6-61840EC29CB8}">
      <dgm:prSet/>
      <dgm:spPr/>
      <dgm:t>
        <a:bodyPr/>
        <a:lstStyle/>
        <a:p>
          <a:endParaRPr lang="en-GB"/>
        </a:p>
      </dgm:t>
    </dgm:pt>
    <dgm:pt modelId="{F131A3C2-E8C8-488B-BD6F-5D37F9DD2D27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GB" b="1" dirty="0" smtClean="0">
              <a:solidFill>
                <a:srgbClr val="339966"/>
              </a:solidFill>
            </a:rPr>
            <a:t>Behaviour and citizenship</a:t>
          </a:r>
          <a:endParaRPr lang="en-GB" b="1" dirty="0">
            <a:solidFill>
              <a:srgbClr val="339966"/>
            </a:solidFill>
          </a:endParaRPr>
        </a:p>
      </dgm:t>
    </dgm:pt>
    <dgm:pt modelId="{86F44E8E-D0AA-4C1D-9836-10D251FAAE6C}" type="parTrans" cxnId="{C893BEFE-90BC-4EB6-8849-742AC7C82E2E}">
      <dgm:prSet/>
      <dgm:spPr/>
      <dgm:t>
        <a:bodyPr/>
        <a:lstStyle/>
        <a:p>
          <a:endParaRPr lang="en-GB"/>
        </a:p>
      </dgm:t>
    </dgm:pt>
    <dgm:pt modelId="{DF83847F-67B9-46A2-A08E-3F0F74531EBA}" type="sibTrans" cxnId="{C893BEFE-90BC-4EB6-8849-742AC7C82E2E}">
      <dgm:prSet/>
      <dgm:spPr/>
      <dgm:t>
        <a:bodyPr/>
        <a:lstStyle/>
        <a:p>
          <a:endParaRPr lang="en-GB"/>
        </a:p>
      </dgm:t>
    </dgm:pt>
    <dgm:pt modelId="{DD321773-4FEC-4A51-A0F6-818ECB7A5448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ea typeface="Verdana" pitchFamily="34" charset="0"/>
              <a:cs typeface="Arial" pitchFamily="34" charset="0"/>
            </a:rPr>
            <a:t>Improving attitudes and behaviour</a:t>
          </a:r>
          <a:endParaRPr lang="en-GB" dirty="0"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57A49198-7CEA-4881-A561-0492532531A2}" type="parTrans" cxnId="{9CB71162-3B54-4D2F-8244-7B0B24ED9239}">
      <dgm:prSet/>
      <dgm:spPr/>
      <dgm:t>
        <a:bodyPr/>
        <a:lstStyle/>
        <a:p>
          <a:endParaRPr lang="en-GB"/>
        </a:p>
      </dgm:t>
    </dgm:pt>
    <dgm:pt modelId="{BE641136-6EED-4399-A04D-3438F4934FD7}" type="sibTrans" cxnId="{9CB71162-3B54-4D2F-8244-7B0B24ED9239}">
      <dgm:prSet/>
      <dgm:spPr/>
      <dgm:t>
        <a:bodyPr/>
        <a:lstStyle/>
        <a:p>
          <a:endParaRPr lang="en-GB"/>
        </a:p>
      </dgm:t>
    </dgm:pt>
    <dgm:pt modelId="{19B13C75-A9F8-41D1-BA5D-28BE22FF59B4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ea typeface="Verdana" pitchFamily="34" charset="0"/>
              <a:cs typeface="Arial" pitchFamily="34" charset="0"/>
            </a:rPr>
            <a:t>Creating responsible citizens</a:t>
          </a:r>
          <a:endParaRPr lang="en-GB" dirty="0"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2A12E9AB-4E5E-4F52-912F-E1B6D87073DC}" type="parTrans" cxnId="{91F9E0A5-B2E8-4092-80D1-B3FEB12382F3}">
      <dgm:prSet/>
      <dgm:spPr/>
      <dgm:t>
        <a:bodyPr/>
        <a:lstStyle/>
        <a:p>
          <a:endParaRPr lang="en-GB"/>
        </a:p>
      </dgm:t>
    </dgm:pt>
    <dgm:pt modelId="{5A94968E-8E32-45E6-B602-9E08B1B39D42}" type="sibTrans" cxnId="{91F9E0A5-B2E8-4092-80D1-B3FEB12382F3}">
      <dgm:prSet/>
      <dgm:spPr/>
      <dgm:t>
        <a:bodyPr/>
        <a:lstStyle/>
        <a:p>
          <a:endParaRPr lang="en-GB"/>
        </a:p>
      </dgm:t>
    </dgm:pt>
    <dgm:pt modelId="{A5CBC067-6129-40B2-B998-76C639D4BB13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ea typeface="Verdana" pitchFamily="34" charset="0"/>
              <a:cs typeface="Arial" pitchFamily="34" charset="0"/>
            </a:rPr>
            <a:t>Strengthening communities</a:t>
          </a:r>
          <a:endParaRPr lang="en-GB" dirty="0"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BB1F1FE3-A665-495E-A804-9C83BD1BD962}" type="parTrans" cxnId="{5B41B207-4FD8-4D4D-A301-45FB8CE987C9}">
      <dgm:prSet/>
      <dgm:spPr/>
      <dgm:t>
        <a:bodyPr/>
        <a:lstStyle/>
        <a:p>
          <a:endParaRPr lang="en-GB"/>
        </a:p>
      </dgm:t>
    </dgm:pt>
    <dgm:pt modelId="{950B9B1E-7755-428F-BBB8-229074C57609}" type="sibTrans" cxnId="{5B41B207-4FD8-4D4D-A301-45FB8CE987C9}">
      <dgm:prSet/>
      <dgm:spPr/>
      <dgm:t>
        <a:bodyPr/>
        <a:lstStyle/>
        <a:p>
          <a:endParaRPr lang="en-GB"/>
        </a:p>
      </dgm:t>
    </dgm:pt>
    <dgm:pt modelId="{8464F256-0B66-450D-BA72-D71BD124A5D1}">
      <dgm:prSet phldrT="[Tex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>
            <a:lnSpc>
              <a:spcPct val="90000"/>
            </a:lnSpc>
            <a:spcAft>
              <a:spcPct val="15000"/>
            </a:spcAft>
          </a:pPr>
          <a:r>
            <a:rPr lang="en-GB" sz="2100" dirty="0" smtClean="0">
              <a:latin typeface="Arial" pitchFamily="34" charset="0"/>
              <a:ea typeface="Verdana" pitchFamily="34" charset="0"/>
              <a:cs typeface="Arial" pitchFamily="34" charset="0"/>
            </a:rPr>
            <a:t>Contributing to a creative, purposeful curriculum</a:t>
          </a:r>
          <a:endParaRPr lang="en-GB" sz="1300" dirty="0"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4239D015-32D0-48FB-A1D1-CBF26FE51923}" type="parTrans" cxnId="{AB43D4D6-E89A-4873-B3B5-6FC724A94890}">
      <dgm:prSet/>
      <dgm:spPr/>
      <dgm:t>
        <a:bodyPr/>
        <a:lstStyle/>
        <a:p>
          <a:endParaRPr lang="en-GB"/>
        </a:p>
      </dgm:t>
    </dgm:pt>
    <dgm:pt modelId="{BAE2791D-8DBB-45F6-BAD6-BA8BC0689E02}" type="sibTrans" cxnId="{AB43D4D6-E89A-4873-B3B5-6FC724A94890}">
      <dgm:prSet/>
      <dgm:spPr/>
      <dgm:t>
        <a:bodyPr/>
        <a:lstStyle/>
        <a:p>
          <a:endParaRPr lang="en-GB"/>
        </a:p>
      </dgm:t>
    </dgm:pt>
    <dgm:pt modelId="{4D3D13CF-BAB0-4DBB-803E-52624A5F59BF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ea typeface="Verdana" pitchFamily="34" charset="0"/>
              <a:cs typeface="Arial" pitchFamily="34" charset="0"/>
            </a:rPr>
            <a:t>Developing a strong moral compass</a:t>
          </a:r>
          <a:endParaRPr lang="en-GB" dirty="0"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75BD2C80-2ED9-48CF-8239-120F6A43079E}" type="parTrans" cxnId="{75DA59F1-79B8-429D-AFD0-09D984336FD0}">
      <dgm:prSet/>
      <dgm:spPr/>
      <dgm:t>
        <a:bodyPr/>
        <a:lstStyle/>
        <a:p>
          <a:endParaRPr lang="en-GB"/>
        </a:p>
      </dgm:t>
    </dgm:pt>
    <dgm:pt modelId="{6E5A2928-4528-4313-A3DB-7C9AD9D9949F}" type="sibTrans" cxnId="{75DA59F1-79B8-429D-AFD0-09D984336FD0}">
      <dgm:prSet/>
      <dgm:spPr/>
      <dgm:t>
        <a:bodyPr/>
        <a:lstStyle/>
        <a:p>
          <a:endParaRPr lang="en-GB"/>
        </a:p>
      </dgm:t>
    </dgm:pt>
    <dgm:pt modelId="{6ACC6B78-E66A-43E7-86E6-56EBFDA82F3E}">
      <dgm:prSet phldrT="[Tex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>
            <a:lnSpc>
              <a:spcPct val="90000"/>
            </a:lnSpc>
            <a:spcAft>
              <a:spcPts val="378"/>
            </a:spcAft>
          </a:pPr>
          <a:r>
            <a:rPr lang="en-GB" sz="2100" dirty="0" smtClean="0">
              <a:latin typeface="Arial" pitchFamily="34" charset="0"/>
              <a:ea typeface="Verdana" pitchFamily="34" charset="0"/>
              <a:cs typeface="Arial" pitchFamily="34" charset="0"/>
            </a:rPr>
            <a:t>Advancing performance and achievement</a:t>
          </a:r>
          <a:endParaRPr lang="en-GB" sz="2100" dirty="0"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DE1699F3-07DD-42C7-8DBD-6CE26F6ED954}" type="sibTrans" cxnId="{651FDDC0-FA3C-4999-A4AA-497220173E98}">
      <dgm:prSet/>
      <dgm:spPr/>
      <dgm:t>
        <a:bodyPr/>
        <a:lstStyle/>
        <a:p>
          <a:endParaRPr lang="en-GB"/>
        </a:p>
      </dgm:t>
    </dgm:pt>
    <dgm:pt modelId="{3017610E-B700-48F7-B9A7-9A6EF79305E0}" type="parTrans" cxnId="{651FDDC0-FA3C-4999-A4AA-497220173E98}">
      <dgm:prSet/>
      <dgm:spPr/>
      <dgm:t>
        <a:bodyPr/>
        <a:lstStyle/>
        <a:p>
          <a:endParaRPr lang="en-GB"/>
        </a:p>
      </dgm:t>
    </dgm:pt>
    <dgm:pt modelId="{A9B816FC-AF59-48DF-90F6-AD8128AE24CE}">
      <dgm:prSet phldrT="[Tex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>
            <a:lnSpc>
              <a:spcPct val="90000"/>
            </a:lnSpc>
            <a:spcAft>
              <a:spcPts val="378"/>
            </a:spcAft>
          </a:pPr>
          <a:r>
            <a:rPr lang="en-GB" sz="2100" dirty="0" smtClean="0">
              <a:latin typeface="Arial" pitchFamily="34" charset="0"/>
              <a:ea typeface="Verdana" pitchFamily="34" charset="0"/>
              <a:cs typeface="Arial" pitchFamily="34" charset="0"/>
            </a:rPr>
            <a:t>Transforming teaching and learning</a:t>
          </a:r>
          <a:endParaRPr lang="en-GB" sz="2100" dirty="0"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0647267B-5631-4453-BDFB-F7689C732737}" type="sibTrans" cxnId="{8757A9A4-E257-48AA-BE6B-BB407CB097AB}">
      <dgm:prSet/>
      <dgm:spPr/>
      <dgm:t>
        <a:bodyPr/>
        <a:lstStyle/>
        <a:p>
          <a:endParaRPr lang="en-GB"/>
        </a:p>
      </dgm:t>
    </dgm:pt>
    <dgm:pt modelId="{95567526-4156-42EF-8A71-0E66B40ED603}" type="parTrans" cxnId="{8757A9A4-E257-48AA-BE6B-BB407CB097AB}">
      <dgm:prSet/>
      <dgm:spPr/>
      <dgm:t>
        <a:bodyPr/>
        <a:lstStyle/>
        <a:p>
          <a:endParaRPr lang="en-GB"/>
        </a:p>
      </dgm:t>
    </dgm:pt>
    <dgm:pt modelId="{61B2AA87-9055-40F7-9DB3-CC05374C530C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ea typeface="Verdana" pitchFamily="34" charset="0"/>
              <a:cs typeface="Arial" pitchFamily="34" charset="0"/>
            </a:rPr>
            <a:t>Enhancing thinking and decision-making</a:t>
          </a:r>
          <a:endParaRPr lang="en-GB" dirty="0"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13023F8F-D99B-41CB-A806-FB3AD8BC4262}" type="parTrans" cxnId="{D51FF44B-3ACE-4B6E-AD92-79A6C53DC488}">
      <dgm:prSet/>
      <dgm:spPr/>
    </dgm:pt>
    <dgm:pt modelId="{ADBF3BFD-E6E6-4AA7-A70E-A49777037BA8}" type="sibTrans" cxnId="{D51FF44B-3ACE-4B6E-AD92-79A6C53DC488}">
      <dgm:prSet/>
      <dgm:spPr/>
    </dgm:pt>
    <dgm:pt modelId="{E078C073-E3DB-4871-93C2-DA46A08E4CA3}" type="pres">
      <dgm:prSet presAssocID="{24342C94-80F1-4764-B57C-8041762EDCB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3CD099B-9DC8-40C9-8ABB-B4AA226F9CAD}" type="pres">
      <dgm:prSet presAssocID="{3C6E6D16-3A04-4E8D-BFBD-9D0A6C3E23B4}" presName="composite" presStyleCnt="0"/>
      <dgm:spPr/>
    </dgm:pt>
    <dgm:pt modelId="{C29C91DF-0529-4D18-AC05-01A19D7D3C87}" type="pres">
      <dgm:prSet presAssocID="{3C6E6D16-3A04-4E8D-BFBD-9D0A6C3E23B4}" presName="parentText" presStyleLbl="alignNode1" presStyleIdx="0" presStyleCnt="3" custLinFactNeighborX="-22010" custLinFactNeighborY="-345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BB86C1-64A0-47D3-A7C4-53E90F3AA220}" type="pres">
      <dgm:prSet presAssocID="{3C6E6D16-3A04-4E8D-BFBD-9D0A6C3E23B4}" presName="descendantText" presStyleLbl="alignAcc1" presStyleIdx="0" presStyleCnt="3" custLinFactNeighborX="868" custLinFactNeighborY="11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240EA6-2EBB-4388-85C0-3452C5EBC3E7}" type="pres">
      <dgm:prSet presAssocID="{FD531D74-6153-4548-8225-5C665248CB0F}" presName="sp" presStyleCnt="0"/>
      <dgm:spPr/>
    </dgm:pt>
    <dgm:pt modelId="{0E3612C0-BEBC-4477-9BA1-C7FBE0572F4F}" type="pres">
      <dgm:prSet presAssocID="{030297BE-5A51-4FF4-A454-1CCAC1A398AC}" presName="composite" presStyleCnt="0"/>
      <dgm:spPr/>
    </dgm:pt>
    <dgm:pt modelId="{C1E56445-8069-41A8-9C65-53E6DD845CAE}" type="pres">
      <dgm:prSet presAssocID="{030297BE-5A51-4FF4-A454-1CCAC1A398A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0ABBBC9-E13F-4964-A2FB-C34942037F43}" type="pres">
      <dgm:prSet presAssocID="{030297BE-5A51-4FF4-A454-1CCAC1A398A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B8336C-0B3E-4AF4-8C4B-A2C79F1E5DA8}" type="pres">
      <dgm:prSet presAssocID="{043659BB-9787-4C9B-A176-99DFB95CC092}" presName="sp" presStyleCnt="0"/>
      <dgm:spPr/>
    </dgm:pt>
    <dgm:pt modelId="{921AC3CF-3988-4A00-9324-C5896377964E}" type="pres">
      <dgm:prSet presAssocID="{F131A3C2-E8C8-488B-BD6F-5D37F9DD2D27}" presName="composite" presStyleCnt="0"/>
      <dgm:spPr/>
    </dgm:pt>
    <dgm:pt modelId="{311CC12A-9CEE-463B-B0CB-819F89A11DC2}" type="pres">
      <dgm:prSet presAssocID="{F131A3C2-E8C8-488B-BD6F-5D37F9DD2D2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1636D5-8FD9-46B7-8260-916334B7D0CB}" type="pres">
      <dgm:prSet presAssocID="{F131A3C2-E8C8-488B-BD6F-5D37F9DD2D2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51FF44B-3ACE-4B6E-AD92-79A6C53DC488}" srcId="{030297BE-5A51-4FF4-A454-1CCAC1A398AC}" destId="{61B2AA87-9055-40F7-9DB3-CC05374C530C}" srcOrd="1" destOrd="0" parTransId="{13023F8F-D99B-41CB-A806-FB3AD8BC4262}" sibTransId="{ADBF3BFD-E6E6-4AA7-A70E-A49777037BA8}"/>
    <dgm:cxn modelId="{AB43D4D6-E89A-4873-B3B5-6FC724A94890}" srcId="{3C6E6D16-3A04-4E8D-BFBD-9D0A6C3E23B4}" destId="{8464F256-0B66-450D-BA72-D71BD124A5D1}" srcOrd="0" destOrd="0" parTransId="{4239D015-32D0-48FB-A1D1-CBF26FE51923}" sibTransId="{BAE2791D-8DBB-45F6-BAD6-BA8BC0689E02}"/>
    <dgm:cxn modelId="{8757A9A4-E257-48AA-BE6B-BB407CB097AB}" srcId="{3C6E6D16-3A04-4E8D-BFBD-9D0A6C3E23B4}" destId="{A9B816FC-AF59-48DF-90F6-AD8128AE24CE}" srcOrd="1" destOrd="0" parTransId="{95567526-4156-42EF-8A71-0E66B40ED603}" sibTransId="{0647267B-5631-4453-BDFB-F7689C732737}"/>
    <dgm:cxn modelId="{C893BEFE-90BC-4EB6-8849-742AC7C82E2E}" srcId="{24342C94-80F1-4764-B57C-8041762EDCBE}" destId="{F131A3C2-E8C8-488B-BD6F-5D37F9DD2D27}" srcOrd="2" destOrd="0" parTransId="{86F44E8E-D0AA-4C1D-9836-10D251FAAE6C}" sibTransId="{DF83847F-67B9-46A2-A08E-3F0F74531EBA}"/>
    <dgm:cxn modelId="{576A3146-80B1-453D-9401-8D421A0E28CC}" type="presOf" srcId="{3C6E6D16-3A04-4E8D-BFBD-9D0A6C3E23B4}" destId="{C29C91DF-0529-4D18-AC05-01A19D7D3C87}" srcOrd="0" destOrd="0" presId="urn:microsoft.com/office/officeart/2005/8/layout/chevron2"/>
    <dgm:cxn modelId="{11CFF884-46CA-4736-8038-0895AA72EA0D}" type="presOf" srcId="{F131A3C2-E8C8-488B-BD6F-5D37F9DD2D27}" destId="{311CC12A-9CEE-463B-B0CB-819F89A11DC2}" srcOrd="0" destOrd="0" presId="urn:microsoft.com/office/officeart/2005/8/layout/chevron2"/>
    <dgm:cxn modelId="{A9699A1A-5260-4600-96F9-24B85E80595C}" type="presOf" srcId="{6ACC6B78-E66A-43E7-86E6-56EBFDA82F3E}" destId="{A3BB86C1-64A0-47D3-A7C4-53E90F3AA220}" srcOrd="0" destOrd="2" presId="urn:microsoft.com/office/officeart/2005/8/layout/chevron2"/>
    <dgm:cxn modelId="{B9A12566-B839-4747-A2C8-CFDEFDB78314}" type="presOf" srcId="{9289DA63-55FF-4A71-BD8D-2A988C01C102}" destId="{B0ABBBC9-E13F-4964-A2FB-C34942037F43}" srcOrd="0" destOrd="0" presId="urn:microsoft.com/office/officeart/2005/8/layout/chevron2"/>
    <dgm:cxn modelId="{AD8CB03E-F46D-4750-A306-A8858C0E2AAA}" type="presOf" srcId="{61B2AA87-9055-40F7-9DB3-CC05374C530C}" destId="{B0ABBBC9-E13F-4964-A2FB-C34942037F43}" srcOrd="0" destOrd="1" presId="urn:microsoft.com/office/officeart/2005/8/layout/chevron2"/>
    <dgm:cxn modelId="{C4B96AC8-D123-4E7D-93C3-D6661A325E3E}" type="presOf" srcId="{A9B816FC-AF59-48DF-90F6-AD8128AE24CE}" destId="{A3BB86C1-64A0-47D3-A7C4-53E90F3AA220}" srcOrd="0" destOrd="1" presId="urn:microsoft.com/office/officeart/2005/8/layout/chevron2"/>
    <dgm:cxn modelId="{6959EA63-9EDF-44BD-A9FD-4309F7464A70}" type="presOf" srcId="{A5CBC067-6129-40B2-B998-76C639D4BB13}" destId="{321636D5-8FD9-46B7-8260-916334B7D0CB}" srcOrd="0" destOrd="2" presId="urn:microsoft.com/office/officeart/2005/8/layout/chevron2"/>
    <dgm:cxn modelId="{5C87F09E-6E40-49B3-AF1D-3FF11D819EEE}" type="presOf" srcId="{030297BE-5A51-4FF4-A454-1CCAC1A398AC}" destId="{C1E56445-8069-41A8-9C65-53E6DD845CAE}" srcOrd="0" destOrd="0" presId="urn:microsoft.com/office/officeart/2005/8/layout/chevron2"/>
    <dgm:cxn modelId="{824E475D-D8C0-42AA-ADDF-67D5F48DEB6B}" srcId="{24342C94-80F1-4764-B57C-8041762EDCBE}" destId="{3C6E6D16-3A04-4E8D-BFBD-9D0A6C3E23B4}" srcOrd="0" destOrd="0" parTransId="{ED81F66D-56E3-4E00-AB09-E4199BC77740}" sibTransId="{FD531D74-6153-4548-8225-5C665248CB0F}"/>
    <dgm:cxn modelId="{91F9E0A5-B2E8-4092-80D1-B3FEB12382F3}" srcId="{F131A3C2-E8C8-488B-BD6F-5D37F9DD2D27}" destId="{19B13C75-A9F8-41D1-BA5D-28BE22FF59B4}" srcOrd="1" destOrd="0" parTransId="{2A12E9AB-4E5E-4F52-912F-E1B6D87073DC}" sibTransId="{5A94968E-8E32-45E6-B602-9E08B1B39D42}"/>
    <dgm:cxn modelId="{2DA65726-E7EF-4A76-84FB-47F3D70BA989}" type="presOf" srcId="{8464F256-0B66-450D-BA72-D71BD124A5D1}" destId="{A3BB86C1-64A0-47D3-A7C4-53E90F3AA220}" srcOrd="0" destOrd="0" presId="urn:microsoft.com/office/officeart/2005/8/layout/chevron2"/>
    <dgm:cxn modelId="{651FDDC0-FA3C-4999-A4AA-497220173E98}" srcId="{3C6E6D16-3A04-4E8D-BFBD-9D0A6C3E23B4}" destId="{6ACC6B78-E66A-43E7-86E6-56EBFDA82F3E}" srcOrd="2" destOrd="0" parTransId="{3017610E-B700-48F7-B9A7-9A6EF79305E0}" sibTransId="{DE1699F3-07DD-42C7-8DBD-6CE26F6ED954}"/>
    <dgm:cxn modelId="{E9B5D935-17F7-4A06-9BEF-C0B0A335F960}" type="presOf" srcId="{24342C94-80F1-4764-B57C-8041762EDCBE}" destId="{E078C073-E3DB-4871-93C2-DA46A08E4CA3}" srcOrd="0" destOrd="0" presId="urn:microsoft.com/office/officeart/2005/8/layout/chevron2"/>
    <dgm:cxn modelId="{5B41B207-4FD8-4D4D-A301-45FB8CE987C9}" srcId="{F131A3C2-E8C8-488B-BD6F-5D37F9DD2D27}" destId="{A5CBC067-6129-40B2-B998-76C639D4BB13}" srcOrd="2" destOrd="0" parTransId="{BB1F1FE3-A665-495E-A804-9C83BD1BD962}" sibTransId="{950B9B1E-7755-428F-BBB8-229074C57609}"/>
    <dgm:cxn modelId="{C8C07053-7D5A-49E4-911D-2A73739B9194}" srcId="{24342C94-80F1-4764-B57C-8041762EDCBE}" destId="{030297BE-5A51-4FF4-A454-1CCAC1A398AC}" srcOrd="1" destOrd="0" parTransId="{B00E41B3-CFC7-4839-9444-0A4DA0937CA9}" sibTransId="{043659BB-9787-4C9B-A176-99DFB95CC092}"/>
    <dgm:cxn modelId="{9CB71162-3B54-4D2F-8244-7B0B24ED9239}" srcId="{F131A3C2-E8C8-488B-BD6F-5D37F9DD2D27}" destId="{DD321773-4FEC-4A51-A0F6-818ECB7A5448}" srcOrd="0" destOrd="0" parTransId="{57A49198-7CEA-4881-A561-0492532531A2}" sibTransId="{BE641136-6EED-4399-A04D-3438F4934FD7}"/>
    <dgm:cxn modelId="{4CE5BC99-F500-458E-8D67-2C93E15D804A}" type="presOf" srcId="{DD321773-4FEC-4A51-A0F6-818ECB7A5448}" destId="{321636D5-8FD9-46B7-8260-916334B7D0CB}" srcOrd="0" destOrd="0" presId="urn:microsoft.com/office/officeart/2005/8/layout/chevron2"/>
    <dgm:cxn modelId="{5A5846F4-1F7C-461A-B2A6-61840EC29CB8}" srcId="{030297BE-5A51-4FF4-A454-1CCAC1A398AC}" destId="{9289DA63-55FF-4A71-BD8D-2A988C01C102}" srcOrd="0" destOrd="0" parTransId="{79942F3E-12B4-4881-9A6C-E2911FA099F1}" sibTransId="{9F1B31C3-82D2-4572-8EF4-79DCF8FF39B8}"/>
    <dgm:cxn modelId="{E0E1A2D5-68B0-409C-B8E1-792AD0FB1667}" type="presOf" srcId="{19B13C75-A9F8-41D1-BA5D-28BE22FF59B4}" destId="{321636D5-8FD9-46B7-8260-916334B7D0CB}" srcOrd="0" destOrd="1" presId="urn:microsoft.com/office/officeart/2005/8/layout/chevron2"/>
    <dgm:cxn modelId="{1210E673-707B-43FF-97F8-3F42910BF472}" type="presOf" srcId="{4D3D13CF-BAB0-4DBB-803E-52624A5F59BF}" destId="{B0ABBBC9-E13F-4964-A2FB-C34942037F43}" srcOrd="0" destOrd="2" presId="urn:microsoft.com/office/officeart/2005/8/layout/chevron2"/>
    <dgm:cxn modelId="{75DA59F1-79B8-429D-AFD0-09D984336FD0}" srcId="{030297BE-5A51-4FF4-A454-1CCAC1A398AC}" destId="{4D3D13CF-BAB0-4DBB-803E-52624A5F59BF}" srcOrd="2" destOrd="0" parTransId="{75BD2C80-2ED9-48CF-8239-120F6A43079E}" sibTransId="{6E5A2928-4528-4313-A3DB-7C9AD9D9949F}"/>
    <dgm:cxn modelId="{2D21E824-BA5A-4FF0-B9E3-283CFEF32831}" type="presParOf" srcId="{E078C073-E3DB-4871-93C2-DA46A08E4CA3}" destId="{B3CD099B-9DC8-40C9-8ABB-B4AA226F9CAD}" srcOrd="0" destOrd="0" presId="urn:microsoft.com/office/officeart/2005/8/layout/chevron2"/>
    <dgm:cxn modelId="{206D0569-5470-4CA2-9D95-5DAB331291D5}" type="presParOf" srcId="{B3CD099B-9DC8-40C9-8ABB-B4AA226F9CAD}" destId="{C29C91DF-0529-4D18-AC05-01A19D7D3C87}" srcOrd="0" destOrd="0" presId="urn:microsoft.com/office/officeart/2005/8/layout/chevron2"/>
    <dgm:cxn modelId="{791696B2-E590-4916-A2A0-1B9AF66C712F}" type="presParOf" srcId="{B3CD099B-9DC8-40C9-8ABB-B4AA226F9CAD}" destId="{A3BB86C1-64A0-47D3-A7C4-53E90F3AA220}" srcOrd="1" destOrd="0" presId="urn:microsoft.com/office/officeart/2005/8/layout/chevron2"/>
    <dgm:cxn modelId="{14F50B06-67E2-417B-B9B0-8CE470B068D7}" type="presParOf" srcId="{E078C073-E3DB-4871-93C2-DA46A08E4CA3}" destId="{C6240EA6-2EBB-4388-85C0-3452C5EBC3E7}" srcOrd="1" destOrd="0" presId="urn:microsoft.com/office/officeart/2005/8/layout/chevron2"/>
    <dgm:cxn modelId="{55FA6156-2F8F-429A-AA39-B0BE0C433457}" type="presParOf" srcId="{E078C073-E3DB-4871-93C2-DA46A08E4CA3}" destId="{0E3612C0-BEBC-4477-9BA1-C7FBE0572F4F}" srcOrd="2" destOrd="0" presId="urn:microsoft.com/office/officeart/2005/8/layout/chevron2"/>
    <dgm:cxn modelId="{96F4B701-463B-4410-A050-ADC7BE7ADFE4}" type="presParOf" srcId="{0E3612C0-BEBC-4477-9BA1-C7FBE0572F4F}" destId="{C1E56445-8069-41A8-9C65-53E6DD845CAE}" srcOrd="0" destOrd="0" presId="urn:microsoft.com/office/officeart/2005/8/layout/chevron2"/>
    <dgm:cxn modelId="{9A769390-D44C-43CC-A891-6B680CB643AA}" type="presParOf" srcId="{0E3612C0-BEBC-4477-9BA1-C7FBE0572F4F}" destId="{B0ABBBC9-E13F-4964-A2FB-C34942037F43}" srcOrd="1" destOrd="0" presId="urn:microsoft.com/office/officeart/2005/8/layout/chevron2"/>
    <dgm:cxn modelId="{B5D50A26-A4C9-4A2F-8CBF-48B926A5DAEA}" type="presParOf" srcId="{E078C073-E3DB-4871-93C2-DA46A08E4CA3}" destId="{0CB8336C-0B3E-4AF4-8C4B-A2C79F1E5DA8}" srcOrd="3" destOrd="0" presId="urn:microsoft.com/office/officeart/2005/8/layout/chevron2"/>
    <dgm:cxn modelId="{8EA9A0C6-4D1C-4073-B4F8-293C5DE33372}" type="presParOf" srcId="{E078C073-E3DB-4871-93C2-DA46A08E4CA3}" destId="{921AC3CF-3988-4A00-9324-C5896377964E}" srcOrd="4" destOrd="0" presId="urn:microsoft.com/office/officeart/2005/8/layout/chevron2"/>
    <dgm:cxn modelId="{915FA68F-6C72-4715-B381-459E72591440}" type="presParOf" srcId="{921AC3CF-3988-4A00-9324-C5896377964E}" destId="{311CC12A-9CEE-463B-B0CB-819F89A11DC2}" srcOrd="0" destOrd="0" presId="urn:microsoft.com/office/officeart/2005/8/layout/chevron2"/>
    <dgm:cxn modelId="{E32B71FC-CB28-4B61-8D3C-96E9BA57108A}" type="presParOf" srcId="{921AC3CF-3988-4A00-9324-C5896377964E}" destId="{321636D5-8FD9-46B7-8260-916334B7D0C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9C91DF-0529-4D18-AC05-01A19D7D3C87}">
      <dsp:nvSpPr>
        <dsp:cNvPr id="0" name=""/>
        <dsp:cNvSpPr/>
      </dsp:nvSpPr>
      <dsp:spPr>
        <a:xfrm rot="5400000">
          <a:off x="-247556" y="247556"/>
          <a:ext cx="1650378" cy="1155265"/>
        </a:xfrm>
        <a:prstGeom prst="chevron">
          <a:avLst/>
        </a:prstGeom>
        <a:solidFill>
          <a:srgbClr val="CCECFF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solidFill>
                <a:srgbClr val="339966"/>
              </a:solidFill>
            </a:rPr>
            <a:t>Education</a:t>
          </a:r>
          <a:endParaRPr lang="en-GB" sz="1400" b="1" kern="1200" dirty="0">
            <a:solidFill>
              <a:srgbClr val="339966"/>
            </a:solidFill>
          </a:endParaRPr>
        </a:p>
      </dsp:txBody>
      <dsp:txXfrm rot="5400000">
        <a:off x="-247556" y="247556"/>
        <a:ext cx="1650378" cy="1155265"/>
      </dsp:txXfrm>
    </dsp:sp>
    <dsp:sp modelId="{A3BB86C1-64A0-47D3-A7C4-53E90F3AA220}">
      <dsp:nvSpPr>
        <dsp:cNvPr id="0" name=""/>
        <dsp:cNvSpPr/>
      </dsp:nvSpPr>
      <dsp:spPr>
        <a:xfrm rot="5400000">
          <a:off x="3927459" y="-2756123"/>
          <a:ext cx="1072746" cy="6617134"/>
        </a:xfrm>
        <a:prstGeom prst="round2Same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smtClean="0">
              <a:latin typeface="Arial" pitchFamily="34" charset="0"/>
              <a:ea typeface="Verdana" pitchFamily="34" charset="0"/>
              <a:cs typeface="Arial" pitchFamily="34" charset="0"/>
            </a:rPr>
            <a:t>Contributing to a creative, purposeful curriculum</a:t>
          </a:r>
          <a:endParaRPr lang="en-GB" sz="1300" kern="1200" dirty="0">
            <a:latin typeface="Arial" pitchFamily="34" charset="0"/>
            <a:ea typeface="Verdana" pitchFamily="34" charset="0"/>
            <a:cs typeface="Arial" pitchFamily="34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ts val="378"/>
            </a:spcAft>
            <a:buChar char="••"/>
          </a:pPr>
          <a:r>
            <a:rPr lang="en-GB" sz="2100" kern="1200" dirty="0" smtClean="0">
              <a:latin typeface="Arial" pitchFamily="34" charset="0"/>
              <a:ea typeface="Verdana" pitchFamily="34" charset="0"/>
              <a:cs typeface="Arial" pitchFamily="34" charset="0"/>
            </a:rPr>
            <a:t>Transforming teaching and learning</a:t>
          </a:r>
          <a:endParaRPr lang="en-GB" sz="2100" kern="1200" dirty="0">
            <a:latin typeface="Arial" pitchFamily="34" charset="0"/>
            <a:ea typeface="Verdana" pitchFamily="34" charset="0"/>
            <a:cs typeface="Arial" pitchFamily="34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ts val="378"/>
            </a:spcAft>
            <a:buChar char="••"/>
          </a:pPr>
          <a:r>
            <a:rPr lang="en-GB" sz="2100" kern="1200" dirty="0" smtClean="0">
              <a:latin typeface="Arial" pitchFamily="34" charset="0"/>
              <a:ea typeface="Verdana" pitchFamily="34" charset="0"/>
              <a:cs typeface="Arial" pitchFamily="34" charset="0"/>
            </a:rPr>
            <a:t>Advancing performance and achievement</a:t>
          </a:r>
          <a:endParaRPr lang="en-GB" sz="2100" kern="1200" dirty="0">
            <a:latin typeface="Arial" pitchFamily="34" charset="0"/>
            <a:ea typeface="Verdana" pitchFamily="34" charset="0"/>
            <a:cs typeface="Arial" pitchFamily="34" charset="0"/>
          </a:endParaRPr>
        </a:p>
      </dsp:txBody>
      <dsp:txXfrm rot="5400000">
        <a:off x="3927459" y="-2756123"/>
        <a:ext cx="1072746" cy="6617134"/>
      </dsp:txXfrm>
    </dsp:sp>
    <dsp:sp modelId="{C1E56445-8069-41A8-9C65-53E6DD845CAE}">
      <dsp:nvSpPr>
        <dsp:cNvPr id="0" name=""/>
        <dsp:cNvSpPr/>
      </dsp:nvSpPr>
      <dsp:spPr>
        <a:xfrm rot="5400000">
          <a:off x="-247556" y="1708367"/>
          <a:ext cx="1650378" cy="1155265"/>
        </a:xfrm>
        <a:prstGeom prst="chevron">
          <a:avLst/>
        </a:prstGeom>
        <a:solidFill>
          <a:srgbClr val="CCFF99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solidFill>
                <a:srgbClr val="339966"/>
              </a:solidFill>
            </a:rPr>
            <a:t>Social &amp; emotional  development</a:t>
          </a:r>
          <a:endParaRPr lang="en-GB" sz="1400" b="1" kern="1200" dirty="0">
            <a:solidFill>
              <a:srgbClr val="339966"/>
            </a:solidFill>
          </a:endParaRPr>
        </a:p>
      </dsp:txBody>
      <dsp:txXfrm rot="5400000">
        <a:off x="-247556" y="1708367"/>
        <a:ext cx="1650378" cy="1155265"/>
      </dsp:txXfrm>
    </dsp:sp>
    <dsp:sp modelId="{B0ABBBC9-E13F-4964-A2FB-C34942037F43}">
      <dsp:nvSpPr>
        <dsp:cNvPr id="0" name=""/>
        <dsp:cNvSpPr/>
      </dsp:nvSpPr>
      <dsp:spPr>
        <a:xfrm rot="5400000">
          <a:off x="3927177" y="-1311101"/>
          <a:ext cx="1073310" cy="6617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smtClean="0">
              <a:latin typeface="Arial" pitchFamily="34" charset="0"/>
              <a:ea typeface="Verdana" pitchFamily="34" charset="0"/>
              <a:cs typeface="Arial" pitchFamily="34" charset="0"/>
            </a:rPr>
            <a:t>Raising self esteem and confidence</a:t>
          </a:r>
          <a:endParaRPr lang="en-GB" sz="2100" kern="1200" dirty="0">
            <a:latin typeface="Arial" pitchFamily="34" charset="0"/>
            <a:ea typeface="Verdana" pitchFamily="34" charset="0"/>
            <a:cs typeface="Arial" pitchFamily="34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smtClean="0">
              <a:latin typeface="Arial" pitchFamily="34" charset="0"/>
              <a:ea typeface="Verdana" pitchFamily="34" charset="0"/>
              <a:cs typeface="Arial" pitchFamily="34" charset="0"/>
            </a:rPr>
            <a:t>Enhancing thinking and decision-making</a:t>
          </a:r>
          <a:endParaRPr lang="en-GB" sz="2100" kern="1200" dirty="0">
            <a:latin typeface="Arial" pitchFamily="34" charset="0"/>
            <a:ea typeface="Verdana" pitchFamily="34" charset="0"/>
            <a:cs typeface="Arial" pitchFamily="34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smtClean="0">
              <a:latin typeface="Arial" pitchFamily="34" charset="0"/>
              <a:ea typeface="Verdana" pitchFamily="34" charset="0"/>
              <a:cs typeface="Arial" pitchFamily="34" charset="0"/>
            </a:rPr>
            <a:t>Developing a strong moral compass</a:t>
          </a:r>
          <a:endParaRPr lang="en-GB" sz="2100" kern="1200" dirty="0">
            <a:latin typeface="Arial" pitchFamily="34" charset="0"/>
            <a:ea typeface="Verdana" pitchFamily="34" charset="0"/>
            <a:cs typeface="Arial" pitchFamily="34" charset="0"/>
          </a:endParaRPr>
        </a:p>
      </dsp:txBody>
      <dsp:txXfrm rot="5400000">
        <a:off x="3927177" y="-1311101"/>
        <a:ext cx="1073310" cy="6617134"/>
      </dsp:txXfrm>
    </dsp:sp>
    <dsp:sp modelId="{311CC12A-9CEE-463B-B0CB-819F89A11DC2}">
      <dsp:nvSpPr>
        <dsp:cNvPr id="0" name=""/>
        <dsp:cNvSpPr/>
      </dsp:nvSpPr>
      <dsp:spPr>
        <a:xfrm rot="5400000">
          <a:off x="-247556" y="3165379"/>
          <a:ext cx="1650378" cy="1155265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solidFill>
                <a:srgbClr val="339966"/>
              </a:solidFill>
            </a:rPr>
            <a:t>Behaviour and citizenship</a:t>
          </a:r>
          <a:endParaRPr lang="en-GB" sz="1400" b="1" kern="1200" dirty="0">
            <a:solidFill>
              <a:srgbClr val="339966"/>
            </a:solidFill>
          </a:endParaRPr>
        </a:p>
      </dsp:txBody>
      <dsp:txXfrm rot="5400000">
        <a:off x="-247556" y="3165379"/>
        <a:ext cx="1650378" cy="1155265"/>
      </dsp:txXfrm>
    </dsp:sp>
    <dsp:sp modelId="{321636D5-8FD9-46B7-8260-916334B7D0CB}">
      <dsp:nvSpPr>
        <dsp:cNvPr id="0" name=""/>
        <dsp:cNvSpPr/>
      </dsp:nvSpPr>
      <dsp:spPr>
        <a:xfrm rot="5400000">
          <a:off x="3927459" y="145627"/>
          <a:ext cx="1072746" cy="6617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smtClean="0">
              <a:latin typeface="Arial" pitchFamily="34" charset="0"/>
              <a:ea typeface="Verdana" pitchFamily="34" charset="0"/>
              <a:cs typeface="Arial" pitchFamily="34" charset="0"/>
            </a:rPr>
            <a:t>Improving attitudes and behaviour</a:t>
          </a:r>
          <a:endParaRPr lang="en-GB" sz="2100" kern="1200" dirty="0">
            <a:latin typeface="Arial" pitchFamily="34" charset="0"/>
            <a:ea typeface="Verdana" pitchFamily="34" charset="0"/>
            <a:cs typeface="Arial" pitchFamily="34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smtClean="0">
              <a:latin typeface="Arial" pitchFamily="34" charset="0"/>
              <a:ea typeface="Verdana" pitchFamily="34" charset="0"/>
              <a:cs typeface="Arial" pitchFamily="34" charset="0"/>
            </a:rPr>
            <a:t>Creating responsible citizens</a:t>
          </a:r>
          <a:endParaRPr lang="en-GB" sz="2100" kern="1200" dirty="0">
            <a:latin typeface="Arial" pitchFamily="34" charset="0"/>
            <a:ea typeface="Verdana" pitchFamily="34" charset="0"/>
            <a:cs typeface="Arial" pitchFamily="34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smtClean="0">
              <a:latin typeface="Arial" pitchFamily="34" charset="0"/>
              <a:ea typeface="Verdana" pitchFamily="34" charset="0"/>
              <a:cs typeface="Arial" pitchFamily="34" charset="0"/>
            </a:rPr>
            <a:t>Strengthening communities</a:t>
          </a:r>
          <a:endParaRPr lang="en-GB" sz="2100" kern="1200" dirty="0">
            <a:latin typeface="Arial" pitchFamily="34" charset="0"/>
            <a:ea typeface="Verdana" pitchFamily="34" charset="0"/>
            <a:cs typeface="Arial" pitchFamily="34" charset="0"/>
          </a:endParaRPr>
        </a:p>
      </dsp:txBody>
      <dsp:txXfrm rot="5400000">
        <a:off x="3927459" y="145627"/>
        <a:ext cx="1072746" cy="66171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A75C1-8FF0-4A60-A6CD-1F0DC98BB96A}" type="datetimeFigureOut">
              <a:rPr lang="en-GB" smtClean="0"/>
              <a:pPr/>
              <a:t>15/12/2010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55163"/>
            <a:ext cx="2971800" cy="5032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555163"/>
            <a:ext cx="2971800" cy="5032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3633B-1316-4489-AF5F-D7FF703E9D9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29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29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215A2-CFD0-4662-903A-B2004A9567A7}" type="datetimeFigureOut">
              <a:rPr lang="en-GB" smtClean="0"/>
              <a:pPr/>
              <a:t>15/12/2010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54063"/>
            <a:ext cx="5029200" cy="3773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8494"/>
            <a:ext cx="5486400" cy="4526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5243"/>
            <a:ext cx="2971800" cy="5029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555243"/>
            <a:ext cx="2971800" cy="5029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01F96-DACD-495C-B126-42A93DFF529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01F96-DACD-495C-B126-42A93DFF529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01F96-DACD-495C-B126-42A93DFF5293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01F96-DACD-495C-B126-42A93DFF5293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01F96-DACD-495C-B126-42A93DFF5293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01F96-DACD-495C-B126-42A93DFF5293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8427-9CAB-4819-A849-BF226CC98EBF}" type="datetimeFigureOut">
              <a:rPr lang="en-GB" smtClean="0"/>
              <a:pPr/>
              <a:t>15/12/2010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EBB8070-EC34-4999-AF2C-B3392745F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8427-9CAB-4819-A849-BF226CC98EBF}" type="datetimeFigureOut">
              <a:rPr lang="en-GB" smtClean="0"/>
              <a:pPr/>
              <a:t>15/12/2010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070-EC34-4999-AF2C-B3392745F1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8427-9CAB-4819-A849-BF226CC98EBF}" type="datetimeFigureOut">
              <a:rPr lang="en-GB" smtClean="0"/>
              <a:pPr/>
              <a:t>15/12/2010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070-EC34-4999-AF2C-B3392745F1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8427-9CAB-4819-A849-BF226CC98EBF}" type="datetimeFigureOut">
              <a:rPr lang="en-GB" smtClean="0"/>
              <a:pPr/>
              <a:t>15/12/2010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070-EC34-4999-AF2C-B3392745F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8427-9CAB-4819-A849-BF226CC98EBF}" type="datetimeFigureOut">
              <a:rPr lang="en-GB" smtClean="0"/>
              <a:pPr/>
              <a:t>15/12/2010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EBB8070-EC34-4999-AF2C-B3392745F1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8427-9CAB-4819-A849-BF226CC98EBF}" type="datetimeFigureOut">
              <a:rPr lang="en-GB" smtClean="0"/>
              <a:pPr/>
              <a:t>15/12/2010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070-EC34-4999-AF2C-B3392745F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8427-9CAB-4819-A849-BF226CC98EBF}" type="datetimeFigureOut">
              <a:rPr lang="en-GB" smtClean="0"/>
              <a:pPr/>
              <a:t>15/12/2010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070-EC34-4999-AF2C-B3392745F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8427-9CAB-4819-A849-BF226CC98EBF}" type="datetimeFigureOut">
              <a:rPr lang="en-GB" smtClean="0"/>
              <a:pPr/>
              <a:t>15/12/2010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070-EC34-4999-AF2C-B3392745F1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8427-9CAB-4819-A849-BF226CC98EBF}" type="datetimeFigureOut">
              <a:rPr lang="en-GB" smtClean="0"/>
              <a:pPr/>
              <a:t>15/12/2010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070-EC34-4999-AF2C-B3392745F1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8427-9CAB-4819-A849-BF226CC98EBF}" type="datetimeFigureOut">
              <a:rPr lang="en-GB" smtClean="0"/>
              <a:pPr/>
              <a:t>15/12/2010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8070-EC34-4999-AF2C-B3392745F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8427-9CAB-4819-A849-BF226CC98EBF}" type="datetimeFigureOut">
              <a:rPr lang="en-GB" smtClean="0"/>
              <a:pPr/>
              <a:t>15/12/2010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EBB8070-EC34-4999-AF2C-B3392745F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328427-9CAB-4819-A849-BF226CC98EBF}" type="datetimeFigureOut">
              <a:rPr lang="en-GB" smtClean="0"/>
              <a:pPr/>
              <a:t>15/12/2010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EBB8070-EC34-4999-AF2C-B3392745F17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6" r:id="rId6"/>
    <p:sldLayoutId id="2147484387" r:id="rId7"/>
    <p:sldLayoutId id="2147484388" r:id="rId8"/>
    <p:sldLayoutId id="2147484389" r:id="rId9"/>
    <p:sldLayoutId id="2147484390" r:id="rId10"/>
    <p:sldLayoutId id="21474843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Presented by</a:t>
            </a:r>
          </a:p>
          <a:p>
            <a:pPr algn="ctr"/>
            <a:r>
              <a:rPr lang="en-GB" dirty="0" smtClean="0"/>
              <a:t>Gwen Clifford</a:t>
            </a:r>
          </a:p>
          <a:p>
            <a:pPr algn="ctr"/>
            <a:r>
              <a:rPr lang="en-GB" dirty="0" smtClean="0"/>
              <a:t>Project Manager</a:t>
            </a:r>
          </a:p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Life-enriching Values for Everyone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4869160"/>
            <a:ext cx="2448272" cy="163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95536" y="6300028"/>
            <a:ext cx="85689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+mj-lt"/>
                <a:cs typeface="Tahoma" pitchFamily="34" charset="0"/>
              </a:rPr>
              <a:t>Established 1995                  </a:t>
            </a:r>
            <a:r>
              <a:rPr lang="en-GB" sz="1400" dirty="0" smtClean="0">
                <a:latin typeface="Tahoma" pitchFamily="34" charset="0"/>
                <a:cs typeface="Tahoma" pitchFamily="34" charset="0"/>
              </a:rPr>
              <a:t>				          </a:t>
            </a:r>
            <a:r>
              <a:rPr lang="en-GB" sz="1400" dirty="0" smtClean="0">
                <a:latin typeface="+mj-lt"/>
                <a:cs typeface="Tahoma" pitchFamily="34" charset="0"/>
              </a:rPr>
              <a:t>Registered charity:  1048755</a:t>
            </a:r>
            <a:endParaRPr lang="en-GB" sz="1400" dirty="0">
              <a:latin typeface="+mj-lt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Life-enriching Values for Everyone</a:t>
            </a:r>
            <a:br>
              <a:rPr lang="en-GB" dirty="0" smtClean="0"/>
            </a:br>
            <a:endParaRPr lang="en-GB" sz="13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1728192" cy="1584176"/>
          </a:xfrm>
          <a:prstGeom prst="wedgeEllipseCallout">
            <a:avLst>
              <a:gd name="adj1" fmla="val 33187"/>
              <a:gd name="adj2" fmla="val 57919"/>
            </a:avLst>
          </a:prstGeom>
          <a:solidFill>
            <a:srgbClr val="FBFB8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800" dirty="0" smtClean="0">
                <a:solidFill>
                  <a:schemeClr val="tx1"/>
                </a:solidFill>
              </a:rPr>
              <a:t>What is missing in our society today ?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323528" y="4509120"/>
            <a:ext cx="1800200" cy="1584176"/>
          </a:xfrm>
          <a:prstGeom prst="wedgeEllipseCallout">
            <a:avLst>
              <a:gd name="adj1" fmla="val 73500"/>
              <a:gd name="adj2" fmla="val 24019"/>
            </a:avLst>
          </a:prstGeom>
          <a:solidFill>
            <a:srgbClr val="FF5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How can we  embed these within society 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7092280" y="1484784"/>
            <a:ext cx="1656184" cy="1512168"/>
          </a:xfrm>
          <a:prstGeom prst="wedgeEllipseCallout">
            <a:avLst>
              <a:gd name="adj1" fmla="val -44214"/>
              <a:gd name="adj2" fmla="val 69829"/>
            </a:avLst>
          </a:prstGeom>
          <a:solidFill>
            <a:srgbClr val="00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What are values 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7164288" y="4437112"/>
            <a:ext cx="1656184" cy="1512168"/>
          </a:xfrm>
          <a:prstGeom prst="wedgeEllipseCallout">
            <a:avLst>
              <a:gd name="adj1" fmla="val -65178"/>
              <a:gd name="adj2" fmla="val 4622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How will these help us in our daily lives 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979712" y="1628800"/>
            <a:ext cx="5184576" cy="4968552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/>
          <p:cNvGrpSpPr/>
          <p:nvPr/>
        </p:nvGrpSpPr>
        <p:grpSpPr>
          <a:xfrm>
            <a:off x="3851920" y="3394745"/>
            <a:ext cx="1402407" cy="1402407"/>
            <a:chOff x="3394718" y="1981971"/>
            <a:chExt cx="1402407" cy="1402407"/>
          </a:xfrm>
        </p:grpSpPr>
        <p:sp>
          <p:nvSpPr>
            <p:cNvPr id="10" name="Oval 9"/>
            <p:cNvSpPr/>
            <p:nvPr/>
          </p:nvSpPr>
          <p:spPr>
            <a:xfrm>
              <a:off x="3394718" y="1981971"/>
              <a:ext cx="1402407" cy="1402407"/>
            </a:xfrm>
            <a:prstGeom prst="ellipse">
              <a:avLst/>
            </a:prstGeom>
            <a:solidFill>
              <a:srgbClr val="FDA5D9"/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Oval 4"/>
            <p:cNvSpPr/>
            <p:nvPr/>
          </p:nvSpPr>
          <p:spPr>
            <a:xfrm>
              <a:off x="3600096" y="2187349"/>
              <a:ext cx="991651" cy="9916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100" kern="1200" dirty="0" smtClean="0">
                  <a:solidFill>
                    <a:schemeClr val="tx1"/>
                  </a:solidFill>
                </a:rPr>
                <a:t>LOVE</a:t>
              </a:r>
              <a:endParaRPr lang="en-GB" sz="21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27784" y="2242617"/>
            <a:ext cx="1402407" cy="1402407"/>
            <a:chOff x="2053964" y="1008110"/>
            <a:chExt cx="1402407" cy="1402407"/>
          </a:xfrm>
        </p:grpSpPr>
        <p:sp>
          <p:nvSpPr>
            <p:cNvPr id="13" name="Oval 12"/>
            <p:cNvSpPr/>
            <p:nvPr/>
          </p:nvSpPr>
          <p:spPr>
            <a:xfrm>
              <a:off x="2053964" y="1008110"/>
              <a:ext cx="1402407" cy="1402407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4"/>
            <p:cNvSpPr/>
            <p:nvPr/>
          </p:nvSpPr>
          <p:spPr>
            <a:xfrm>
              <a:off x="2259342" y="1213488"/>
              <a:ext cx="991651" cy="9916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100" kern="1200" dirty="0" smtClean="0">
                  <a:solidFill>
                    <a:schemeClr val="tx1"/>
                  </a:solidFill>
                </a:rPr>
                <a:t>RIGHT ACTION</a:t>
              </a:r>
              <a:endParaRPr lang="en-GB" sz="21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627784" y="4546873"/>
            <a:ext cx="1402407" cy="1402407"/>
            <a:chOff x="2213372" y="3238962"/>
            <a:chExt cx="1402407" cy="1402407"/>
          </a:xfrm>
        </p:grpSpPr>
        <p:sp>
          <p:nvSpPr>
            <p:cNvPr id="23" name="Oval 22"/>
            <p:cNvSpPr/>
            <p:nvPr/>
          </p:nvSpPr>
          <p:spPr>
            <a:xfrm>
              <a:off x="2213372" y="3238962"/>
              <a:ext cx="1402407" cy="1402407"/>
            </a:xfrm>
            <a:prstGeom prst="ellipse">
              <a:avLst/>
            </a:prstGeom>
            <a:solidFill>
              <a:srgbClr val="9CF559"/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Oval 4"/>
            <p:cNvSpPr/>
            <p:nvPr/>
          </p:nvSpPr>
          <p:spPr>
            <a:xfrm>
              <a:off x="2418750" y="3444340"/>
              <a:ext cx="991651" cy="9916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100" kern="1200" dirty="0" smtClean="0">
                  <a:solidFill>
                    <a:schemeClr val="tx1"/>
                  </a:solidFill>
                </a:rPr>
                <a:t>PEACE</a:t>
              </a:r>
              <a:endParaRPr lang="en-GB" sz="21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185817" y="4546873"/>
            <a:ext cx="1402407" cy="1402407"/>
            <a:chOff x="4627388" y="3206108"/>
            <a:chExt cx="1402407" cy="1402407"/>
          </a:xfrm>
        </p:grpSpPr>
        <p:sp>
          <p:nvSpPr>
            <p:cNvPr id="26" name="Oval 25"/>
            <p:cNvSpPr/>
            <p:nvPr/>
          </p:nvSpPr>
          <p:spPr>
            <a:xfrm>
              <a:off x="4627388" y="3206108"/>
              <a:ext cx="1402407" cy="1402407"/>
            </a:xfrm>
            <a:prstGeom prst="ellipse">
              <a:avLst/>
            </a:prstGeom>
            <a:solidFill>
              <a:srgbClr val="72E9F6"/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Oval 4"/>
            <p:cNvSpPr/>
            <p:nvPr/>
          </p:nvSpPr>
          <p:spPr>
            <a:xfrm>
              <a:off x="4805659" y="3411486"/>
              <a:ext cx="1152127" cy="9916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kern="1200" dirty="0" smtClean="0">
                  <a:solidFill>
                    <a:schemeClr val="tx1"/>
                  </a:solidFill>
                </a:rPr>
                <a:t>NON-VIOLENCE</a:t>
              </a:r>
              <a:endParaRPr lang="en-GB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113809" y="2242617"/>
            <a:ext cx="1402407" cy="1402407"/>
            <a:chOff x="2213372" y="3238962"/>
            <a:chExt cx="1402407" cy="1402407"/>
          </a:xfrm>
          <a:solidFill>
            <a:srgbClr val="FFC000"/>
          </a:solidFill>
        </p:grpSpPr>
        <p:sp>
          <p:nvSpPr>
            <p:cNvPr id="29" name="Oval 28"/>
            <p:cNvSpPr/>
            <p:nvPr/>
          </p:nvSpPr>
          <p:spPr>
            <a:xfrm>
              <a:off x="2213372" y="3238962"/>
              <a:ext cx="1402407" cy="140240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Oval 4"/>
            <p:cNvSpPr/>
            <p:nvPr/>
          </p:nvSpPr>
          <p:spPr>
            <a:xfrm>
              <a:off x="2418750" y="3444340"/>
              <a:ext cx="991651" cy="99165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100" kern="1200" dirty="0" smtClean="0">
                  <a:solidFill>
                    <a:schemeClr val="tx1"/>
                  </a:solidFill>
                </a:rPr>
                <a:t>TRUTH</a:t>
              </a:r>
              <a:endParaRPr lang="en-GB" sz="2100" kern="12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772400" cy="1143000"/>
          </a:xfrm>
        </p:spPr>
        <p:txBody>
          <a:bodyPr>
            <a:noAutofit/>
          </a:bodyPr>
          <a:lstStyle/>
          <a:p>
            <a:pPr algn="ctr"/>
            <a:r>
              <a:rPr lang="en-GB" sz="2400" b="1" dirty="0" smtClean="0"/>
              <a:t>Since 1995 hundreds of schools worldwide </a:t>
            </a:r>
            <a:br>
              <a:rPr lang="en-GB" sz="2400" b="1" dirty="0" smtClean="0"/>
            </a:br>
            <a:r>
              <a:rPr lang="en-GB" sz="2400" b="1" dirty="0" smtClean="0"/>
              <a:t>have been using our comprehensive </a:t>
            </a:r>
            <a:br>
              <a:rPr lang="en-GB" sz="2400" b="1" dirty="0" smtClean="0"/>
            </a:br>
            <a:r>
              <a:rPr lang="en-GB" sz="2400" b="1" dirty="0" smtClean="0"/>
              <a:t>and powerful values education programmes</a:t>
            </a:r>
            <a:endParaRPr lang="en-GB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809328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ECFF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How do we embed and sustain positive values in society today and tomorrow?</a:t>
            </a:r>
            <a:endParaRPr lang="en-GB" dirty="0"/>
          </a:p>
        </p:txBody>
      </p:sp>
      <p:sp>
        <p:nvSpPr>
          <p:cNvPr id="4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844824"/>
            <a:ext cx="3657600" cy="4174976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GB" dirty="0" smtClean="0">
                <a:latin typeface="+mj-lt"/>
              </a:rPr>
              <a:t>Embrace 21</a:t>
            </a:r>
            <a:r>
              <a:rPr lang="en-GB" baseline="30000" dirty="0" smtClean="0">
                <a:latin typeface="+mj-lt"/>
              </a:rPr>
              <a:t>st</a:t>
            </a:r>
            <a:r>
              <a:rPr lang="en-GB" dirty="0" smtClean="0">
                <a:latin typeface="+mj-lt"/>
              </a:rPr>
              <a:t> -century technology</a:t>
            </a:r>
          </a:p>
          <a:p>
            <a:pPr>
              <a:buNone/>
            </a:pPr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Broaden our reach beyond schools into  the wider society</a:t>
            </a:r>
          </a:p>
          <a:p>
            <a:pPr>
              <a:buNone/>
            </a:pPr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Work in partnership with other like-minded organisations</a:t>
            </a:r>
            <a:endParaRPr lang="en-GB" dirty="0">
              <a:latin typeface="+mj-lt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4648200" y="1844825"/>
            <a:ext cx="4038600" cy="41764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Gain support to further develop our ideas and programmes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Raise awareness of values in everyday life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Prove that values can improve personal wellbeing and happiness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details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+mj-lt"/>
              </a:rPr>
              <a:t>Gwen Clifford, E-Values Project Manager</a:t>
            </a:r>
          </a:p>
          <a:p>
            <a:pPr marL="820800" indent="-547200">
              <a:buNone/>
            </a:pPr>
            <a:r>
              <a:rPr lang="en-GB" dirty="0" smtClean="0">
                <a:latin typeface="+mj-lt"/>
              </a:rPr>
              <a:t>t:	+44 (0)1420 561383</a:t>
            </a:r>
          </a:p>
          <a:p>
            <a:pPr marL="820800" indent="-547200">
              <a:buNone/>
            </a:pPr>
            <a:r>
              <a:rPr lang="en-GB" dirty="0" smtClean="0">
                <a:latin typeface="+mj-lt"/>
              </a:rPr>
              <a:t>m:	+44 (0)754 983 2531</a:t>
            </a:r>
          </a:p>
          <a:p>
            <a:pPr marL="820800" indent="-547200">
              <a:buNone/>
            </a:pPr>
            <a:r>
              <a:rPr lang="en-GB" dirty="0" smtClean="0">
                <a:latin typeface="+mj-lt"/>
              </a:rPr>
              <a:t>e:	gwenclifford@btinternet.com</a:t>
            </a:r>
          </a:p>
          <a:p>
            <a:r>
              <a:rPr lang="en-GB" b="1" dirty="0" smtClean="0">
                <a:solidFill>
                  <a:srgbClr val="C00000"/>
                </a:solidFill>
                <a:latin typeface="+mj-lt"/>
              </a:rPr>
              <a:t>Rosemary </a:t>
            </a:r>
            <a:r>
              <a:rPr lang="en-GB" b="1" dirty="0" err="1" smtClean="0">
                <a:solidFill>
                  <a:srgbClr val="C00000"/>
                </a:solidFill>
                <a:latin typeface="+mj-lt"/>
              </a:rPr>
              <a:t>Dewan</a:t>
            </a:r>
            <a:r>
              <a:rPr lang="en-GB" b="1" dirty="0" smtClean="0">
                <a:solidFill>
                  <a:srgbClr val="C00000"/>
                </a:solidFill>
                <a:latin typeface="+mj-lt"/>
              </a:rPr>
              <a:t>, Chief Executive</a:t>
            </a:r>
          </a:p>
          <a:p>
            <a:pPr marL="820800" indent="-547200">
              <a:buNone/>
            </a:pPr>
            <a:r>
              <a:rPr lang="en-GB" dirty="0" smtClean="0">
                <a:latin typeface="+mj-lt"/>
              </a:rPr>
              <a:t>t:	+44 (0)1403 259711</a:t>
            </a:r>
          </a:p>
          <a:p>
            <a:pPr marL="820800" indent="-547200">
              <a:buNone/>
            </a:pPr>
            <a:r>
              <a:rPr lang="en-GB" dirty="0" smtClean="0">
                <a:latin typeface="+mj-lt"/>
              </a:rPr>
              <a:t>m:	+44 (0)795 711 2680</a:t>
            </a:r>
          </a:p>
          <a:p>
            <a:pPr marL="820800" indent="-547200">
              <a:buNone/>
            </a:pPr>
            <a:r>
              <a:rPr lang="en-GB" dirty="0" smtClean="0">
                <a:latin typeface="+mj-lt"/>
              </a:rPr>
              <a:t>e:	rosemary.dewan@hvf.org.uk</a:t>
            </a:r>
          </a:p>
          <a:p>
            <a:pPr marL="820800" indent="-547200">
              <a:buNone/>
            </a:pPr>
            <a:r>
              <a:rPr lang="en-GB" dirty="0" smtClean="0">
                <a:latin typeface="+mj-lt"/>
              </a:rPr>
              <a:t>a:	The Coach House, Salisbury Road, Horsham, </a:t>
            </a:r>
          </a:p>
          <a:p>
            <a:pPr marL="820800" indent="0">
              <a:buNone/>
            </a:pPr>
            <a:r>
              <a:rPr lang="en-GB" smtClean="0">
                <a:latin typeface="+mj-lt"/>
              </a:rPr>
              <a:t>West Sussex, RH13 0AJ, UK</a:t>
            </a:r>
            <a:endParaRPr lang="en-GB" dirty="0" smtClean="0">
              <a:latin typeface="+mj-lt"/>
            </a:endParaRPr>
          </a:p>
          <a:p>
            <a:r>
              <a:rPr lang="en-GB" b="1" dirty="0" smtClean="0">
                <a:solidFill>
                  <a:srgbClr val="C00000"/>
                </a:solidFill>
                <a:latin typeface="+mj-lt"/>
              </a:rPr>
              <a:t>Human Values Foundation</a:t>
            </a:r>
          </a:p>
          <a:p>
            <a:pPr marL="820800" indent="-547200">
              <a:buNone/>
            </a:pPr>
            <a:r>
              <a:rPr lang="en-GB" dirty="0" smtClean="0">
                <a:latin typeface="+mj-lt"/>
              </a:rPr>
              <a:t>w:	www.humanvaluesfoundation.com</a:t>
            </a:r>
          </a:p>
          <a:p>
            <a:pPr>
              <a:buNone/>
            </a:pPr>
            <a:endParaRPr lang="en-GB" dirty="0" smtClean="0"/>
          </a:p>
          <a:p>
            <a:pPr>
              <a:buFont typeface="Courier New" pitchFamily="49" charset="0"/>
              <a:buChar char="o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181</TotalTime>
  <Words>179</Words>
  <Application>Microsoft Office PowerPoint</Application>
  <PresentationFormat>On-screen Show (4:3)</PresentationFormat>
  <Paragraphs>57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Life-enriching Values for Everyone</vt:lpstr>
      <vt:lpstr>Life-enriching Values for Everyone </vt:lpstr>
      <vt:lpstr>Since 1995 hundreds of schools worldwide  have been using our comprehensive  and powerful values education programmes</vt:lpstr>
      <vt:lpstr>How do we embed and sustain positive values in society today and tomorrow?</vt:lpstr>
      <vt:lpstr>Contact details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Values Foundation-Life Enriching Values-16 Dec 2010</dc:title>
  <dc:subject>Life-enriching Values for Everyone-16 Dec 2010</dc:subject>
  <dc:creator>Gwen Clifford &amp; Rosemary Dewan</dc:creator>
  <dc:description>Brighton Conference, 16-18 December 2010</dc:description>
  <cp:lastModifiedBy>MCM</cp:lastModifiedBy>
  <cp:revision>25</cp:revision>
  <dcterms:created xsi:type="dcterms:W3CDTF">2010-12-09T22:01:26Z</dcterms:created>
  <dcterms:modified xsi:type="dcterms:W3CDTF">2010-12-15T14:51:19Z</dcterms:modified>
</cp:coreProperties>
</file>