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Default Extension="pdf" ContentType="application/pdf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308" r:id="rId2"/>
    <p:sldId id="262" r:id="rId3"/>
    <p:sldId id="298" r:id="rId4"/>
    <p:sldId id="299" r:id="rId5"/>
    <p:sldId id="300" r:id="rId6"/>
    <p:sldId id="301" r:id="rId7"/>
    <p:sldId id="302" r:id="rId8"/>
    <p:sldId id="268" r:id="rId9"/>
    <p:sldId id="257" r:id="rId10"/>
    <p:sldId id="263" r:id="rId11"/>
    <p:sldId id="297" r:id="rId12"/>
    <p:sldId id="269" r:id="rId13"/>
    <p:sldId id="270" r:id="rId14"/>
    <p:sldId id="271" r:id="rId15"/>
    <p:sldId id="274" r:id="rId16"/>
    <p:sldId id="272" r:id="rId17"/>
    <p:sldId id="267" r:id="rId18"/>
    <p:sldId id="259" r:id="rId19"/>
    <p:sldId id="307" r:id="rId20"/>
    <p:sldId id="275" r:id="rId21"/>
    <p:sldId id="312" r:id="rId22"/>
    <p:sldId id="313" r:id="rId23"/>
    <p:sldId id="314" r:id="rId24"/>
    <p:sldId id="296" r:id="rId25"/>
    <p:sldId id="277" r:id="rId26"/>
    <p:sldId id="278" r:id="rId27"/>
    <p:sldId id="293" r:id="rId28"/>
    <p:sldId id="294" r:id="rId29"/>
    <p:sldId id="305" r:id="rId30"/>
    <p:sldId id="295" r:id="rId31"/>
    <p:sldId id="303" r:id="rId32"/>
    <p:sldId id="309" r:id="rId33"/>
    <p:sldId id="310" r:id="rId34"/>
    <p:sldId id="282" r:id="rId35"/>
    <p:sldId id="286" r:id="rId36"/>
    <p:sldId id="304" r:id="rId37"/>
    <p:sldId id="287" r:id="rId38"/>
    <p:sldId id="289" r:id="rId39"/>
    <p:sldId id="292" r:id="rId40"/>
    <p:sldId id="290" r:id="rId41"/>
    <p:sldId id="291" r:id="rId42"/>
    <p:sldId id="276" r:id="rId43"/>
    <p:sldId id="306" r:id="rId44"/>
    <p:sldId id="315" r:id="rId45"/>
    <p:sldId id="311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52C29"/>
    <a:srgbClr val="25608A"/>
    <a:srgbClr val="0B4169"/>
    <a:srgbClr val="80FF00"/>
    <a:srgbClr val="4292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10" autoAdjust="0"/>
    <p:restoredTop sz="80725" autoAdjust="0"/>
  </p:normalViewPr>
  <p:slideViewPr>
    <p:cSldViewPr snapToGrid="0" snapToObjects="1">
      <p:cViewPr varScale="1">
        <p:scale>
          <a:sx n="63" d="100"/>
          <a:sy n="63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BF6AB3-D92B-BD4E-AB3D-62727442F61C}" type="datetimeFigureOut">
              <a:rPr lang="en-US" smtClean="0"/>
              <a:pPr/>
              <a:t>12/17/2010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968354-1F51-FC44-BA83-640E9FBA3F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Den as a unique entity – prime-evil, fundamental - play,</a:t>
            </a:r>
            <a:r>
              <a:rPr lang="en-US" baseline="0" dirty="0" smtClean="0"/>
              <a:t> learning, creativity, experimentation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Rural deprivation – social exclusion</a:t>
            </a:r>
            <a:r>
              <a:rPr lang="en-US" baseline="0" dirty="0" smtClean="0"/>
              <a:t> and engagement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968354-1F51-FC44-BA83-640E9FBA3F2B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Partnership</a:t>
            </a:r>
            <a:r>
              <a:rPr lang="en-US" baseline="0" dirty="0" smtClean="0"/>
              <a:t> between UOB and AIRS (RCC) – </a:t>
            </a:r>
          </a:p>
          <a:p>
            <a:r>
              <a:rPr lang="en-US" baseline="0" dirty="0" smtClean="0"/>
              <a:t>Social network is not new – coupled with established movement of community led planning </a:t>
            </a:r>
          </a:p>
          <a:p>
            <a:r>
              <a:rPr lang="en-US" baseline="0" dirty="0" smtClean="0"/>
              <a:t>Parish Councilor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968354-1F51-FC44-BA83-640E9FBA3F2B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Rural citizenship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968354-1F51-FC44-BA83-640E9FBA3F2B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Rural citizenship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968354-1F51-FC44-BA83-640E9FBA3F2B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Rural citizenship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968354-1F51-FC44-BA83-640E9FBA3F2B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Rural citizenship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968354-1F51-FC44-BA83-640E9FBA3F2B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Rural citizenship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968354-1F51-FC44-BA83-640E9FBA3F2B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Rural citizenship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968354-1F51-FC44-BA83-640E9FBA3F2B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Envisioning the future of the community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968354-1F51-FC44-BA83-640E9FBA3F2B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Asset map / treasure</a:t>
            </a:r>
            <a:r>
              <a:rPr lang="en-US" baseline="0" dirty="0" smtClean="0"/>
              <a:t> map  - build a informative </a:t>
            </a:r>
            <a:r>
              <a:rPr lang="en-US" baseline="0" dirty="0" err="1" smtClean="0"/>
              <a:t>recognisable</a:t>
            </a:r>
            <a:r>
              <a:rPr lang="en-US" baseline="0" dirty="0" smtClean="0"/>
              <a:t> image of the community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968354-1F51-FC44-BA83-640E9FBA3F2B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Asset map –</a:t>
            </a:r>
            <a:r>
              <a:rPr lang="en-US" baseline="0" dirty="0" smtClean="0"/>
              <a:t> physical and cultural </a:t>
            </a:r>
            <a:r>
              <a:rPr lang="en-US" baseline="0" dirty="0" err="1" smtClean="0"/>
              <a:t>charater</a:t>
            </a:r>
            <a:r>
              <a:rPr lang="en-US" baseline="0" dirty="0" smtClean="0"/>
              <a:t>, heritage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968354-1F51-FC44-BA83-640E9FBA3F2B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Lottery commissioned play areas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968354-1F51-FC44-BA83-640E9FBA3F2B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Future village – European</a:t>
            </a:r>
            <a:r>
              <a:rPr lang="en-US" baseline="0" dirty="0" smtClean="0"/>
              <a:t> funding </a:t>
            </a:r>
          </a:p>
          <a:p>
            <a:r>
              <a:rPr lang="en-US" baseline="0" dirty="0" smtClean="0"/>
              <a:t>Designs for our future</a:t>
            </a:r>
          </a:p>
          <a:p>
            <a:r>
              <a:rPr lang="en-US" baseline="0" dirty="0" smtClean="0"/>
              <a:t>Envisioning the future based on evidence and records </a:t>
            </a:r>
          </a:p>
          <a:p>
            <a:r>
              <a:rPr lang="en-US" baseline="0" dirty="0" smtClean="0"/>
              <a:t>Contentious but engaging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968354-1F51-FC44-BA83-640E9FBA3F2B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Authentic</a:t>
            </a:r>
            <a:r>
              <a:rPr lang="en-US" baseline="0" dirty="0" smtClean="0"/>
              <a:t> knowledge / shared good practice via interconnected network </a:t>
            </a:r>
            <a:endParaRPr lang="en-US" dirty="0" smtClean="0"/>
          </a:p>
          <a:p>
            <a:r>
              <a:rPr lang="en-US" dirty="0" smtClean="0"/>
              <a:t>Scale of actions</a:t>
            </a:r>
            <a:r>
              <a:rPr lang="en-US" baseline="0" dirty="0" smtClean="0"/>
              <a:t> co designed projects</a:t>
            </a:r>
            <a:r>
              <a:rPr lang="en-US" dirty="0" smtClean="0"/>
              <a:t> </a:t>
            </a:r>
            <a:r>
              <a:rPr lang="en-US" baseline="0" dirty="0" smtClean="0"/>
              <a:t> - </a:t>
            </a:r>
            <a:r>
              <a:rPr lang="en-US" dirty="0" smtClean="0"/>
              <a:t>Communal orchard</a:t>
            </a:r>
            <a:r>
              <a:rPr lang="en-US" baseline="0" dirty="0" smtClean="0"/>
              <a:t> and growing scheme / 12 affordable houses / Eco-village hall / Hydro electric + wood fuel supply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968354-1F51-FC44-BA83-640E9FBA3F2B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Community of communities </a:t>
            </a:r>
          </a:p>
          <a:p>
            <a:r>
              <a:rPr lang="en-US" dirty="0" smtClean="0"/>
              <a:t>Concerns overlap and are shared – </a:t>
            </a:r>
          </a:p>
          <a:p>
            <a:r>
              <a:rPr lang="en-US" dirty="0" smtClean="0"/>
              <a:t>knowledge exchanged</a:t>
            </a:r>
            <a:r>
              <a:rPr lang="en-US" baseline="0" dirty="0" smtClean="0"/>
              <a:t> - </a:t>
            </a:r>
            <a:r>
              <a:rPr lang="en-US" dirty="0" smtClean="0"/>
              <a:t> </a:t>
            </a:r>
          </a:p>
          <a:p>
            <a:r>
              <a:rPr lang="en-US" dirty="0" smtClean="0"/>
              <a:t>Communities</a:t>
            </a:r>
            <a:r>
              <a:rPr lang="en-US" baseline="0" dirty="0" smtClean="0"/>
              <a:t> planned and designed by the communities themselves</a:t>
            </a:r>
            <a:endParaRPr lang="en-US" dirty="0" smtClean="0"/>
          </a:p>
          <a:p>
            <a:r>
              <a:rPr lang="en-US" dirty="0" smtClean="0"/>
              <a:t>progress communally asserted through democratic and collaborative input  </a:t>
            </a:r>
          </a:p>
          <a:p>
            <a:r>
              <a:rPr lang="en-US" dirty="0" smtClean="0"/>
              <a:t>Not the picture the media presents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968354-1F51-FC44-BA83-640E9FBA3F2B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Minister for environment</a:t>
            </a:r>
            <a:r>
              <a:rPr lang="en-US" baseline="0" dirty="0" smtClean="0"/>
              <a:t> </a:t>
            </a:r>
            <a:r>
              <a:rPr lang="en-US" dirty="0" smtClean="0"/>
              <a:t>climate change</a:t>
            </a:r>
          </a:p>
          <a:p>
            <a:endParaRPr lang="en-US" dirty="0" smtClean="0"/>
          </a:p>
          <a:p>
            <a:r>
              <a:rPr lang="en-US" dirty="0" smtClean="0"/>
              <a:t>Research Network</a:t>
            </a:r>
          </a:p>
          <a:p>
            <a:endParaRPr lang="en-US" dirty="0" smtClean="0"/>
          </a:p>
          <a:p>
            <a:r>
              <a:rPr lang="en-US" dirty="0" smtClean="0"/>
              <a:t>Counties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968354-1F51-FC44-BA83-640E9FBA3F2B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Rural deprivation – social exclusion</a:t>
            </a:r>
            <a:r>
              <a:rPr lang="en-US" baseline="0" dirty="0" smtClean="0"/>
              <a:t> and engagement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968354-1F51-FC44-BA83-640E9FBA3F2B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968354-1F51-FC44-BA83-640E9FBA3F2B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Next generation of teenager</a:t>
            </a:r>
          </a:p>
          <a:p>
            <a:r>
              <a:rPr lang="en-US" dirty="0" smtClean="0"/>
              <a:t>Their</a:t>
            </a:r>
            <a:r>
              <a:rPr lang="en-US" baseline="0" dirty="0" smtClean="0"/>
              <a:t> ideas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968354-1F51-FC44-BA83-640E9FBA3F2B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Grass roots – chainsaw and timber sustainably sourced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968354-1F51-FC44-BA83-640E9FBA3F2B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Authentic user</a:t>
            </a:r>
            <a:r>
              <a:rPr lang="en-US" baseline="0" dirty="0" smtClean="0"/>
              <a:t> formed ideas and principles – genus of the proposal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968354-1F51-FC44-BA83-640E9FBA3F2B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Lottery disseminating it nationally as an exemplar process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968354-1F51-FC44-BA83-640E9FBA3F2B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Co-designed and produced totems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968354-1F51-FC44-BA83-640E9FBA3F2B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D44AF-59D9-D74B-80DB-F1B2D72970DD}" type="datetimeFigureOut">
              <a:rPr lang="en-US" smtClean="0"/>
              <a:pPr/>
              <a:t>12/17/2010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0381C-4FE1-1B45-935E-B074C6D4B4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D44AF-59D9-D74B-80DB-F1B2D72970DD}" type="datetimeFigureOut">
              <a:rPr lang="en-US" smtClean="0"/>
              <a:pPr/>
              <a:t>12/17/2010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0381C-4FE1-1B45-935E-B074C6D4B4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D44AF-59D9-D74B-80DB-F1B2D72970DD}" type="datetimeFigureOut">
              <a:rPr lang="en-US" smtClean="0"/>
              <a:pPr/>
              <a:t>12/17/2010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0381C-4FE1-1B45-935E-B074C6D4B4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D44AF-59D9-D74B-80DB-F1B2D72970DD}" type="datetimeFigureOut">
              <a:rPr lang="en-US" smtClean="0"/>
              <a:pPr/>
              <a:t>12/17/2010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0381C-4FE1-1B45-935E-B074C6D4B4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D44AF-59D9-D74B-80DB-F1B2D72970DD}" type="datetimeFigureOut">
              <a:rPr lang="en-US" smtClean="0"/>
              <a:pPr/>
              <a:t>12/17/2010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0381C-4FE1-1B45-935E-B074C6D4B4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D44AF-59D9-D74B-80DB-F1B2D72970DD}" type="datetimeFigureOut">
              <a:rPr lang="en-US" smtClean="0"/>
              <a:pPr/>
              <a:t>12/17/2010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0381C-4FE1-1B45-935E-B074C6D4B4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D44AF-59D9-D74B-80DB-F1B2D72970DD}" type="datetimeFigureOut">
              <a:rPr lang="en-US" smtClean="0"/>
              <a:pPr/>
              <a:t>12/17/2010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0381C-4FE1-1B45-935E-B074C6D4B4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D44AF-59D9-D74B-80DB-F1B2D72970DD}" type="datetimeFigureOut">
              <a:rPr lang="en-US" smtClean="0"/>
              <a:pPr/>
              <a:t>12/17/2010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0381C-4FE1-1B45-935E-B074C6D4B4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D44AF-59D9-D74B-80DB-F1B2D72970DD}" type="datetimeFigureOut">
              <a:rPr lang="en-US" smtClean="0"/>
              <a:pPr/>
              <a:t>12/17/2010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0381C-4FE1-1B45-935E-B074C6D4B4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D44AF-59D9-D74B-80DB-F1B2D72970DD}" type="datetimeFigureOut">
              <a:rPr lang="en-US" smtClean="0"/>
              <a:pPr/>
              <a:t>12/17/2010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0381C-4FE1-1B45-935E-B074C6D4B4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D44AF-59D9-D74B-80DB-F1B2D72970DD}" type="datetimeFigureOut">
              <a:rPr lang="en-US" smtClean="0"/>
              <a:pPr/>
              <a:t>12/17/2010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0381C-4FE1-1B45-935E-B074C6D4B4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D44AF-59D9-D74B-80DB-F1B2D72970DD}" type="datetimeFigureOut">
              <a:rPr lang="en-US" smtClean="0"/>
              <a:pPr/>
              <a:t>12/17/2010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40381C-4FE1-1B45-935E-B074C6D4B43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oleObject" Target="???" TargetMode="Externa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d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d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1122623" y="5642536"/>
            <a:ext cx="7041916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020563" y="5687896"/>
            <a:ext cx="6611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Helvetica Neue"/>
                <a:cs typeface="Helvetica Neue"/>
              </a:rPr>
              <a:t>CO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/>
                <a:cs typeface="Helvetica Neue"/>
              </a:rPr>
              <a:t>-DESIGN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Helvetica Neue"/>
              <a:cs typeface="Helvetica Neue"/>
            </a:endParaRPr>
          </a:p>
        </p:txBody>
      </p:sp>
      <p:pic>
        <p:nvPicPr>
          <p:cNvPr id="5" name="Picture 4" descr="if_stam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680" y="633169"/>
            <a:ext cx="1958603" cy="22564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20563" y="2760044"/>
            <a:ext cx="56123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Nick Gant </a:t>
            </a:r>
          </a:p>
          <a:p>
            <a:r>
              <a:rPr lang="en-US" i="1" dirty="0" smtClean="0"/>
              <a:t>University of Brighton – School of Architecture and Design</a:t>
            </a:r>
          </a:p>
          <a:p>
            <a:r>
              <a:rPr lang="en-US" i="1" dirty="0" smtClean="0"/>
              <a:t>Co-Founder Inheritable Futures Laboratory [</a:t>
            </a:r>
            <a:r>
              <a:rPr lang="en-US" i="1" dirty="0" err="1" smtClean="0"/>
              <a:t>IF:Lab</a:t>
            </a:r>
            <a:r>
              <a:rPr lang="en-US" i="1" dirty="0" smtClean="0"/>
              <a:t>]</a:t>
            </a:r>
          </a:p>
          <a:p>
            <a:r>
              <a:rPr lang="en-US" i="1" dirty="0" smtClean="0"/>
              <a:t>Industrial Designer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en 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807" y="199657"/>
            <a:ext cx="3595161" cy="15353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20563" y="5687896"/>
            <a:ext cx="6611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Helvetica Neue"/>
                <a:cs typeface="Helvetica Neue"/>
              </a:rPr>
              <a:t>CO</a:t>
            </a:r>
            <a:r>
              <a:rPr lang="en-US" sz="2000" b="1" dirty="0" smtClean="0">
                <a:solidFill>
                  <a:srgbClr val="7F7F7F"/>
                </a:solidFill>
                <a:latin typeface="Helvetica Neue"/>
                <a:cs typeface="Helvetica Neue"/>
              </a:rPr>
              <a:t>-CREATE</a:t>
            </a:r>
            <a:endParaRPr lang="en-US" sz="2000" b="1" dirty="0">
              <a:solidFill>
                <a:srgbClr val="7F7F7F"/>
              </a:solidFill>
              <a:latin typeface="Helvetica Neue"/>
              <a:cs typeface="Helvetica Neue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122623" y="5642536"/>
            <a:ext cx="7041916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P422063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563" y="1358541"/>
            <a:ext cx="4304524" cy="3228393"/>
          </a:xfrm>
          <a:prstGeom prst="rect">
            <a:avLst/>
          </a:prstGeom>
        </p:spPr>
      </p:pic>
      <p:pic>
        <p:nvPicPr>
          <p:cNvPr id="8" name="Picture 7" descr="P422063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3244" y="1358541"/>
            <a:ext cx="2421295" cy="322839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20563" y="5687896"/>
            <a:ext cx="6611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Helvetica"/>
                <a:cs typeface="Helvetica"/>
              </a:rPr>
              <a:t>CO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MMUITY ASSETS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Helvetica"/>
              <a:cs typeface="Helvetica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122623" y="5642536"/>
            <a:ext cx="7041916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Picture 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777" y="474652"/>
            <a:ext cx="7056762" cy="4449020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3439441" y="1905806"/>
            <a:ext cx="1559647" cy="120169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4137243" y="4437036"/>
            <a:ext cx="453762" cy="34962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/>
          <p:cNvCxnSpPr/>
          <p:nvPr/>
        </p:nvCxnSpPr>
        <p:spPr>
          <a:xfrm rot="16200000" flipH="1">
            <a:off x="3302307" y="3602100"/>
            <a:ext cx="1329536" cy="340335"/>
          </a:xfrm>
          <a:prstGeom prst="line">
            <a:avLst/>
          </a:prstGeom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20563" y="5687896"/>
            <a:ext cx="6611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Helvetica"/>
                <a:cs typeface="Helvetica"/>
              </a:rPr>
              <a:t>CO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LLABORATE</a:t>
            </a:r>
            <a:endParaRPr lang="en-US" sz="2000" b="1" dirty="0">
              <a:solidFill>
                <a:schemeClr val="bg1">
                  <a:lumMod val="65000"/>
                </a:schemeClr>
              </a:solidFill>
              <a:latin typeface="Helvetica"/>
              <a:cs typeface="Helvetica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122623" y="5642536"/>
            <a:ext cx="7041916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PA06207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623" y="845083"/>
            <a:ext cx="2930703" cy="3907604"/>
          </a:xfrm>
          <a:prstGeom prst="rect">
            <a:avLst/>
          </a:prstGeom>
        </p:spPr>
      </p:pic>
      <p:pic>
        <p:nvPicPr>
          <p:cNvPr id="8" name="Picture 7" descr="PA06208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3004" y="845083"/>
            <a:ext cx="2941535" cy="392204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20563" y="5687896"/>
            <a:ext cx="6611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Helvetica"/>
                <a:cs typeface="Helvetica"/>
              </a:rPr>
              <a:t>CO</a:t>
            </a:r>
            <a:r>
              <a:rPr lang="en-US" sz="2000" b="1" dirty="0" smtClean="0">
                <a:solidFill>
                  <a:srgbClr val="7F7F7F"/>
                </a:solidFill>
                <a:latin typeface="Helvetica"/>
                <a:cs typeface="Helvetica"/>
              </a:rPr>
              <a:t>-CREATE / EDUCATE</a:t>
            </a:r>
            <a:endParaRPr lang="en-US" sz="2000" b="1" dirty="0">
              <a:solidFill>
                <a:srgbClr val="7F7F7F"/>
              </a:solidFill>
              <a:latin typeface="Helvetica"/>
              <a:cs typeface="Helvetica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122623" y="5642536"/>
            <a:ext cx="7041916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PB06219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623" y="789492"/>
            <a:ext cx="3063574" cy="4084765"/>
          </a:xfrm>
          <a:prstGeom prst="rect">
            <a:avLst/>
          </a:prstGeom>
        </p:spPr>
      </p:pic>
      <p:pic>
        <p:nvPicPr>
          <p:cNvPr id="8" name="Picture 7" descr="PB06219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6642" y="789492"/>
            <a:ext cx="3063574" cy="408476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1122623" y="5642536"/>
            <a:ext cx="7041916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PB0622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623" y="572096"/>
            <a:ext cx="3255584" cy="4340778"/>
          </a:xfrm>
          <a:prstGeom prst="rect">
            <a:avLst/>
          </a:prstGeom>
        </p:spPr>
      </p:pic>
      <p:pic>
        <p:nvPicPr>
          <p:cNvPr id="7" name="Picture 6" descr="PB06232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8956" y="572096"/>
            <a:ext cx="3255584" cy="43407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20563" y="5687896"/>
            <a:ext cx="6611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Helvetica"/>
                <a:cs typeface="Helvetica"/>
              </a:rPr>
              <a:t>CO</a:t>
            </a:r>
            <a:r>
              <a:rPr lang="en-US" sz="2000" b="1" dirty="0" smtClean="0">
                <a:solidFill>
                  <a:srgbClr val="7F7F7F"/>
                </a:solidFill>
                <a:latin typeface="Helvetica"/>
                <a:cs typeface="Helvetica"/>
              </a:rPr>
              <a:t>-CREATE / EDUCATE</a:t>
            </a:r>
            <a:endParaRPr lang="en-US" sz="2000" b="1" dirty="0">
              <a:solidFill>
                <a:srgbClr val="7F7F7F"/>
              </a:solidFill>
              <a:latin typeface="Helvetica"/>
              <a:cs typeface="Helvetica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20563" y="5687896"/>
            <a:ext cx="6611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Helvetica"/>
                <a:cs typeface="Helvetica"/>
              </a:rPr>
              <a:t>CO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HESION</a:t>
            </a:r>
            <a:endParaRPr lang="en-US" sz="2000" b="1" dirty="0">
              <a:solidFill>
                <a:schemeClr val="bg1">
                  <a:lumMod val="65000"/>
                </a:schemeClr>
              </a:solidFill>
              <a:latin typeface="Helvetica"/>
              <a:cs typeface="Helvetica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122623" y="5642536"/>
            <a:ext cx="7041916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sketch_tunne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387" y="303693"/>
            <a:ext cx="6931047" cy="503968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20563" y="5687896"/>
            <a:ext cx="6611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Helvetica"/>
                <a:cs typeface="Helvetica"/>
              </a:rPr>
              <a:t>CO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HESION</a:t>
            </a:r>
            <a:endParaRPr lang="en-US" sz="2000" b="1" dirty="0">
              <a:solidFill>
                <a:schemeClr val="bg1">
                  <a:lumMod val="65000"/>
                </a:schemeClr>
              </a:solidFill>
              <a:latin typeface="Helvetica"/>
              <a:cs typeface="Helvetica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122623" y="5642536"/>
            <a:ext cx="7041916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sketch_acorn.jpg"/>
          <p:cNvPicPr>
            <a:picLocks noChangeAspect="1"/>
          </p:cNvPicPr>
          <p:nvPr/>
        </p:nvPicPr>
        <p:blipFill>
          <a:blip r:embed="rId3"/>
          <a:srcRect l="20510" t="9492" r="1015" b="-10310"/>
          <a:stretch>
            <a:fillRect/>
          </a:stretch>
        </p:blipFill>
        <p:spPr>
          <a:xfrm>
            <a:off x="1020563" y="1464850"/>
            <a:ext cx="3224825" cy="3012429"/>
          </a:xfrm>
          <a:prstGeom prst="rect">
            <a:avLst/>
          </a:prstGeom>
        </p:spPr>
      </p:pic>
      <p:pic>
        <p:nvPicPr>
          <p:cNvPr id="9" name="Picture 8" descr="den_render5b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9093" y="1438952"/>
            <a:ext cx="3638150" cy="272861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20563" y="5687896"/>
            <a:ext cx="6611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Helvetica"/>
                <a:cs typeface="Helvetica"/>
              </a:rPr>
              <a:t>CO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HESION</a:t>
            </a:r>
            <a:endParaRPr lang="en-US" sz="2000" b="1" dirty="0">
              <a:solidFill>
                <a:schemeClr val="bg1">
                  <a:lumMod val="65000"/>
                </a:schemeClr>
              </a:solidFill>
              <a:latin typeface="Helvetica"/>
              <a:cs typeface="Helvetica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122623" y="5642536"/>
            <a:ext cx="7041916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sketch_suspend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625" y="492002"/>
            <a:ext cx="5649227" cy="410765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20563" y="5687896"/>
            <a:ext cx="6611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Helvetica"/>
                <a:cs typeface="Helvetica"/>
              </a:rPr>
              <a:t>CO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HESION</a:t>
            </a:r>
            <a:endParaRPr lang="en-US" sz="2000" b="1" dirty="0">
              <a:solidFill>
                <a:schemeClr val="bg1">
                  <a:lumMod val="65000"/>
                </a:schemeClr>
              </a:solidFill>
              <a:latin typeface="Helvetica"/>
              <a:cs typeface="Helvetica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122623" y="5642536"/>
            <a:ext cx="7041916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den_render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042" y="655639"/>
            <a:ext cx="5498850" cy="412413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20563" y="5687896"/>
            <a:ext cx="6611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Helvetica"/>
                <a:cs typeface="Helvetica"/>
              </a:rPr>
              <a:t>CO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HESION</a:t>
            </a:r>
            <a:endParaRPr lang="en-US" sz="2000" b="1" dirty="0">
              <a:solidFill>
                <a:schemeClr val="bg1">
                  <a:lumMod val="65000"/>
                </a:schemeClr>
              </a:solidFill>
              <a:latin typeface="Helvetica"/>
              <a:cs typeface="Helvetica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122623" y="5642536"/>
            <a:ext cx="7041916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spray 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71428" y="1085061"/>
            <a:ext cx="5149729" cy="344733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1122623" y="5642536"/>
            <a:ext cx="7041916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145292" y="1530930"/>
            <a:ext cx="701924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Times"/>
                <a:cs typeface="Times"/>
              </a:rPr>
              <a:t>A departure from the designer as the commodity, the ego, the brand, to being a facilitator and arbiter of collaboration, communal empowerment and considerate action. </a:t>
            </a:r>
          </a:p>
          <a:p>
            <a:endParaRPr lang="en-US" i="1" dirty="0" smtClean="0">
              <a:latin typeface="Times"/>
              <a:cs typeface="Times"/>
            </a:endParaRPr>
          </a:p>
          <a:p>
            <a:r>
              <a:rPr lang="en-US" i="1" dirty="0" smtClean="0">
                <a:latin typeface="Times"/>
                <a:cs typeface="Times"/>
              </a:rPr>
              <a:t>A creative process not a ‘gift’.</a:t>
            </a:r>
          </a:p>
          <a:p>
            <a:endParaRPr lang="en-US" i="1" dirty="0" smtClean="0">
              <a:latin typeface="Times"/>
              <a:cs typeface="Times"/>
            </a:endParaRPr>
          </a:p>
          <a:p>
            <a:r>
              <a:rPr lang="en-US" i="1" dirty="0" smtClean="0">
                <a:latin typeface="Times"/>
                <a:cs typeface="Times"/>
              </a:rPr>
              <a:t>Design as the cure, not the disease (in sustainability terms).</a:t>
            </a:r>
          </a:p>
          <a:p>
            <a:endParaRPr lang="en-US" i="1" dirty="0" smtClean="0">
              <a:latin typeface="Times"/>
              <a:cs typeface="Times"/>
            </a:endParaRPr>
          </a:p>
          <a:p>
            <a:endParaRPr lang="en-US" i="1" dirty="0" smtClean="0">
              <a:latin typeface="Times"/>
              <a:cs typeface="Times"/>
            </a:endParaRPr>
          </a:p>
          <a:p>
            <a:endParaRPr lang="en-US" i="1" dirty="0" smtClean="0">
              <a:latin typeface="Times"/>
              <a:cs typeface="Times"/>
            </a:endParaRPr>
          </a:p>
          <a:p>
            <a:endParaRPr lang="en-US" i="1" dirty="0" smtClean="0">
              <a:latin typeface="Times"/>
              <a:cs typeface="Times"/>
            </a:endParaRPr>
          </a:p>
          <a:p>
            <a:endParaRPr lang="en-US" sz="1200" i="1" dirty="0" smtClean="0">
              <a:latin typeface="Times"/>
              <a:cs typeface="Times"/>
            </a:endParaRPr>
          </a:p>
          <a:p>
            <a:endParaRPr lang="en-US" sz="1200" i="1" dirty="0" smtClean="0">
              <a:latin typeface="Times"/>
              <a:cs typeface="Times"/>
            </a:endParaRPr>
          </a:p>
          <a:p>
            <a:endParaRPr lang="en-US" sz="1200" i="1" dirty="0" smtClean="0">
              <a:latin typeface="Times"/>
              <a:cs typeface="Times"/>
            </a:endParaRPr>
          </a:p>
          <a:p>
            <a:endParaRPr lang="en-US" sz="1200" i="1" dirty="0" smtClean="0">
              <a:latin typeface="Times"/>
              <a:cs typeface="Times"/>
            </a:endParaRPr>
          </a:p>
          <a:p>
            <a:endParaRPr lang="en-US" sz="1200" i="1" dirty="0" smtClean="0">
              <a:latin typeface="Times"/>
              <a:cs typeface="Times"/>
            </a:endParaRPr>
          </a:p>
          <a:p>
            <a:endParaRPr lang="en-US" sz="1200" i="1" dirty="0" smtClean="0">
              <a:latin typeface="Times"/>
              <a:cs typeface="Times"/>
            </a:endParaRPr>
          </a:p>
          <a:p>
            <a:r>
              <a:rPr lang="en-US" sz="1200" i="1" dirty="0" smtClean="0">
                <a:latin typeface="Times"/>
                <a:cs typeface="Times"/>
              </a:rPr>
              <a:t>												</a:t>
            </a:r>
          </a:p>
          <a:p>
            <a:endParaRPr lang="en-US" i="1" dirty="0" smtClean="0">
              <a:latin typeface="Times"/>
              <a:cs typeface="Time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20563" y="5687896"/>
            <a:ext cx="6611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Helvetica Neue"/>
                <a:cs typeface="Helvetica Neue"/>
              </a:rPr>
              <a:t>CO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/>
                <a:cs typeface="Helvetica Neue"/>
              </a:rPr>
              <a:t>-DESIGN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Helvetica Neue"/>
              <a:cs typeface="Helvetica Neue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20563" y="5687896"/>
            <a:ext cx="6611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Helvetica"/>
                <a:cs typeface="Helvetica"/>
              </a:rPr>
              <a:t>CO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MMUNICATION</a:t>
            </a:r>
            <a:endParaRPr lang="en-US" sz="2000" b="1" dirty="0">
              <a:solidFill>
                <a:schemeClr val="bg1">
                  <a:lumMod val="65000"/>
                </a:schemeClr>
              </a:solidFill>
              <a:latin typeface="Helvetica"/>
              <a:cs typeface="Helvetica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122623" y="5642536"/>
            <a:ext cx="7041916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Picture 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623" y="181412"/>
            <a:ext cx="7041916" cy="5222058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1122623" y="5642536"/>
            <a:ext cx="7041916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2285" y="766006"/>
            <a:ext cx="4022253" cy="3017563"/>
          </a:xfrm>
          <a:prstGeom prst="rect">
            <a:avLst/>
          </a:prstGeom>
          <a:noFill/>
        </p:spPr>
      </p:pic>
      <p:pic>
        <p:nvPicPr>
          <p:cNvPr id="5" name="Picture 4" descr="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22623" y="714174"/>
            <a:ext cx="2859396" cy="400272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376322" y="5908829"/>
            <a:ext cx="3788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Kieran Jones – Olympic Park Perimeter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1122623" y="5642536"/>
            <a:ext cx="7041916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4" descr="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2623" y="304800"/>
            <a:ext cx="3663215" cy="507275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376322" y="5908829"/>
            <a:ext cx="3788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Kieran Jones – Olympic Park Perimeter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1122623" y="5642536"/>
            <a:ext cx="7041916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4" descr="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015" y="1464249"/>
            <a:ext cx="3749171" cy="2811879"/>
          </a:xfrm>
          <a:prstGeom prst="rect">
            <a:avLst/>
          </a:prstGeom>
          <a:noFill/>
        </p:spPr>
      </p:pic>
      <p:pic>
        <p:nvPicPr>
          <p:cNvPr id="4" name="Picture 4" descr="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78036" y="1464249"/>
            <a:ext cx="4217817" cy="281187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376322" y="5908829"/>
            <a:ext cx="3788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Kieran Jones – Olympic Park Perimeter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20563" y="5687896"/>
            <a:ext cx="6611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Helvetica"/>
                <a:cs typeface="Helvetica"/>
              </a:rPr>
              <a:t>CO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HESION</a:t>
            </a:r>
            <a:endParaRPr lang="en-US" sz="2000" b="1" dirty="0">
              <a:solidFill>
                <a:schemeClr val="bg1">
                  <a:lumMod val="65000"/>
                </a:schemeClr>
              </a:solidFill>
              <a:latin typeface="Helvetica"/>
              <a:cs typeface="Helvetica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122623" y="5642536"/>
            <a:ext cx="7041916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281360" y="915353"/>
            <a:ext cx="729918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Values:</a:t>
            </a:r>
          </a:p>
          <a:p>
            <a:endParaRPr lang="en-US" dirty="0" smtClean="0"/>
          </a:p>
          <a:p>
            <a:r>
              <a:rPr lang="en-US" dirty="0" smtClean="0"/>
              <a:t>Co-ownership 		for extended life-spans and mutual respect</a:t>
            </a:r>
          </a:p>
          <a:p>
            <a:endParaRPr lang="en-US" dirty="0" smtClean="0"/>
          </a:p>
          <a:p>
            <a:r>
              <a:rPr lang="en-US" dirty="0" smtClean="0"/>
              <a:t>Collaboration		form connections and bonds with peers </a:t>
            </a:r>
          </a:p>
          <a:p>
            <a:endParaRPr lang="en-US" dirty="0" smtClean="0"/>
          </a:p>
          <a:p>
            <a:r>
              <a:rPr lang="en-US" dirty="0" smtClean="0"/>
              <a:t>Education		learn new skills and principles in practice</a:t>
            </a:r>
          </a:p>
          <a:p>
            <a:endParaRPr lang="en-US" dirty="0" smtClean="0"/>
          </a:p>
          <a:p>
            <a:r>
              <a:rPr lang="en-US" dirty="0" smtClean="0"/>
              <a:t>Co create			collective authorship and authentic user inputs / values </a:t>
            </a:r>
          </a:p>
          <a:p>
            <a:endParaRPr lang="en-US" dirty="0" smtClean="0"/>
          </a:p>
          <a:p>
            <a:r>
              <a:rPr lang="en-US" dirty="0" smtClean="0"/>
              <a:t>Cohesion 			better relations between community members</a:t>
            </a:r>
          </a:p>
          <a:p>
            <a:endParaRPr lang="en-US" dirty="0" smtClean="0"/>
          </a:p>
          <a:p>
            <a:r>
              <a:rPr lang="en-US" dirty="0" smtClean="0"/>
              <a:t>	 </a:t>
            </a:r>
          </a:p>
          <a:p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1122623" y="5642536"/>
            <a:ext cx="7041916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20563" y="5687896"/>
            <a:ext cx="6611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Helvetica"/>
                <a:cs typeface="Helvetica"/>
              </a:rPr>
              <a:t>CO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MMUNITY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Helvetica"/>
              <a:cs typeface="Helvetica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122623" y="5642536"/>
            <a:ext cx="7041916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448674" y="3197944"/>
            <a:ext cx="6290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Social network and planning toolbox for sustainable communities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8" name="Picture 7" descr="C211.001_Logo_10wo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9078" y="2049452"/>
            <a:ext cx="5148195" cy="108758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20563" y="5687896"/>
            <a:ext cx="6611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Helvetica"/>
                <a:cs typeface="Helvetica"/>
              </a:rPr>
              <a:t>CO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MMUNITY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Helvetica"/>
              <a:cs typeface="Helvetica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122623" y="5642536"/>
            <a:ext cx="7041916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22623" y="3114078"/>
            <a:ext cx="7041916" cy="2042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C211.001_Logo_10wob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623" y="643264"/>
            <a:ext cx="2415109" cy="51020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24235" y="1542270"/>
            <a:ext cx="6871067" cy="22621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Misperception of “Green” and pleasant land</a:t>
            </a:r>
          </a:p>
          <a:p>
            <a:pPr>
              <a:spcBef>
                <a:spcPct val="50000"/>
              </a:spcBef>
            </a:pPr>
            <a:r>
              <a:rPr lang="en-US" sz="1200" b="1" dirty="0" smtClean="0">
                <a:solidFill>
                  <a:srgbClr val="639E88"/>
                </a:solidFill>
                <a:latin typeface="Calibri" charset="0"/>
              </a:rPr>
              <a:t>Many Villages are </a:t>
            </a:r>
            <a:r>
              <a:rPr lang="en-US" sz="1200" b="1" dirty="0" smtClean="0">
                <a:solidFill>
                  <a:srgbClr val="00C59C"/>
                </a:solidFill>
                <a:latin typeface="Calibri" charset="0"/>
              </a:rPr>
              <a:t>Land-locked islands </a:t>
            </a:r>
            <a:r>
              <a:rPr lang="en-US" sz="1200" b="1" dirty="0" smtClean="0">
                <a:solidFill>
                  <a:srgbClr val="639E88"/>
                </a:solidFill>
                <a:latin typeface="Calibri" charset="0"/>
              </a:rPr>
              <a:t>that are often more dependant on </a:t>
            </a:r>
            <a:r>
              <a:rPr lang="en-US" sz="1200" b="1" dirty="0" smtClean="0">
                <a:solidFill>
                  <a:srgbClr val="00C59C"/>
                </a:solidFill>
                <a:latin typeface="Calibri" charset="0"/>
              </a:rPr>
              <a:t>non-</a:t>
            </a:r>
            <a:r>
              <a:rPr lang="en-US" sz="1200" b="1" dirty="0" err="1" smtClean="0">
                <a:solidFill>
                  <a:srgbClr val="00C59C"/>
                </a:solidFill>
                <a:latin typeface="Calibri" charset="0"/>
              </a:rPr>
              <a:t>renewables</a:t>
            </a:r>
            <a:r>
              <a:rPr lang="en-US" sz="1200" b="1" dirty="0" smtClean="0">
                <a:solidFill>
                  <a:srgbClr val="00C59C"/>
                </a:solidFill>
                <a:latin typeface="Calibri" charset="0"/>
              </a:rPr>
              <a:t> (especially oil)</a:t>
            </a:r>
            <a:r>
              <a:rPr lang="en-US" sz="1200" b="1" dirty="0" smtClean="0">
                <a:solidFill>
                  <a:srgbClr val="639E88"/>
                </a:solidFill>
                <a:latin typeface="Calibri" charset="0"/>
              </a:rPr>
              <a:t>. </a:t>
            </a:r>
          </a:p>
          <a:p>
            <a:pPr>
              <a:spcBef>
                <a:spcPct val="50000"/>
              </a:spcBef>
            </a:pPr>
            <a:r>
              <a:rPr lang="en-US" sz="1200" b="1" dirty="0" smtClean="0">
                <a:solidFill>
                  <a:srgbClr val="639E88"/>
                </a:solidFill>
                <a:latin typeface="Calibri" charset="0"/>
              </a:rPr>
              <a:t>London is the most ecologically sound place to live and rural inhabitants are </a:t>
            </a:r>
            <a:r>
              <a:rPr lang="en-US" sz="1200" b="1" dirty="0" smtClean="0">
                <a:solidFill>
                  <a:srgbClr val="00C59C"/>
                </a:solidFill>
                <a:latin typeface="Calibri" charset="0"/>
              </a:rPr>
              <a:t>less ‘sustainable’ </a:t>
            </a:r>
            <a:r>
              <a:rPr lang="en-US" sz="1200" b="1" dirty="0" smtClean="0">
                <a:solidFill>
                  <a:srgbClr val="639E88"/>
                </a:solidFill>
                <a:latin typeface="Calibri" charset="0"/>
              </a:rPr>
              <a:t>than urban </a:t>
            </a:r>
          </a:p>
          <a:p>
            <a:pPr>
              <a:spcBef>
                <a:spcPct val="50000"/>
              </a:spcBef>
            </a:pPr>
            <a:r>
              <a:rPr lang="en-US" sz="1200" b="1" dirty="0" smtClean="0">
                <a:solidFill>
                  <a:srgbClr val="639E88"/>
                </a:solidFill>
                <a:latin typeface="Calibri" charset="0"/>
              </a:rPr>
              <a:t>counterparts.</a:t>
            </a:r>
          </a:p>
          <a:p>
            <a:pPr>
              <a:spcBef>
                <a:spcPct val="50000"/>
              </a:spcBef>
            </a:pPr>
            <a:r>
              <a:rPr lang="en-US" sz="1000" b="1" dirty="0" smtClean="0">
                <a:solidFill>
                  <a:srgbClr val="639E88"/>
                </a:solidFill>
                <a:latin typeface="Calibri" charset="0"/>
              </a:rPr>
              <a:t>(PD Smith 2009 (EPSRC ‘State of The Nation’) 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  <a:p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20563" y="5687896"/>
            <a:ext cx="6611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Helvetica"/>
                <a:cs typeface="Helvetica"/>
              </a:rPr>
              <a:t>CO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MMUNITY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Helvetica"/>
              <a:cs typeface="Helvetica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122623" y="5642536"/>
            <a:ext cx="7041916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22623" y="3114078"/>
            <a:ext cx="7041916" cy="2042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124235" y="1542270"/>
            <a:ext cx="6871067" cy="22621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Misperception of “Green” and pleasant land</a:t>
            </a:r>
          </a:p>
          <a:p>
            <a:pPr>
              <a:spcBef>
                <a:spcPct val="50000"/>
              </a:spcBef>
            </a:pPr>
            <a:r>
              <a:rPr lang="en-US" sz="1200" b="1" dirty="0" smtClean="0">
                <a:solidFill>
                  <a:srgbClr val="639E88"/>
                </a:solidFill>
                <a:latin typeface="Calibri" charset="0"/>
              </a:rPr>
              <a:t>Many Villages are </a:t>
            </a:r>
            <a:r>
              <a:rPr lang="en-US" sz="1200" b="1" dirty="0" smtClean="0">
                <a:solidFill>
                  <a:srgbClr val="00C59C"/>
                </a:solidFill>
                <a:latin typeface="Calibri" charset="0"/>
              </a:rPr>
              <a:t>Land-locked islands </a:t>
            </a:r>
            <a:r>
              <a:rPr lang="en-US" sz="1200" b="1" dirty="0" smtClean="0">
                <a:solidFill>
                  <a:srgbClr val="639E88"/>
                </a:solidFill>
                <a:latin typeface="Calibri" charset="0"/>
              </a:rPr>
              <a:t>that are often more dependant on </a:t>
            </a:r>
            <a:r>
              <a:rPr lang="en-US" sz="1200" b="1" dirty="0" smtClean="0">
                <a:solidFill>
                  <a:srgbClr val="00C59C"/>
                </a:solidFill>
                <a:latin typeface="Calibri" charset="0"/>
              </a:rPr>
              <a:t>non-</a:t>
            </a:r>
            <a:r>
              <a:rPr lang="en-US" sz="1200" b="1" dirty="0" err="1" smtClean="0">
                <a:solidFill>
                  <a:srgbClr val="00C59C"/>
                </a:solidFill>
                <a:latin typeface="Calibri" charset="0"/>
              </a:rPr>
              <a:t>renewables</a:t>
            </a:r>
            <a:r>
              <a:rPr lang="en-US" sz="1200" b="1" dirty="0" smtClean="0">
                <a:solidFill>
                  <a:srgbClr val="00C59C"/>
                </a:solidFill>
                <a:latin typeface="Calibri" charset="0"/>
              </a:rPr>
              <a:t> (especially oil)</a:t>
            </a:r>
            <a:r>
              <a:rPr lang="en-US" sz="1200" b="1" dirty="0" smtClean="0">
                <a:solidFill>
                  <a:srgbClr val="639E88"/>
                </a:solidFill>
                <a:latin typeface="Calibri" charset="0"/>
              </a:rPr>
              <a:t>. </a:t>
            </a:r>
          </a:p>
          <a:p>
            <a:pPr>
              <a:spcBef>
                <a:spcPct val="50000"/>
              </a:spcBef>
            </a:pPr>
            <a:r>
              <a:rPr lang="en-US" sz="1200" b="1" dirty="0" smtClean="0">
                <a:solidFill>
                  <a:srgbClr val="639E88"/>
                </a:solidFill>
                <a:latin typeface="Calibri" charset="0"/>
              </a:rPr>
              <a:t>London is the most ecologically sound place to live and rural inhabitants are </a:t>
            </a:r>
            <a:r>
              <a:rPr lang="en-US" sz="1200" b="1" dirty="0" smtClean="0">
                <a:solidFill>
                  <a:srgbClr val="00C59C"/>
                </a:solidFill>
                <a:latin typeface="Calibri" charset="0"/>
              </a:rPr>
              <a:t>less ‘sustainable’ </a:t>
            </a:r>
            <a:r>
              <a:rPr lang="en-US" sz="1200" b="1" dirty="0" smtClean="0">
                <a:solidFill>
                  <a:srgbClr val="639E88"/>
                </a:solidFill>
                <a:latin typeface="Calibri" charset="0"/>
              </a:rPr>
              <a:t>than urban </a:t>
            </a:r>
          </a:p>
          <a:p>
            <a:pPr>
              <a:spcBef>
                <a:spcPct val="50000"/>
              </a:spcBef>
            </a:pPr>
            <a:r>
              <a:rPr lang="en-US" sz="1200" b="1" dirty="0" smtClean="0">
                <a:solidFill>
                  <a:srgbClr val="639E88"/>
                </a:solidFill>
                <a:latin typeface="Calibri" charset="0"/>
              </a:rPr>
              <a:t>counterparts.</a:t>
            </a:r>
          </a:p>
          <a:p>
            <a:pPr>
              <a:spcBef>
                <a:spcPct val="50000"/>
              </a:spcBef>
            </a:pPr>
            <a:r>
              <a:rPr lang="en-US" sz="1000" b="1" dirty="0" smtClean="0">
                <a:solidFill>
                  <a:srgbClr val="639E88"/>
                </a:solidFill>
                <a:latin typeface="Calibri" charset="0"/>
              </a:rPr>
              <a:t>(PD Smith 2009 (EPSRC ‘State of The Nation’) 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  <a:p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7" name="Picture 6" descr="C211.001_Logo_10wob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623" y="643264"/>
            <a:ext cx="2415109" cy="51020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20563" y="5687896"/>
            <a:ext cx="6611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Helvetica"/>
                <a:cs typeface="Helvetica"/>
              </a:rPr>
              <a:t>CO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MMUNITY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Helvetica"/>
              <a:cs typeface="Helvetica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122623" y="5642536"/>
            <a:ext cx="7041916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020563" y="1542270"/>
            <a:ext cx="2721343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Don’t mention the ‘S’ word</a:t>
            </a:r>
          </a:p>
          <a:p>
            <a:endParaRPr lang="en-US" sz="1000" b="1" dirty="0" smtClean="0">
              <a:solidFill>
                <a:srgbClr val="639E88"/>
              </a:solidFill>
              <a:latin typeface="Calibri" charset="0"/>
            </a:endParaRP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  <a:p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22623" y="3312095"/>
            <a:ext cx="7041916" cy="2053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211.001_Logo_10wob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623" y="643264"/>
            <a:ext cx="2415109" cy="51020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en Log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971" y="342195"/>
            <a:ext cx="7603717" cy="32471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20563" y="5687896"/>
            <a:ext cx="6611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Eurostile"/>
                <a:cs typeface="Eurostile"/>
              </a:rPr>
              <a:t>CO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Eurostile"/>
                <a:cs typeface="Eurostile"/>
              </a:rPr>
              <a:t>HESION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Eurostile"/>
              <a:cs typeface="Eurostile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122623" y="5642536"/>
            <a:ext cx="7041916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Picture 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3445" y="4154305"/>
            <a:ext cx="1711094" cy="11642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09894" y="2277346"/>
            <a:ext cx="619404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Designing sustainable places for play, recreation, education and social engagement</a:t>
            </a:r>
          </a:p>
          <a:p>
            <a:endParaRPr lang="en-US" sz="1400" dirty="0" smtClean="0"/>
          </a:p>
          <a:p>
            <a:endParaRPr lang="en-US" sz="1400" dirty="0"/>
          </a:p>
        </p:txBody>
      </p:sp>
      <p:pic>
        <p:nvPicPr>
          <p:cNvPr id="10" name="Picture 9" descr="Picture 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0153" y="4102473"/>
            <a:ext cx="1114242" cy="1260557"/>
          </a:xfrm>
          <a:prstGeom prst="rect">
            <a:avLst/>
          </a:prstGeom>
        </p:spPr>
      </p:pic>
      <p:graphicFrame>
        <p:nvGraphicFramePr>
          <p:cNvPr id="82946" name="Object 2"/>
          <p:cNvGraphicFramePr>
            <a:graphicFrameLocks noChangeAspect="1"/>
          </p:cNvGraphicFramePr>
          <p:nvPr/>
        </p:nvGraphicFramePr>
        <p:xfrm>
          <a:off x="1150153" y="2995629"/>
          <a:ext cx="7332662" cy="593725"/>
        </p:xfrm>
        <a:graphic>
          <a:graphicData uri="http://schemas.openxmlformats.org/presentationml/2006/ole">
            <p:oleObj spid="_x0000_s82946" name="Document" r:id="rId7" imgW="5486198" imgH="444484" progId="Word.Document.12">
              <p:link updateAutomatic="1"/>
            </p:oleObj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20563" y="5687896"/>
            <a:ext cx="6611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Helvetica"/>
                <a:cs typeface="Helvetica"/>
              </a:rPr>
              <a:t>CO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MMUNITY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Helvetica"/>
              <a:cs typeface="Helvetica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122623" y="5642536"/>
            <a:ext cx="7041916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020563" y="1542270"/>
            <a:ext cx="6968887" cy="27392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Don’t mention the ‘S’ word</a:t>
            </a:r>
          </a:p>
          <a:p>
            <a:pPr>
              <a:spcBef>
                <a:spcPct val="50000"/>
              </a:spcBef>
            </a:pPr>
            <a:r>
              <a:rPr lang="en-US" sz="1200" b="1" dirty="0" smtClean="0">
                <a:solidFill>
                  <a:srgbClr val="25608A"/>
                </a:solidFill>
                <a:latin typeface="Calibri" charset="0"/>
              </a:rPr>
              <a:t>Sustainability</a:t>
            </a:r>
            <a:r>
              <a:rPr lang="en-US" sz="1200" b="1" dirty="0" smtClean="0">
                <a:solidFill>
                  <a:srgbClr val="7FB1C8"/>
                </a:solidFill>
                <a:latin typeface="Calibri" charset="0"/>
              </a:rPr>
              <a:t> is unhelpfully loaded as a term for positive community action </a:t>
            </a:r>
          </a:p>
          <a:p>
            <a:pPr>
              <a:spcBef>
                <a:spcPct val="50000"/>
              </a:spcBef>
            </a:pPr>
            <a:r>
              <a:rPr lang="en-US" sz="1200" b="1" dirty="0" smtClean="0">
                <a:solidFill>
                  <a:srgbClr val="25608A"/>
                </a:solidFill>
                <a:latin typeface="Calibri" charset="0"/>
              </a:rPr>
              <a:t>Divisive </a:t>
            </a:r>
            <a:r>
              <a:rPr lang="en-US" sz="1200" b="1" dirty="0" smtClean="0">
                <a:solidFill>
                  <a:srgbClr val="7FB1C8"/>
                </a:solidFill>
                <a:latin typeface="Calibri" charset="0"/>
              </a:rPr>
              <a:t>- </a:t>
            </a:r>
            <a:r>
              <a:rPr lang="en-US" sz="1200" b="1" i="1" dirty="0" smtClean="0">
                <a:solidFill>
                  <a:srgbClr val="7FB1C8"/>
                </a:solidFill>
                <a:latin typeface="Calibri" charset="0"/>
              </a:rPr>
              <a:t>climate change ‘believer’ or ‘denier’</a:t>
            </a:r>
          </a:p>
          <a:p>
            <a:pPr>
              <a:spcBef>
                <a:spcPct val="50000"/>
              </a:spcBef>
            </a:pPr>
            <a:r>
              <a:rPr lang="en-US" sz="1200" b="1" dirty="0" smtClean="0">
                <a:solidFill>
                  <a:srgbClr val="25608A"/>
                </a:solidFill>
                <a:latin typeface="Calibri" charset="0"/>
              </a:rPr>
              <a:t>Polemic and absolute </a:t>
            </a:r>
            <a:r>
              <a:rPr lang="en-US" sz="1200" b="1" dirty="0" smtClean="0">
                <a:solidFill>
                  <a:srgbClr val="7FB1C8"/>
                </a:solidFill>
                <a:latin typeface="Calibri" charset="0"/>
              </a:rPr>
              <a:t>- </a:t>
            </a:r>
            <a:r>
              <a:rPr lang="en-US" sz="1200" b="1" i="1" dirty="0" smtClean="0">
                <a:solidFill>
                  <a:srgbClr val="7FB1C8"/>
                </a:solidFill>
                <a:latin typeface="Calibri" charset="0"/>
              </a:rPr>
              <a:t>either you are 100% ‘green’ or you aren’t  </a:t>
            </a:r>
          </a:p>
          <a:p>
            <a:pPr>
              <a:spcBef>
                <a:spcPct val="50000"/>
              </a:spcBef>
            </a:pPr>
            <a:r>
              <a:rPr lang="en-US" sz="1200" b="1" dirty="0" smtClean="0">
                <a:solidFill>
                  <a:srgbClr val="25608A"/>
                </a:solidFill>
                <a:latin typeface="Calibri" charset="0"/>
              </a:rPr>
              <a:t>Abstract </a:t>
            </a:r>
            <a:r>
              <a:rPr lang="en-US" sz="1200" b="1" dirty="0" smtClean="0">
                <a:solidFill>
                  <a:srgbClr val="7FB1C8"/>
                </a:solidFill>
                <a:latin typeface="Calibri" charset="0"/>
              </a:rPr>
              <a:t>- </a:t>
            </a:r>
            <a:r>
              <a:rPr lang="en-US" sz="1200" b="1" i="1" dirty="0" smtClean="0">
                <a:solidFill>
                  <a:srgbClr val="7FB1C8"/>
                </a:solidFill>
                <a:latin typeface="Calibri" charset="0"/>
              </a:rPr>
              <a:t>global catastrophe / what’s a </a:t>
            </a:r>
            <a:r>
              <a:rPr lang="en-US" sz="1200" b="1" i="1" dirty="0" err="1" smtClean="0">
                <a:solidFill>
                  <a:srgbClr val="7FB1C8"/>
                </a:solidFill>
                <a:latin typeface="Calibri" charset="0"/>
              </a:rPr>
              <a:t>megatonne</a:t>
            </a:r>
            <a:r>
              <a:rPr lang="en-US" sz="1200" b="1" i="1" dirty="0" smtClean="0">
                <a:solidFill>
                  <a:srgbClr val="7FB1C8"/>
                </a:solidFill>
                <a:latin typeface="Calibri" charset="0"/>
              </a:rPr>
              <a:t>?! / who can really relate to the plight of polar bears!?</a:t>
            </a:r>
          </a:p>
          <a:p>
            <a:pPr>
              <a:spcBef>
                <a:spcPct val="50000"/>
              </a:spcBef>
            </a:pPr>
            <a:r>
              <a:rPr lang="en-US" sz="1200" b="1" dirty="0" smtClean="0">
                <a:solidFill>
                  <a:srgbClr val="25608A"/>
                </a:solidFill>
                <a:latin typeface="Calibri" charset="0"/>
              </a:rPr>
              <a:t>Unobtainable </a:t>
            </a:r>
            <a:r>
              <a:rPr lang="en-US" sz="1200" b="1" dirty="0" smtClean="0">
                <a:solidFill>
                  <a:srgbClr val="7FB1C8"/>
                </a:solidFill>
                <a:latin typeface="Calibri" charset="0"/>
              </a:rPr>
              <a:t>– </a:t>
            </a:r>
            <a:r>
              <a:rPr lang="en-US" sz="1200" b="1" i="1" dirty="0" smtClean="0">
                <a:solidFill>
                  <a:srgbClr val="7FB1C8"/>
                </a:solidFill>
                <a:latin typeface="Calibri" charset="0"/>
              </a:rPr>
              <a:t>too big a problem / over-facing </a:t>
            </a:r>
          </a:p>
          <a:p>
            <a:endParaRPr lang="en-US" sz="1000" b="1" dirty="0" smtClean="0">
              <a:solidFill>
                <a:srgbClr val="639E88"/>
              </a:solidFill>
              <a:latin typeface="Calibri" charset="0"/>
            </a:endParaRP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  <a:p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22623" y="3312095"/>
            <a:ext cx="7041916" cy="2053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211.001_Logo_10wob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623" y="643264"/>
            <a:ext cx="2415109" cy="51020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20563" y="5687896"/>
            <a:ext cx="6611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Helvetica"/>
                <a:cs typeface="Helvetica"/>
              </a:rPr>
              <a:t>CO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MMUNITY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Helvetica"/>
              <a:cs typeface="Helvetica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122623" y="5642536"/>
            <a:ext cx="7041916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C211.001_Logo_10wo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623" y="643264"/>
            <a:ext cx="2415109" cy="510203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22623" y="3411016"/>
            <a:ext cx="7041916" cy="203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122623" y="1593829"/>
            <a:ext cx="52578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>
                <a:solidFill>
                  <a:schemeClr val="bg1">
                    <a:lumMod val="50000"/>
                  </a:schemeClr>
                </a:solidFill>
                <a:latin typeface="Calibri" charset="0"/>
              </a:rPr>
              <a:t>Example: What issues of sustainability concern you most?</a:t>
            </a:r>
            <a:endParaRPr lang="en-US" sz="1200" b="1" dirty="0" smtClean="0">
              <a:solidFill>
                <a:schemeClr val="bg1">
                  <a:lumMod val="50000"/>
                </a:schemeClr>
              </a:solidFill>
              <a:latin typeface="Calibri" charset="0"/>
            </a:endParaRPr>
          </a:p>
          <a:p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Calibri" charset="0"/>
              </a:rPr>
              <a:t>(Question asked as part of village action plan survey of 540 respondents - 2009)</a:t>
            </a:r>
          </a:p>
          <a:p>
            <a:endParaRPr lang="en-US" sz="1200" b="1" dirty="0" smtClean="0">
              <a:solidFill>
                <a:schemeClr val="bg1">
                  <a:lumMod val="50000"/>
                </a:schemeClr>
              </a:solidFill>
              <a:latin typeface="Calibri" charset="0"/>
            </a:endParaRPr>
          </a:p>
          <a:p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Calibri" charset="0"/>
              </a:rPr>
              <a:t>“We need cardboard recycling bins”</a:t>
            </a:r>
          </a:p>
          <a:p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Calibri" charset="0"/>
              </a:rPr>
              <a:t>“We must keep our shop and post-office”</a:t>
            </a:r>
          </a:p>
          <a:p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Calibri" charset="0"/>
              </a:rPr>
              <a:t>“We have had our oil stolen” </a:t>
            </a:r>
          </a:p>
          <a:p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Calibri" charset="0"/>
              </a:rPr>
              <a:t>“The road has flooded four times this year”</a:t>
            </a:r>
          </a:p>
          <a:p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Calibri" charset="0"/>
              </a:rPr>
              <a:t>“The bus does not run often enough”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03479" y="1224497"/>
            <a:ext cx="7061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BFBFBF"/>
                </a:solidFill>
              </a:rPr>
              <a:t>Most of our practical concerns are introspective and </a:t>
            </a:r>
            <a:r>
              <a:rPr lang="en-US" dirty="0" err="1" smtClean="0">
                <a:solidFill>
                  <a:srgbClr val="BFBFBF"/>
                </a:solidFill>
              </a:rPr>
              <a:t>localised</a:t>
            </a:r>
            <a:r>
              <a:rPr lang="en-US" dirty="0" smtClean="0">
                <a:solidFill>
                  <a:srgbClr val="BFBFBF"/>
                </a:solidFill>
              </a:rPr>
              <a:t> (not global)  </a:t>
            </a:r>
            <a:endParaRPr lang="en-US" dirty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20563" y="5687896"/>
            <a:ext cx="6611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Helvetica"/>
                <a:cs typeface="Helvetica"/>
              </a:rPr>
              <a:t>CO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MMUNITY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Helvetica"/>
              <a:cs typeface="Helvetica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122623" y="5642536"/>
            <a:ext cx="7041916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C211.001_Logo_10wo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623" y="643264"/>
            <a:ext cx="2415109" cy="510203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22623" y="3411016"/>
            <a:ext cx="7041916" cy="203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122623" y="1593829"/>
            <a:ext cx="6746972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“Sustainability can be a by-product of a lifestyle choice that may initially have nothing to do with </a:t>
            </a:r>
          </a:p>
          <a:p>
            <a:r>
              <a:rPr lang="en-US" sz="1200" b="1" i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environmental concerns”.</a:t>
            </a:r>
          </a:p>
          <a:p>
            <a:r>
              <a:rPr lang="en-US" sz="800" b="1" i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(Resolve Group / EPSRC State of the Nation 2009)</a:t>
            </a:r>
          </a:p>
          <a:p>
            <a:endParaRPr lang="en-US" sz="800" b="1" i="1" dirty="0" smtClean="0">
              <a:solidFill>
                <a:schemeClr val="bg1">
                  <a:lumMod val="65000"/>
                </a:schemeClr>
              </a:solidFill>
              <a:latin typeface="Calibri" charset="0"/>
            </a:endParaRPr>
          </a:p>
          <a:p>
            <a:r>
              <a:rPr lang="en-US" sz="1200" b="1" dirty="0" err="1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eg</a:t>
            </a:r>
            <a:r>
              <a:rPr lang="en-US" sz="12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; smaller car is more efficient, cheaper to run and easier to park / an insulated house or village hall is </a:t>
            </a:r>
          </a:p>
          <a:p>
            <a:r>
              <a:rPr lang="en-US" sz="12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cheaper to heat…etc</a:t>
            </a:r>
          </a:p>
          <a:p>
            <a:endParaRPr lang="en-US" sz="1200" b="1" dirty="0" smtClean="0">
              <a:solidFill>
                <a:schemeClr val="bg1">
                  <a:lumMod val="85000"/>
                </a:schemeClr>
              </a:solidFill>
              <a:latin typeface="Calibri" charset="0"/>
            </a:endParaRPr>
          </a:p>
          <a:p>
            <a:r>
              <a:rPr lang="en-US" sz="1600" b="1" dirty="0" smtClean="0">
                <a:solidFill>
                  <a:srgbClr val="852C29"/>
                </a:solidFill>
                <a:latin typeface="Calibri" charset="0"/>
              </a:rPr>
              <a:t>= Eco-logical</a:t>
            </a:r>
            <a:endParaRPr lang="en-US" sz="1600" b="1" dirty="0">
              <a:solidFill>
                <a:srgbClr val="852C29"/>
              </a:solidFill>
              <a:latin typeface="Calibri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03479" y="1224497"/>
            <a:ext cx="7061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BFBFBF"/>
                </a:solidFill>
              </a:rPr>
              <a:t>Most of our practical concerns are introspective and </a:t>
            </a:r>
            <a:r>
              <a:rPr lang="en-US" dirty="0" err="1" smtClean="0">
                <a:solidFill>
                  <a:srgbClr val="BFBFBF"/>
                </a:solidFill>
              </a:rPr>
              <a:t>localised</a:t>
            </a:r>
            <a:r>
              <a:rPr lang="en-US" dirty="0" smtClean="0">
                <a:solidFill>
                  <a:srgbClr val="BFBFBF"/>
                </a:solidFill>
              </a:rPr>
              <a:t> (not global)  </a:t>
            </a:r>
            <a:endParaRPr lang="en-US" dirty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20563" y="5687896"/>
            <a:ext cx="6611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Helvetica"/>
                <a:cs typeface="Helvetica"/>
              </a:rPr>
              <a:t>CO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MMUNITY LED PLANNING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Helvetica"/>
              <a:cs typeface="Helvetica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122623" y="5642536"/>
            <a:ext cx="7041916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C211.001_Logo_10wo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623" y="643264"/>
            <a:ext cx="2415109" cy="51020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92203" y="1684535"/>
            <a:ext cx="695511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429266"/>
                </a:solidFill>
              </a:rPr>
              <a:t>Rural Community Action Network [RCAN]</a:t>
            </a:r>
          </a:p>
          <a:p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38 across England</a:t>
            </a:r>
          </a:p>
          <a:p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Action in Rural Sussex</a:t>
            </a:r>
          </a:p>
          <a:p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3600" b="1" dirty="0" smtClean="0">
                <a:solidFill>
                  <a:srgbClr val="429266"/>
                </a:solidFill>
              </a:rPr>
              <a:t>73%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of villages have undertaken at least one ‘action plan’</a:t>
            </a:r>
          </a:p>
          <a:p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In Plumpton Village </a:t>
            </a:r>
            <a:r>
              <a:rPr lang="en-US" sz="3600" b="1" dirty="0" smtClean="0">
                <a:solidFill>
                  <a:srgbClr val="429266"/>
                </a:solidFill>
              </a:rPr>
              <a:t>83%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of residents participated in the Action Plan 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consultation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211.001_Website_08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837054" y="11340"/>
            <a:ext cx="7727324" cy="6858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 descr="C211.001_Website_24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0780" y="25916"/>
            <a:ext cx="8343899" cy="8513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211.001_Website_24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1263" y="0"/>
            <a:ext cx="6721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Picture 3" descr="Picture 5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08113" y="3571875"/>
            <a:ext cx="2000250" cy="134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4" descr="Picture 6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50" y="5291138"/>
            <a:ext cx="1979613" cy="12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382194" y="1541997"/>
            <a:ext cx="6300000" cy="50302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Picture 3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7230" y="1729438"/>
            <a:ext cx="3538920" cy="2199289"/>
          </a:xfrm>
          <a:prstGeom prst="rect">
            <a:avLst/>
          </a:prstGeom>
        </p:spPr>
      </p:pic>
      <p:pic>
        <p:nvPicPr>
          <p:cNvPr id="8" name="Picture 7" descr="Picture 2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7230" y="4090647"/>
            <a:ext cx="3538920" cy="23091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01732" y="4090647"/>
            <a:ext cx="230589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Over the last 50 years Upton has flooded </a:t>
            </a:r>
          </a:p>
          <a:p>
            <a:r>
              <a:rPr lang="en-US" sz="1000" dirty="0" smtClean="0"/>
              <a:t>6 times with 4 of these being within the </a:t>
            </a:r>
          </a:p>
          <a:p>
            <a:r>
              <a:rPr lang="en-US" sz="1000" dirty="0" smtClean="0"/>
              <a:t>last decade</a:t>
            </a:r>
          </a:p>
          <a:p>
            <a:endParaRPr lang="en-US" sz="1000" dirty="0" smtClean="0"/>
          </a:p>
          <a:p>
            <a:r>
              <a:rPr lang="en-US" sz="1000" dirty="0" smtClean="0"/>
              <a:t>If this continues then the village needs</a:t>
            </a:r>
          </a:p>
          <a:p>
            <a:r>
              <a:rPr lang="en-US" sz="1000" dirty="0" smtClean="0"/>
              <a:t>To prepare more thoroughly and even </a:t>
            </a:r>
          </a:p>
          <a:p>
            <a:r>
              <a:rPr lang="en-US" sz="1000" dirty="0" smtClean="0"/>
              <a:t>embrace almost permanent land loss at</a:t>
            </a:r>
          </a:p>
          <a:p>
            <a:r>
              <a:rPr lang="en-US" sz="1000" dirty="0" smtClean="0"/>
              <a:t>certain times of the year. </a:t>
            </a:r>
            <a:endParaRPr lang="en-US" sz="1000" dirty="0"/>
          </a:p>
        </p:txBody>
      </p:sp>
      <p:sp>
        <p:nvSpPr>
          <p:cNvPr id="10" name="TextBox 9"/>
          <p:cNvSpPr txBox="1"/>
          <p:nvPr/>
        </p:nvSpPr>
        <p:spPr>
          <a:xfrm>
            <a:off x="5301732" y="1729438"/>
            <a:ext cx="22078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Community members  began to </a:t>
            </a:r>
          </a:p>
          <a:p>
            <a:r>
              <a:rPr lang="en-US" sz="1000" dirty="0" smtClean="0"/>
              <a:t>‘envision’ a future for the village that </a:t>
            </a:r>
          </a:p>
          <a:p>
            <a:r>
              <a:rPr lang="en-US" sz="1000" dirty="0" smtClean="0"/>
              <a:t>explores opportunities for water based</a:t>
            </a:r>
          </a:p>
          <a:p>
            <a:r>
              <a:rPr lang="en-US" sz="1000" dirty="0" smtClean="0"/>
              <a:t>recreation and energy production </a:t>
            </a:r>
            <a:endParaRPr lang="en-US" sz="10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 descr="C211.001_Website_24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1263" y="0"/>
            <a:ext cx="6721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211.001_Website_09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708338" y="12958"/>
            <a:ext cx="7727324" cy="6858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3" descr="C211.001_Website_24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480" y="12958"/>
            <a:ext cx="7899400" cy="8059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20563" y="5687896"/>
            <a:ext cx="6611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Helvetica"/>
                <a:cs typeface="Helvetica"/>
              </a:rPr>
              <a:t>CO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HESION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Helvetica"/>
              <a:cs typeface="Helvetica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122623" y="5642536"/>
            <a:ext cx="7041916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WAB Master Pla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123" y="253058"/>
            <a:ext cx="6508949" cy="527607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" descr="C211.001_Website_24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5165" y="12957"/>
            <a:ext cx="7932737" cy="8093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211.001_Website_24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1263" y="0"/>
            <a:ext cx="6721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Picture 3" descr="Picture 5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08113" y="3571875"/>
            <a:ext cx="2000250" cy="134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4" descr="Picture 6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50" y="5291138"/>
            <a:ext cx="1979613" cy="12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20563" y="5687896"/>
            <a:ext cx="6611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Helvetica"/>
                <a:cs typeface="Helvetica"/>
              </a:rPr>
              <a:t>CO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MMUNITY OF COMMUNITIES</a:t>
            </a:r>
            <a:endParaRPr lang="en-US" sz="2000" b="1" dirty="0">
              <a:solidFill>
                <a:schemeClr val="bg1">
                  <a:lumMod val="65000"/>
                </a:schemeClr>
              </a:solidFill>
              <a:latin typeface="Helvetica"/>
              <a:cs typeface="Helvetica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122623" y="5642536"/>
            <a:ext cx="7041916" cy="158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&#10;Picture 7.png                                                  0008225AMacintosh HD                   C3293E8F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38200"/>
            <a:ext cx="9144000" cy="461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1295400"/>
            <a:ext cx="1752600" cy="1752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7010400" y="914400"/>
            <a:ext cx="1752600" cy="1752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4953000" y="1295400"/>
            <a:ext cx="1752600" cy="1752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5943600" y="2743200"/>
            <a:ext cx="1752600" cy="1752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5638800" y="4800600"/>
            <a:ext cx="3505200" cy="6477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381000" y="161925"/>
            <a:ext cx="853440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50000"/>
              </a:spcBef>
            </a:pPr>
            <a:r>
              <a:rPr lang="en-US" sz="1600" b="1" i="1" dirty="0">
                <a:solidFill>
                  <a:schemeClr val="bg1">
                    <a:lumMod val="75000"/>
                  </a:schemeClr>
                </a:solidFill>
                <a:latin typeface="Calibri" charset="0"/>
              </a:rPr>
              <a:t>Multi-Local Society - a network of interconnected communities and places, at the same time open and localized</a:t>
            </a:r>
            <a:r>
              <a:rPr lang="en-US" sz="1600" b="1" i="1" dirty="0" smtClean="0">
                <a:solidFill>
                  <a:schemeClr val="bg1">
                    <a:lumMod val="75000"/>
                  </a:schemeClr>
                </a:solidFill>
                <a:latin typeface="Calibri" charset="0"/>
              </a:rPr>
              <a:t>. </a:t>
            </a:r>
            <a:r>
              <a:rPr lang="en-US" sz="1200" b="1" i="1" dirty="0" smtClean="0">
                <a:solidFill>
                  <a:schemeClr val="bg1">
                    <a:lumMod val="75000"/>
                  </a:schemeClr>
                </a:solidFill>
                <a:latin typeface="Calibri" charset="0"/>
              </a:rPr>
              <a:t>Prof </a:t>
            </a:r>
            <a:r>
              <a:rPr lang="en-US" sz="1200" b="1" i="1" dirty="0" err="1">
                <a:solidFill>
                  <a:schemeClr val="bg1">
                    <a:lumMod val="75000"/>
                  </a:schemeClr>
                </a:solidFill>
                <a:latin typeface="Calibri" charset="0"/>
              </a:rPr>
              <a:t>Ezio</a:t>
            </a:r>
            <a:r>
              <a:rPr lang="en-US" sz="1200" b="1" i="1" dirty="0">
                <a:solidFill>
                  <a:schemeClr val="bg1">
                    <a:lumMod val="75000"/>
                  </a:schemeClr>
                </a:solidFill>
                <a:latin typeface="Calibri" charset="0"/>
              </a:rPr>
              <a:t> </a:t>
            </a:r>
            <a:r>
              <a:rPr lang="en-US" sz="1200" b="1" i="1" dirty="0" err="1">
                <a:solidFill>
                  <a:schemeClr val="bg1">
                    <a:lumMod val="75000"/>
                  </a:schemeClr>
                </a:solidFill>
                <a:latin typeface="Calibri" charset="0"/>
              </a:rPr>
              <a:t>Manzini</a:t>
            </a:r>
            <a:r>
              <a:rPr lang="en-US" sz="1200" b="1" i="1" dirty="0">
                <a:solidFill>
                  <a:schemeClr val="bg1">
                    <a:lumMod val="75000"/>
                  </a:schemeClr>
                </a:solidFill>
                <a:latin typeface="Calibri" charset="0"/>
              </a:rPr>
              <a:t> - Designers Visionaries and Other Stories (</a:t>
            </a:r>
            <a:r>
              <a:rPr lang="en-US" sz="1200" b="1" i="1" dirty="0" err="1">
                <a:solidFill>
                  <a:schemeClr val="bg1">
                    <a:lumMod val="75000"/>
                  </a:schemeClr>
                </a:solidFill>
                <a:latin typeface="Calibri" charset="0"/>
              </a:rPr>
              <a:t>Earthscan</a:t>
            </a:r>
            <a:r>
              <a:rPr lang="en-US" sz="1200" b="1" i="1" dirty="0">
                <a:solidFill>
                  <a:schemeClr val="bg1">
                    <a:lumMod val="75000"/>
                  </a:schemeClr>
                </a:solidFill>
                <a:latin typeface="Calibri" charset="0"/>
              </a:rPr>
              <a:t> 2007) ; Gant and Chapman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20563" y="5687896"/>
            <a:ext cx="6611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Helvetica"/>
                <a:cs typeface="Helvetica"/>
              </a:rPr>
              <a:t>CO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-DESIGN</a:t>
            </a:r>
            <a:endParaRPr lang="en-US" sz="2000" b="1" dirty="0">
              <a:solidFill>
                <a:schemeClr val="bg1">
                  <a:lumMod val="65000"/>
                </a:schemeClr>
              </a:solidFill>
              <a:latin typeface="Helvetica"/>
              <a:cs typeface="Helvetica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122623" y="5642536"/>
            <a:ext cx="7041916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059440" y="505360"/>
            <a:ext cx="7299183" cy="6463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Values:</a:t>
            </a:r>
          </a:p>
          <a:p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Co-operation		democratic design and planning process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			better efficiency and cohesion between community 					members, their community and service providers</a:t>
            </a:r>
          </a:p>
          <a:p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Exchange			collective authorship and authentic user inputs / values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			and exchange of knowledge </a:t>
            </a:r>
          </a:p>
          <a:p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Resilience 		sustainable development (eco-logic)	</a:t>
            </a:r>
          </a:p>
          <a:p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Engage			greater transparency, enriched interfaces, more users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			connection (interconnection) with the big issues, 						through localism</a:t>
            </a:r>
          </a:p>
          <a:p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Action			learn new skills and principles in practice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			make positive, collective change </a:t>
            </a:r>
          </a:p>
          <a:p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			</a:t>
            </a:r>
          </a:p>
          <a:p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 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20563" y="5687896"/>
            <a:ext cx="6611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Helvetica Neue"/>
                <a:cs typeface="Helvetica Neue"/>
              </a:rPr>
              <a:t>CO 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/>
                <a:cs typeface="Helvetica Neue"/>
              </a:rPr>
              <a:t>- DESIGN 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Helvetica Neue"/>
              <a:cs typeface="Helvetica Neue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122623" y="5642536"/>
            <a:ext cx="7041916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20563" y="5687896"/>
            <a:ext cx="6611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Helvetica Neue"/>
                <a:cs typeface="Helvetica Neue"/>
              </a:rPr>
              <a:t>CO 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/>
                <a:cs typeface="Helvetica Neue"/>
              </a:rPr>
              <a:t>- DESIGN 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Helvetica Neue"/>
              <a:cs typeface="Helvetica Neue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122623" y="5642536"/>
            <a:ext cx="7041916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145292" y="1530930"/>
            <a:ext cx="7330740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"/>
                <a:cs typeface="Times"/>
              </a:rPr>
              <a:t>The purpose of co-design is the creation of new societal values to balance </a:t>
            </a:r>
          </a:p>
          <a:p>
            <a:r>
              <a:rPr lang="en-US" i="1" dirty="0" smtClean="0">
                <a:latin typeface="Times"/>
                <a:cs typeface="Times"/>
              </a:rPr>
              <a:t>human happiness and ecological truths. In doing so, design contests the </a:t>
            </a:r>
          </a:p>
          <a:p>
            <a:r>
              <a:rPr lang="en-US" i="1" dirty="0" smtClean="0">
                <a:latin typeface="Times"/>
                <a:cs typeface="Times"/>
              </a:rPr>
              <a:t>notion of material and economic progress, and its inherent untruths.</a:t>
            </a:r>
          </a:p>
          <a:p>
            <a:endParaRPr lang="en-US" i="1" dirty="0" smtClean="0">
              <a:latin typeface="Times"/>
              <a:cs typeface="Times"/>
            </a:endParaRPr>
          </a:p>
          <a:p>
            <a:endParaRPr lang="en-US" i="1" dirty="0" smtClean="0">
              <a:latin typeface="Times"/>
              <a:cs typeface="Times"/>
            </a:endParaRPr>
          </a:p>
          <a:p>
            <a:endParaRPr lang="en-US" i="1" dirty="0" smtClean="0">
              <a:latin typeface="Times"/>
              <a:cs typeface="Times"/>
            </a:endParaRPr>
          </a:p>
          <a:p>
            <a:endParaRPr lang="en-US" i="1" dirty="0" smtClean="0">
              <a:latin typeface="Times"/>
              <a:cs typeface="Times"/>
            </a:endParaRPr>
          </a:p>
          <a:p>
            <a:endParaRPr lang="en-US" i="1" dirty="0" smtClean="0">
              <a:latin typeface="Times"/>
              <a:cs typeface="Times"/>
            </a:endParaRPr>
          </a:p>
          <a:p>
            <a:endParaRPr lang="en-US" i="1" dirty="0" smtClean="0">
              <a:latin typeface="Times"/>
              <a:cs typeface="Times"/>
            </a:endParaRPr>
          </a:p>
          <a:p>
            <a:endParaRPr lang="en-US" i="1" dirty="0" smtClean="0">
              <a:latin typeface="Times"/>
              <a:cs typeface="Times"/>
            </a:endParaRPr>
          </a:p>
          <a:p>
            <a:endParaRPr lang="en-US" i="1" dirty="0" smtClean="0">
              <a:latin typeface="Times"/>
              <a:cs typeface="Times"/>
            </a:endParaRPr>
          </a:p>
          <a:p>
            <a:endParaRPr lang="en-US" i="1" dirty="0" smtClean="0">
              <a:latin typeface="Times"/>
              <a:cs typeface="Times"/>
            </a:endParaRPr>
          </a:p>
          <a:p>
            <a:r>
              <a:rPr lang="en-US" i="1" dirty="0" smtClean="0">
                <a:latin typeface="Times"/>
                <a:cs typeface="Times"/>
              </a:rPr>
              <a:t>		      </a:t>
            </a:r>
            <a:r>
              <a:rPr lang="en-US" sz="1200" i="1" dirty="0" err="1" smtClean="0">
                <a:latin typeface="Times"/>
                <a:cs typeface="Times"/>
              </a:rPr>
              <a:t>Fuad</a:t>
            </a:r>
            <a:r>
              <a:rPr lang="en-US" sz="1200" i="1" dirty="0" smtClean="0">
                <a:latin typeface="Times"/>
                <a:cs typeface="Times"/>
              </a:rPr>
              <a:t>-Luke; ‘Designers, Visionaries and Other Stories’, Chapman and Gant, Earthscan2007</a:t>
            </a:r>
          </a:p>
          <a:p>
            <a:endParaRPr lang="en-US" i="1" dirty="0" smtClean="0">
              <a:latin typeface="Times"/>
              <a:cs typeface="Time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20563" y="5687896"/>
            <a:ext cx="6611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Helvetica"/>
                <a:cs typeface="Helvetica"/>
              </a:rPr>
              <a:t>CO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HESION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Helvetica"/>
              <a:cs typeface="Helvetica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122623" y="5642536"/>
            <a:ext cx="7041916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WAB Master Plan.jpg"/>
          <p:cNvPicPr>
            <a:picLocks noChangeAspect="1"/>
          </p:cNvPicPr>
          <p:nvPr/>
        </p:nvPicPr>
        <p:blipFill>
          <a:blip r:embed="rId2">
            <a:alphaModFix amt="19000"/>
          </a:blip>
          <a:stretch>
            <a:fillRect/>
          </a:stretch>
        </p:blipFill>
        <p:spPr>
          <a:xfrm>
            <a:off x="1406123" y="253058"/>
            <a:ext cx="6508949" cy="527607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617753" y="600700"/>
            <a:ext cx="191652" cy="10297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7389968" y="2705396"/>
            <a:ext cx="19626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dirty="0" smtClean="0"/>
          </a:p>
          <a:p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20563" y="5687896"/>
            <a:ext cx="6611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Helvetica"/>
                <a:cs typeface="Helvetica"/>
              </a:rPr>
              <a:t>CO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HESION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Helvetica"/>
              <a:cs typeface="Helvetica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122623" y="5642536"/>
            <a:ext cx="7041916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WAB Master Plan.jpg"/>
          <p:cNvPicPr>
            <a:picLocks noChangeAspect="1"/>
          </p:cNvPicPr>
          <p:nvPr/>
        </p:nvPicPr>
        <p:blipFill>
          <a:blip r:embed="rId2">
            <a:alphaModFix amt="19000"/>
          </a:blip>
          <a:stretch>
            <a:fillRect/>
          </a:stretch>
        </p:blipFill>
        <p:spPr>
          <a:xfrm>
            <a:off x="1406123" y="253058"/>
            <a:ext cx="6508949" cy="52760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57828" y="5159804"/>
            <a:ext cx="2385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latin typeface="Times"/>
                <a:cs typeface="Times"/>
              </a:rPr>
              <a:t>creative mutual / co-op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617753" y="600700"/>
            <a:ext cx="191652" cy="10297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987053" y="4704035"/>
            <a:ext cx="200253" cy="20025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636063" y="1564682"/>
            <a:ext cx="383304" cy="383304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389968" y="2005196"/>
            <a:ext cx="55715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Pond</a:t>
            </a:r>
          </a:p>
          <a:p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389968" y="1564682"/>
            <a:ext cx="77457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Orchard</a:t>
            </a:r>
          </a:p>
          <a:p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389968" y="2705396"/>
            <a:ext cx="19626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dirty="0" smtClean="0"/>
          </a:p>
          <a:p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311732" y="4611900"/>
            <a:ext cx="54899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Dens</a:t>
            </a:r>
          </a:p>
          <a:p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389968" y="2997784"/>
            <a:ext cx="98153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Allotments</a:t>
            </a:r>
          </a:p>
          <a:p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3691138" y="3582560"/>
            <a:ext cx="200253" cy="20025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2963148" y="2505143"/>
            <a:ext cx="200253" cy="20025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>
            <a:stCxn id="20" idx="6"/>
          </p:cNvCxnSpPr>
          <p:nvPr/>
        </p:nvCxnSpPr>
        <p:spPr>
          <a:xfrm>
            <a:off x="6019367" y="1756334"/>
            <a:ext cx="1370601" cy="572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891391" y="2149458"/>
            <a:ext cx="3498577" cy="572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5228412" y="3140807"/>
            <a:ext cx="2161556" cy="572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5022511" y="2997784"/>
            <a:ext cx="383304" cy="383304"/>
          </a:xfrm>
          <a:prstGeom prst="ellipse">
            <a:avLst/>
          </a:prstGeom>
          <a:solidFill>
            <a:srgbClr val="80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4187306" y="4809240"/>
            <a:ext cx="3202662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3603749" y="2005196"/>
            <a:ext cx="383304" cy="383304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20563" y="5687896"/>
            <a:ext cx="6611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Helvetica"/>
                <a:cs typeface="Helvetica"/>
              </a:rPr>
              <a:t>CO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HESION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Helvetica"/>
              <a:cs typeface="Helvetica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122623" y="5642536"/>
            <a:ext cx="7041916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WAB Master Plan.jpg"/>
          <p:cNvPicPr>
            <a:picLocks noChangeAspect="1"/>
          </p:cNvPicPr>
          <p:nvPr/>
        </p:nvPicPr>
        <p:blipFill>
          <a:blip r:embed="rId3">
            <a:alphaModFix amt="19000"/>
          </a:blip>
          <a:stretch>
            <a:fillRect/>
          </a:stretch>
        </p:blipFill>
        <p:spPr>
          <a:xfrm>
            <a:off x="1406123" y="253058"/>
            <a:ext cx="6508949" cy="52760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53977" y="5159804"/>
            <a:ext cx="2385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latin typeface="Times"/>
                <a:cs typeface="Times"/>
              </a:rPr>
              <a:t>creative mutual / co-op</a:t>
            </a:r>
          </a:p>
        </p:txBody>
      </p:sp>
      <p:sp>
        <p:nvSpPr>
          <p:cNvPr id="16" name="Oval 15"/>
          <p:cNvSpPr/>
          <p:nvPr/>
        </p:nvSpPr>
        <p:spPr>
          <a:xfrm>
            <a:off x="3987053" y="858145"/>
            <a:ext cx="383304" cy="38330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617753" y="600700"/>
            <a:ext cx="191652" cy="10297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987053" y="4704035"/>
            <a:ext cx="200253" cy="20025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636063" y="1564682"/>
            <a:ext cx="383304" cy="383304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389968" y="2005196"/>
            <a:ext cx="55715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Pond</a:t>
            </a:r>
          </a:p>
          <a:p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389968" y="1564682"/>
            <a:ext cx="77457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Orchard</a:t>
            </a:r>
          </a:p>
          <a:p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389968" y="2705396"/>
            <a:ext cx="19626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dirty="0" smtClean="0"/>
          </a:p>
          <a:p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311732" y="4611900"/>
            <a:ext cx="54899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Dens</a:t>
            </a:r>
          </a:p>
          <a:p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389968" y="2997784"/>
            <a:ext cx="98153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Allotments</a:t>
            </a:r>
          </a:p>
          <a:p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3691138" y="3582560"/>
            <a:ext cx="200253" cy="20025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2963148" y="2505143"/>
            <a:ext cx="200253" cy="20025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>
            <a:stCxn id="20" idx="6"/>
          </p:cNvCxnSpPr>
          <p:nvPr/>
        </p:nvCxnSpPr>
        <p:spPr>
          <a:xfrm>
            <a:off x="6019367" y="1756334"/>
            <a:ext cx="1370601" cy="572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891391" y="2149458"/>
            <a:ext cx="3498577" cy="572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5228412" y="3140807"/>
            <a:ext cx="2161556" cy="572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5022511" y="2997784"/>
            <a:ext cx="383304" cy="383304"/>
          </a:xfrm>
          <a:prstGeom prst="ellipse">
            <a:avLst/>
          </a:prstGeom>
          <a:solidFill>
            <a:srgbClr val="80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4187306" y="4809240"/>
            <a:ext cx="3202662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3603749" y="2005196"/>
            <a:ext cx="383304" cy="383304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/>
          <p:cNvCxnSpPr/>
          <p:nvPr/>
        </p:nvCxnSpPr>
        <p:spPr>
          <a:xfrm>
            <a:off x="2036449" y="1052657"/>
            <a:ext cx="1950604" cy="158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940505" y="880409"/>
            <a:ext cx="120937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“Youth Camp”</a:t>
            </a:r>
          </a:p>
          <a:p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4617753" y="600700"/>
            <a:ext cx="191652" cy="10297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en 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807" y="199657"/>
            <a:ext cx="3595161" cy="153531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122623" y="5642536"/>
            <a:ext cx="7041916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Picture 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623" y="1407355"/>
            <a:ext cx="3442227" cy="25816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20563" y="5687896"/>
            <a:ext cx="6611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Helvetica Neue"/>
                <a:cs typeface="Helvetica Neue"/>
              </a:rPr>
              <a:t>CO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/>
                <a:cs typeface="Helvetica Neue"/>
              </a:rPr>
              <a:t>NTEXT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Helvetica Neue"/>
              <a:cs typeface="Helvetica Neue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en 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807" y="199657"/>
            <a:ext cx="3595161" cy="15353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20563" y="5687896"/>
            <a:ext cx="6611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Helvetica Neue"/>
                <a:cs typeface="Helvetica Neue"/>
              </a:rPr>
              <a:t>CO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/>
                <a:cs typeface="Helvetica Neue"/>
              </a:rPr>
              <a:t>NTEXT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Helvetica Neue"/>
              <a:cs typeface="Helvetica Neue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122623" y="5642536"/>
            <a:ext cx="7041916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Picture 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623" y="1407355"/>
            <a:ext cx="3442227" cy="2581671"/>
          </a:xfrm>
          <a:prstGeom prst="rect">
            <a:avLst/>
          </a:prstGeom>
        </p:spPr>
      </p:pic>
      <p:pic>
        <p:nvPicPr>
          <p:cNvPr id="9" name="Picture 8" descr="shelter.JPG"/>
          <p:cNvPicPr>
            <a:picLocks noChangeAspect="1"/>
          </p:cNvPicPr>
          <p:nvPr/>
        </p:nvPicPr>
        <p:blipFill>
          <a:blip r:embed="rId4"/>
          <a:srcRect l="21896" t="22983" r="25430" b="18231"/>
          <a:stretch>
            <a:fillRect/>
          </a:stretch>
        </p:blipFill>
        <p:spPr>
          <a:xfrm>
            <a:off x="4690701" y="1407355"/>
            <a:ext cx="3428297" cy="258167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9289</TotalTime>
  <Words>976</Words>
  <Application>Microsoft Office PowerPoint</Application>
  <PresentationFormat>On-screen Show (4:3)</PresentationFormat>
  <Paragraphs>250</Paragraphs>
  <Slides>45</Slides>
  <Notes>23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7" baseType="lpstr">
      <vt:lpstr>Office Theme</vt:lpstr>
      <vt:lpstr>???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</vt:vector>
  </TitlesOfParts>
  <Company>University of Brighton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Information Services</dc:creator>
  <cp:lastModifiedBy>MCM</cp:lastModifiedBy>
  <cp:revision>24</cp:revision>
  <dcterms:created xsi:type="dcterms:W3CDTF">2010-12-16T12:21:35Z</dcterms:created>
  <dcterms:modified xsi:type="dcterms:W3CDTF">2010-12-17T09:02:15Z</dcterms:modified>
</cp:coreProperties>
</file>