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theme/theme2.xml" ContentType="application/vnd.openxmlformats-officedocument.theme+xml"/>
  <Override PartName="/ppt/notesSlides/notesSlide11.xml" ContentType="application/vnd.openxmlformats-officedocument.presentationml.notesSlide+xml"/>
  <Override PartName="/ppt/slides/slide2.xml" ContentType="application/vnd.openxmlformats-officedocument.presentationml.slide+xml"/>
  <Override PartName="/docProps/app.xml" ContentType="application/vnd.openxmlformats-officedocument.extended-properties+xml"/>
  <Override PartName="/ppt/notesSlides/notesSlide9.xml" ContentType="application/vnd.openxmlformats-officedocument.presentationml.notesSlide+xml"/>
  <Override PartName="/ppt/slides/slide11.xml" ContentType="application/vnd.openxmlformats-officedocument.presentationml.slide+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notesSlides/notesSlide4.xml" ContentType="application/vnd.openxmlformats-officedocument.presentationml.notesSlide+xml"/>
  <Override PartName="/ppt/slides/slide13.xml" ContentType="application/vnd.openxmlformats-officedocument.presentationml.slide+xml"/>
  <Override PartName="/ppt/slides/slide14.xml" ContentType="application/vnd.openxmlformats-officedocument.presentationml.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notesSlides/notesSlide13.xml" ContentType="application/vnd.openxmlformats-officedocument.presentationml.notesSlide+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Layouts/slideLayout14.xml" ContentType="application/vnd.openxmlformats-officedocument.presentationml.slideLayout+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ppt/notesSlides/notesSlide8.xml" ContentType="application/vnd.openxmlformats-officedocument.presentationml.notesSlide+xml"/>
  <Override PartName="/docProps/core.xml" ContentType="application/vnd.openxmlformats-package.core-properties+xml"/>
  <Override PartName="/ppt/slideLayouts/slideLayout16.xml" ContentType="application/vnd.openxmlformats-officedocument.presentationml.slideLayout+xml"/>
  <Override PartName="/ppt/slideLayouts/slideLayout13.xml" ContentType="application/vnd.openxmlformats-officedocument.presentationml.slideLayout+xml"/>
  <Override PartName="/ppt/slides/slide8.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Override PartName="/ppt/slideLayouts/slideLayout15.xml" ContentType="application/vnd.openxmlformats-officedocument.presentationml.slideLayout+xml"/>
  <Override PartName="/ppt/notesSlides/notesSlide10.xml" ContentType="application/vnd.openxmlformats-officedocument.presentationml.notesSlide+xml"/>
  <Override PartName="/ppt/slides/slide9.xml" ContentType="application/vnd.openxmlformats-officedocument.presentationml.slide+xml"/>
  <Default Extension="rels" ContentType="application/vnd.openxmlformats-package.relationships+xml"/>
  <Override PartName="/ppt/slides/slide6.xml" ContentType="application/vnd.openxmlformats-officedocument.presentationml.slide+xml"/>
  <Override PartName="/ppt/slideLayouts/slideLayout12.xml" ContentType="application/vnd.openxmlformats-officedocument.presentationml.slideLayout+xml"/>
  <Override PartName="/ppt/slides/slide12.xml" ContentType="application/vnd.openxmlformats-officedocument.presentationml.slide+xml"/>
</Types>
</file>

<file path=_rels/.rels><?xml version="1.0" encoding="UTF-8" standalone="yes"?>
<Relationships xmlns="http://schemas.openxmlformats.org/package/2006/relationships"><Relationship Id="rId2" Type="http://schemas.openxmlformats.org/package/2006/relationships/metadata/core-properties" Target="docProps/core.xml"/><Relationship Id="rId3" Type="http://schemas.openxmlformats.org/officeDocument/2006/relationships/extended-properties" Target="docProps/app.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81" r:id="rId1"/>
  </p:sldMasterIdLst>
  <p:notesMasterIdLst>
    <p:notesMasterId r:id="rId17"/>
  </p:notesMasterIdLst>
  <p:sldIdLst>
    <p:sldId id="269" r:id="rId2"/>
    <p:sldId id="265" r:id="rId3"/>
    <p:sldId id="270" r:id="rId4"/>
    <p:sldId id="256" r:id="rId5"/>
    <p:sldId id="262" r:id="rId6"/>
    <p:sldId id="266" r:id="rId7"/>
    <p:sldId id="263" r:id="rId8"/>
    <p:sldId id="260" r:id="rId9"/>
    <p:sldId id="271" r:id="rId10"/>
    <p:sldId id="258" r:id="rId11"/>
    <p:sldId id="272" r:id="rId12"/>
    <p:sldId id="273" r:id="rId13"/>
    <p:sldId id="274" r:id="rId14"/>
    <p:sldId id="257" r:id="rId15"/>
    <p:sldId id="259"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snapToObjects="1">
      <p:cViewPr>
        <p:scale>
          <a:sx n="125" d="100"/>
          <a:sy n="125" d="100"/>
        </p:scale>
        <p:origin x="144" y="164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4" Type="http://schemas.openxmlformats.org/officeDocument/2006/relationships/slide" Target="slides/slide13.xml"/><Relationship Id="rId20" Type="http://schemas.openxmlformats.org/officeDocument/2006/relationships/viewProps" Target="viewProps.xml"/><Relationship Id="rId4" Type="http://schemas.openxmlformats.org/officeDocument/2006/relationships/slide" Target="slides/slide3.xml"/><Relationship Id="rId21" Type="http://schemas.openxmlformats.org/officeDocument/2006/relationships/theme" Target="theme/theme1.xml"/><Relationship Id="rId22" Type="http://schemas.openxmlformats.org/officeDocument/2006/relationships/tableStyles" Target="tableStyles.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slide" Target="slides/slide15.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slide" Target="slides/slide14.xml"/><Relationship Id="rId12" Type="http://schemas.openxmlformats.org/officeDocument/2006/relationships/slide" Target="slides/slide11.xml"/><Relationship Id="rId17" Type="http://schemas.openxmlformats.org/officeDocument/2006/relationships/notesMaster" Target="notesMasters/notesMaster1.xml"/><Relationship Id="rId19" Type="http://schemas.openxmlformats.org/officeDocument/2006/relationships/presProps" Target="presProps.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F646D2-6A53-9044-9C3A-3032CCB09F39}" type="datetimeFigureOut">
              <a:rPr lang="en-US" smtClean="0"/>
              <a:pPr/>
              <a:t>12/16/10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0BF1CF-DA85-9E4A-95D7-4E7FAFD79C5A}" type="slidenum">
              <a:rPr lang="en-US" smtClean="0"/>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5204532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a:r>
            <a:endParaRPr lang="en-US" dirty="0"/>
          </a:p>
        </p:txBody>
      </p:sp>
      <p:sp>
        <p:nvSpPr>
          <p:cNvPr id="4" name="Slide Number Placeholder 3"/>
          <p:cNvSpPr>
            <a:spLocks noGrp="1"/>
          </p:cNvSpPr>
          <p:nvPr>
            <p:ph type="sldNum" sz="quarter" idx="10"/>
          </p:nvPr>
        </p:nvSpPr>
        <p:spPr/>
        <p:txBody>
          <a:bodyPr/>
          <a:lstStyle/>
          <a:p>
            <a:fld id="{6F0BF1CF-DA85-9E4A-95D7-4E7FAFD79C5A}" type="slidenum">
              <a:rPr lang="en-US" smtClean="0"/>
              <a:pPr/>
              <a:t>1</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836556513"/>
      </p:ext>
    </p:extLst>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0BF1CF-DA85-9E4A-95D7-4E7FAFD79C5A}" type="slidenum">
              <a:rPr lang="en-US" smtClean="0"/>
              <a:pPr/>
              <a:t>10</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5874909"/>
      </p:ext>
    </p:extLst>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Example: Individuals</a:t>
            </a:r>
            <a:endParaRPr lang="en-US" dirty="0"/>
          </a:p>
        </p:txBody>
      </p:sp>
      <p:sp>
        <p:nvSpPr>
          <p:cNvPr id="4" name="Slide Number Placeholder 3"/>
          <p:cNvSpPr>
            <a:spLocks noGrp="1"/>
          </p:cNvSpPr>
          <p:nvPr>
            <p:ph type="sldNum" sz="quarter" idx="10"/>
          </p:nvPr>
        </p:nvSpPr>
        <p:spPr/>
        <p:txBody>
          <a:bodyPr/>
          <a:lstStyle/>
          <a:p>
            <a:fld id="{6F0BF1CF-DA85-9E4A-95D7-4E7FAFD79C5A}"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Use</a:t>
            </a:r>
            <a:r>
              <a:rPr lang="en-US" baseline="0" dirty="0" smtClean="0"/>
              <a:t> personal example? YES!!  Great question “forward or backward?”  THIS WILL BE COVERED MORE BY OTHER LADY</a:t>
            </a:r>
            <a:endParaRPr lang="en-US" dirty="0"/>
          </a:p>
        </p:txBody>
      </p:sp>
      <p:sp>
        <p:nvSpPr>
          <p:cNvPr id="4" name="Slide Number Placeholder 3"/>
          <p:cNvSpPr>
            <a:spLocks noGrp="1"/>
          </p:cNvSpPr>
          <p:nvPr>
            <p:ph type="sldNum" sz="quarter" idx="10"/>
          </p:nvPr>
        </p:nvSpPr>
        <p:spPr/>
        <p:txBody>
          <a:bodyPr/>
          <a:lstStyle/>
          <a:p>
            <a:fld id="{6F0BF1CF-DA85-9E4A-95D7-4E7FAFD79C5A}" type="slidenum">
              <a:rPr lang="en-US" smtClean="0"/>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Fundamentally, its about what works to get us into</a:t>
            </a:r>
            <a:r>
              <a:rPr lang="en-US" baseline="0" dirty="0" smtClean="0"/>
              <a:t> the next transition  OR to manage the transition we are already in the middle of</a:t>
            </a:r>
          </a:p>
          <a:p>
            <a:endParaRPr lang="en-US" baseline="0" dirty="0" smtClean="0"/>
          </a:p>
          <a:p>
            <a:r>
              <a:rPr lang="en-US" baseline="0" dirty="0" smtClean="0"/>
              <a:t>Nice work </a:t>
            </a:r>
            <a:r>
              <a:rPr lang="en-US" baseline="0" dirty="0" err="1" smtClean="0"/>
              <a:t>sarah</a:t>
            </a:r>
            <a:r>
              <a:rPr lang="en-US" baseline="0" dirty="0" smtClean="0"/>
              <a:t> and Len!! Thanks very much. </a:t>
            </a:r>
            <a:r>
              <a:rPr lang="en-US" baseline="0" smtClean="0"/>
              <a:t>I a here</a:t>
            </a:r>
            <a:endParaRPr lang="en-US" dirty="0"/>
          </a:p>
        </p:txBody>
      </p:sp>
      <p:sp>
        <p:nvSpPr>
          <p:cNvPr id="4" name="Slide Number Placeholder 3"/>
          <p:cNvSpPr>
            <a:spLocks noGrp="1"/>
          </p:cNvSpPr>
          <p:nvPr>
            <p:ph type="sldNum" sz="quarter" idx="10"/>
          </p:nvPr>
        </p:nvSpPr>
        <p:spPr/>
        <p:txBody>
          <a:bodyPr/>
          <a:lstStyle/>
          <a:p>
            <a:fld id="{6F0BF1CF-DA85-9E4A-95D7-4E7FAFD79C5A}" type="slidenum">
              <a:rPr lang="en-US" smtClean="0"/>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Ht uncovers the motivational pull from the future – it is predictive….something</a:t>
            </a:r>
            <a:r>
              <a:rPr lang="en-US" dirty="0" smtClean="0"/>
              <a:t> that </a:t>
            </a:r>
            <a:r>
              <a:rPr lang="en-US" dirty="0" smtClean="0"/>
              <a:t>makes</a:t>
            </a:r>
            <a:r>
              <a:rPr lang="en-US" baseline="0" dirty="0" smtClean="0"/>
              <a:t> it</a:t>
            </a:r>
            <a:r>
              <a:rPr lang="en-US" baseline="0" dirty="0" smtClean="0"/>
              <a:t> unique</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6F0BF1CF-DA85-9E4A-95D7-4E7FAFD79C5A}" type="slidenum">
              <a:rPr lang="en-US" smtClean="0"/>
              <a:pPr/>
              <a:t>2</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285816169"/>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 align all these stakeholder including </a:t>
            </a:r>
            <a:r>
              <a:rPr lang="en-US" dirty="0" err="1" smtClean="0"/>
              <a:t>doucument</a:t>
            </a:r>
            <a:r>
              <a:rPr lang="en-US" baseline="0" dirty="0" smtClean="0"/>
              <a:t> via document analysis of strategic plans and policies</a:t>
            </a:r>
            <a:endParaRPr lang="en-US" dirty="0"/>
          </a:p>
        </p:txBody>
      </p:sp>
      <p:sp>
        <p:nvSpPr>
          <p:cNvPr id="4" name="Slide Number Placeholder 3"/>
          <p:cNvSpPr>
            <a:spLocks noGrp="1"/>
          </p:cNvSpPr>
          <p:nvPr>
            <p:ph type="sldNum" sz="quarter" idx="10"/>
          </p:nvPr>
        </p:nvSpPr>
        <p:spPr/>
        <p:txBody>
          <a:bodyPr/>
          <a:lstStyle/>
          <a:p>
            <a:fld id="{6F0BF1CF-DA85-9E4A-95D7-4E7FAFD79C5A}" type="slidenum">
              <a:rPr lang="en-US" smtClean="0"/>
              <a:pPr/>
              <a:t>3</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956608088"/>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Tonna</a:t>
            </a:r>
            <a:r>
              <a:rPr lang="en-US" baseline="0" dirty="0" smtClean="0"/>
              <a:t> was a </a:t>
            </a:r>
            <a:r>
              <a:rPr lang="en-US" baseline="0" dirty="0" err="1" smtClean="0"/>
              <a:t>sociiolist</a:t>
            </a:r>
            <a:r>
              <a:rPr lang="en-US" baseline="0" dirty="0" smtClean="0"/>
              <a:t>. He made a </a:t>
            </a:r>
            <a:r>
              <a:rPr lang="en-US" baseline="0" dirty="0" err="1" smtClean="0"/>
              <a:t>hufe</a:t>
            </a:r>
            <a:r>
              <a:rPr lang="en-US" baseline="0" dirty="0" smtClean="0"/>
              <a:t> contribution</a:t>
            </a:r>
            <a:endParaRPr lang="en-US" dirty="0"/>
          </a:p>
        </p:txBody>
      </p:sp>
      <p:sp>
        <p:nvSpPr>
          <p:cNvPr id="4" name="Slide Number Placeholder 3"/>
          <p:cNvSpPr>
            <a:spLocks noGrp="1"/>
          </p:cNvSpPr>
          <p:nvPr>
            <p:ph type="sldNum" sz="quarter" idx="10"/>
          </p:nvPr>
        </p:nvSpPr>
        <p:spPr/>
        <p:txBody>
          <a:bodyPr/>
          <a:lstStyle/>
          <a:p>
            <a:fld id="{6F0BF1CF-DA85-9E4A-95D7-4E7FAFD79C5A}" type="slidenum">
              <a:rPr lang="en-US" smtClean="0"/>
              <a:pPr/>
              <a:t>4</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489302130"/>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Let’s not assume business community</a:t>
            </a:r>
            <a:r>
              <a:rPr lang="en-US" baseline="0" dirty="0" smtClean="0"/>
              <a:t> is not interested in sustainability. Some businesses are outperforming </a:t>
            </a:r>
            <a:r>
              <a:rPr lang="en-US" baseline="0" dirty="0" err="1" smtClean="0"/>
              <a:t>governmetns</a:t>
            </a:r>
            <a:r>
              <a:rPr lang="en-US" baseline="0" dirty="0" smtClean="0"/>
              <a:t> and NGOs – restorative enterprises</a:t>
            </a:r>
          </a:p>
          <a:p>
            <a:r>
              <a:rPr lang="en-US" baseline="0" dirty="0" smtClean="0"/>
              <a:t>“Bridges” or mediates inner and outer….whatever makes more sense to you.</a:t>
            </a:r>
            <a:endParaRPr lang="en-US" dirty="0"/>
          </a:p>
        </p:txBody>
      </p:sp>
      <p:sp>
        <p:nvSpPr>
          <p:cNvPr id="4" name="Slide Number Placeholder 3"/>
          <p:cNvSpPr>
            <a:spLocks noGrp="1"/>
          </p:cNvSpPr>
          <p:nvPr>
            <p:ph type="sldNum" sz="quarter" idx="10"/>
          </p:nvPr>
        </p:nvSpPr>
        <p:spPr/>
        <p:txBody>
          <a:bodyPr/>
          <a:lstStyle/>
          <a:p>
            <a:fld id="{6F0BF1CF-DA85-9E4A-95D7-4E7FAFD79C5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 </a:t>
            </a:r>
            <a:r>
              <a:rPr lang="en-US" dirty="0" err="1" smtClean="0"/>
              <a:t>Indiviual</a:t>
            </a:r>
            <a:r>
              <a:rPr lang="en-US" baseline="0" dirty="0" smtClean="0"/>
              <a:t> and Group reports, </a:t>
            </a:r>
          </a:p>
          <a:p>
            <a:r>
              <a:rPr lang="en-US" baseline="0" dirty="0" smtClean="0"/>
              <a:t>This is a very nuanced, </a:t>
            </a:r>
            <a:r>
              <a:rPr lang="en-US" baseline="0" dirty="0" err="1" smtClean="0"/>
              <a:t>granial</a:t>
            </a:r>
            <a:r>
              <a:rPr lang="en-US" baseline="0" dirty="0" smtClean="0"/>
              <a:t> perspective</a:t>
            </a:r>
          </a:p>
          <a:p>
            <a:r>
              <a:rPr lang="en-US" baseline="0" dirty="0" smtClean="0"/>
              <a:t>Skills are named and linked to values</a:t>
            </a:r>
            <a:endParaRPr lang="en-US" dirty="0"/>
          </a:p>
        </p:txBody>
      </p:sp>
      <p:sp>
        <p:nvSpPr>
          <p:cNvPr id="4" name="Slide Number Placeholder 3"/>
          <p:cNvSpPr>
            <a:spLocks noGrp="1"/>
          </p:cNvSpPr>
          <p:nvPr>
            <p:ph type="sldNum" sz="quarter" idx="10"/>
          </p:nvPr>
        </p:nvSpPr>
        <p:spPr/>
        <p:txBody>
          <a:bodyPr/>
          <a:lstStyle/>
          <a:p>
            <a:fld id="{6F0BF1CF-DA85-9E4A-95D7-4E7FAFD79C5A}"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attempts to put into language elements that are inherently un-nameable, in part (ironically) because they live in language.</a:t>
            </a:r>
            <a:endParaRPr lang="en-US" dirty="0"/>
          </a:p>
        </p:txBody>
      </p:sp>
      <p:sp>
        <p:nvSpPr>
          <p:cNvPr id="4" name="Slide Number Placeholder 3"/>
          <p:cNvSpPr>
            <a:spLocks noGrp="1"/>
          </p:cNvSpPr>
          <p:nvPr>
            <p:ph type="sldNum" sz="quarter" idx="10"/>
          </p:nvPr>
        </p:nvSpPr>
        <p:spPr/>
        <p:txBody>
          <a:bodyPr/>
          <a:lstStyle/>
          <a:p>
            <a:fld id="{6F0BF1CF-DA85-9E4A-95D7-4E7FAFD79C5A}"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Link to ability</a:t>
            </a:r>
            <a:r>
              <a:rPr lang="en-US" baseline="0" dirty="0" smtClean="0"/>
              <a:t> to handle increasing levels of complexity.</a:t>
            </a:r>
          </a:p>
        </p:txBody>
      </p:sp>
      <p:sp>
        <p:nvSpPr>
          <p:cNvPr id="4" name="Slide Number Placeholder 3"/>
          <p:cNvSpPr>
            <a:spLocks noGrp="1"/>
          </p:cNvSpPr>
          <p:nvPr>
            <p:ph type="sldNum" sz="quarter" idx="10"/>
          </p:nvPr>
        </p:nvSpPr>
        <p:spPr/>
        <p:txBody>
          <a:bodyPr/>
          <a:lstStyle/>
          <a:p>
            <a:fld id="{6F0BF1CF-DA85-9E4A-95D7-4E7FAFD79C5A}"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Refer to </a:t>
            </a:r>
            <a:r>
              <a:rPr lang="en-US" dirty="0" smtClean="0"/>
              <a:t>How global warming is perceived by people at different phases of values development and what this means for possibilities for </a:t>
            </a:r>
            <a:r>
              <a:rPr lang="en-US" dirty="0" err="1" smtClean="0"/>
              <a:t>behavioural</a:t>
            </a:r>
            <a:r>
              <a:rPr lang="en-US" dirty="0" smtClean="0"/>
              <a:t> change. Grand Transition. This can measure where people are in relationship to this grand transition.</a:t>
            </a:r>
            <a:r>
              <a:rPr lang="en-US" baseline="0" dirty="0" smtClean="0"/>
              <a:t> </a:t>
            </a:r>
            <a:r>
              <a:rPr lang="en-US" dirty="0" smtClean="0"/>
              <a:t> Different ways of describing the phases – ego, etc. </a:t>
            </a:r>
          </a:p>
          <a:p>
            <a:endParaRPr lang="en-US" dirty="0"/>
          </a:p>
        </p:txBody>
      </p:sp>
      <p:sp>
        <p:nvSpPr>
          <p:cNvPr id="4" name="Slide Number Placeholder 3"/>
          <p:cNvSpPr>
            <a:spLocks noGrp="1"/>
          </p:cNvSpPr>
          <p:nvPr>
            <p:ph type="sldNum" sz="quarter" idx="10"/>
          </p:nvPr>
        </p:nvSpPr>
        <p:spPr/>
        <p:txBody>
          <a:bodyPr/>
          <a:lstStyle/>
          <a:p>
            <a:fld id="{6F0BF1CF-DA85-9E4A-95D7-4E7FAFD79C5A}" type="slidenum">
              <a:rPr lang="en-US" smtClean="0"/>
              <a:pPr/>
              <a:t>9</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2111739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3" Type="http://schemas.openxmlformats.org/officeDocument/2006/relationships/image" Target="../media/image6.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png"/><Relationship Id="rId3" Type="http://schemas.openxmlformats.org/officeDocument/2006/relationships/image" Target="../media/image8.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7.png"/><Relationship Id="rId3"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pic>
        <p:nvPicPr>
          <p:cNvPr id="8" name="Picture 7" descr="Overlay-TitleSlide.png"/>
          <p:cNvPicPr>
            <a:picLocks noChangeAspect="1"/>
          </p:cNvPicPr>
          <p:nvPr/>
        </p:nvPicPr>
        <p:blipFill>
          <a:blip r:embed="rId2"/>
          <a:stretch>
            <a:fillRect/>
          </a:stretch>
        </p:blipFill>
        <p:spPr>
          <a:xfrm>
            <a:off x="158367" y="187452"/>
            <a:ext cx="8827266" cy="6483096"/>
          </a:xfrm>
          <a:prstGeom prst="rect">
            <a:avLst/>
          </a:prstGeom>
        </p:spPr>
      </p:pic>
      <p:sp>
        <p:nvSpPr>
          <p:cNvPr id="6" name="Slide Number Placeholder 5"/>
          <p:cNvSpPr>
            <a:spLocks noGrp="1"/>
          </p:cNvSpPr>
          <p:nvPr>
            <p:ph type="sldNum" sz="quarter" idx="12"/>
          </p:nvPr>
        </p:nvSpPr>
        <p:spPr/>
        <p:txBody>
          <a:bodyPr/>
          <a:lstStyle/>
          <a:p>
            <a:fld id="{E2ABE05D-7D49-3E45-95C2-30FC0B8F787F}" type="slidenum">
              <a:rPr lang="en-US" smtClean="0"/>
              <a:pPr/>
              <a:t>‹#›</a:t>
            </a:fld>
            <a:endParaRPr lang="en-US"/>
          </a:p>
        </p:txBody>
      </p:sp>
      <p:sp>
        <p:nvSpPr>
          <p:cNvPr id="2" name="Title 1"/>
          <p:cNvSpPr>
            <a:spLocks noGrp="1"/>
          </p:cNvSpPr>
          <p:nvPr>
            <p:ph type="ctrTitle"/>
          </p:nvPr>
        </p:nvSpPr>
        <p:spPr>
          <a:xfrm>
            <a:off x="1600200" y="2492375"/>
            <a:ext cx="6762749" cy="1470025"/>
          </a:xfrm>
        </p:spPr>
        <p:txBody>
          <a:bodyPr/>
          <a:lstStyle>
            <a:lvl1pPr algn="r">
              <a:defRPr sz="4400"/>
            </a:lvl1pPr>
          </a:lstStyle>
          <a:p>
            <a:r>
              <a:rPr lang="en-US" smtClean="0"/>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7ADAED4A-08B5-0A4F-8C37-F4F0E60D9879}" type="datetimeFigureOut">
              <a:rPr lang="en-US" smtClean="0"/>
              <a:pPr/>
              <a:t>12/16/10</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pic>
        <p:nvPicPr>
          <p:cNvPr id="5" name="Picture 4"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Date Placeholder 1"/>
          <p:cNvSpPr>
            <a:spLocks noGrp="1"/>
          </p:cNvSpPr>
          <p:nvPr>
            <p:ph type="dt" sz="half" idx="10"/>
          </p:nvPr>
        </p:nvSpPr>
        <p:spPr/>
        <p:txBody>
          <a:bodyPr/>
          <a:lstStyle/>
          <a:p>
            <a:fld id="{7ADAED4A-08B5-0A4F-8C37-F4F0E60D9879}" type="datetimeFigureOut">
              <a:rPr lang="en-US" smtClean="0"/>
              <a:pPr/>
              <a:t>12/16/10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ABE05D-7D49-3E45-95C2-30FC0B8F78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pic>
        <p:nvPicPr>
          <p:cNvPr id="9" name="Picture 8" descr="Overlay-ContentCaption.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4" y="590550"/>
            <a:ext cx="365760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DAED4A-08B5-0A4F-8C37-F4F0E60D9879}" type="datetimeFigureOut">
              <a:rPr lang="en-US" smtClean="0"/>
              <a:pPr/>
              <a:t>12/16/10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ABE05D-7D49-3E45-95C2-30FC0B8F787F}"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pic>
        <p:nvPicPr>
          <p:cNvPr id="9" name="Picture 8" descr="Overlay-PictureCaption.png"/>
          <p:cNvPicPr>
            <a:picLocks noChangeAspect="1"/>
          </p:cNvPicPr>
          <p:nvPr/>
        </p:nvPicPr>
        <p:blipFill>
          <a:blip r:embed="rId2"/>
          <a:stretch>
            <a:fillRect/>
          </a:stretch>
        </p:blipFill>
        <p:spPr>
          <a:xfrm>
            <a:off x="448977" y="187452"/>
            <a:ext cx="8536656" cy="6483096"/>
          </a:xfrm>
          <a:prstGeom prst="rect">
            <a:avLst/>
          </a:prstGeom>
        </p:spPr>
      </p:pic>
      <p:sp>
        <p:nvSpPr>
          <p:cNvPr id="2" name="Title 1"/>
          <p:cNvSpPr>
            <a:spLocks noGrp="1"/>
          </p:cNvSpPr>
          <p:nvPr>
            <p:ph type="title"/>
          </p:nvPr>
        </p:nvSpPr>
        <p:spPr>
          <a:xfrm>
            <a:off x="3886200" y="533400"/>
            <a:ext cx="4476750" cy="1252538"/>
          </a:xfrm>
        </p:spPr>
        <p:txBody>
          <a:bodyPr anchor="b"/>
          <a:lstStyle>
            <a:lvl1pPr algn="l">
              <a:defRPr sz="3600" b="0"/>
            </a:lvl1pPr>
          </a:lstStyle>
          <a:p>
            <a:r>
              <a:rPr lang="en-US" smtClean="0"/>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6124" y="6288741"/>
            <a:ext cx="1887537" cy="365125"/>
          </a:xfrm>
        </p:spPr>
        <p:txBody>
          <a:bodyPr/>
          <a:lstStyle/>
          <a:p>
            <a:fld id="{7ADAED4A-08B5-0A4F-8C37-F4F0E60D9879}" type="datetimeFigureOut">
              <a:rPr lang="en-US" smtClean="0"/>
              <a:pPr/>
              <a:t>12/16/10</a:t>
            </a:fld>
            <a:endParaRPr lang="en-US"/>
          </a:p>
        </p:txBody>
      </p:sp>
      <p:sp>
        <p:nvSpPr>
          <p:cNvPr id="6" name="Footer Placeholder 5"/>
          <p:cNvSpPr>
            <a:spLocks noGrp="1"/>
          </p:cNvSpPr>
          <p:nvPr>
            <p:ph type="ftr" sz="quarter" idx="11"/>
          </p:nvPr>
        </p:nvSpPr>
        <p:spPr>
          <a:xfrm>
            <a:off x="5867399" y="6288741"/>
            <a:ext cx="2675965" cy="365125"/>
          </a:xfrm>
        </p:spPr>
        <p:txBody>
          <a:bodyPr/>
          <a:lstStyle/>
          <a:p>
            <a:endParaRPr lang="en-US"/>
          </a:p>
        </p:txBody>
      </p:sp>
      <p:sp>
        <p:nvSpPr>
          <p:cNvPr id="7" name="Slide Number Placeholder 6"/>
          <p:cNvSpPr>
            <a:spLocks noGrp="1"/>
          </p:cNvSpPr>
          <p:nvPr>
            <p:ph type="sldNum" sz="quarter" idx="12"/>
          </p:nvPr>
        </p:nvSpPr>
        <p:spPr/>
        <p:txBody>
          <a:bodyPr/>
          <a:lstStyle/>
          <a:p>
            <a:fld id="{E2ABE05D-7D49-3E45-95C2-30FC0B8F787F}" type="slidenum">
              <a:rPr lang="en-US" smtClean="0"/>
              <a:pPr/>
              <a:t>‹#›</a:t>
            </a:fld>
            <a:endParaRPr lang="en-US"/>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Alt.">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4710953" y="533400"/>
            <a:ext cx="3657600" cy="125253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7ADAED4A-08B5-0A4F-8C37-F4F0E60D9879}" type="datetimeFigureOut">
              <a:rPr lang="en-US" smtClean="0"/>
              <a:pPr/>
              <a:t>12/16/10</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E2ABE05D-7D49-3E45-95C2-30FC0B8F787F}"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above Caption">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808038" y="3778624"/>
            <a:ext cx="7560515" cy="110265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7ADAED4A-08B5-0A4F-8C37-F4F0E60D9879}" type="datetimeFigureOut">
              <a:rPr lang="en-US" smtClean="0"/>
              <a:pPr/>
              <a:t>12/16/10</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E2ABE05D-7D49-3E45-95C2-30FC0B8F787F}"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7ADAED4A-08B5-0A4F-8C37-F4F0E60D9879}" type="datetimeFigureOut">
              <a:rPr lang="en-US" smtClean="0"/>
              <a:pPr/>
              <a:t>12/16/10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ABE05D-7D49-3E45-95C2-30FC0B8F787F}"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Vertical Title 1"/>
          <p:cNvSpPr>
            <a:spLocks noGrp="1"/>
          </p:cNvSpPr>
          <p:nvPr>
            <p:ph type="title" orient="vert"/>
          </p:nvPr>
        </p:nvSpPr>
        <p:spPr>
          <a:xfrm>
            <a:off x="7328646" y="779463"/>
            <a:ext cx="1358153" cy="526891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7ADAED4A-08B5-0A4F-8C37-F4F0E60D9879}" type="datetimeFigureOut">
              <a:rPr lang="en-US" smtClean="0"/>
              <a:pPr/>
              <a:t>12/16/10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ABE05D-7D49-3E45-95C2-30FC0B8F787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7ADAED4A-08B5-0A4F-8C37-F4F0E60D9879}" type="datetimeFigureOut">
              <a:rPr lang="en-US" smtClean="0"/>
              <a:pPr/>
              <a:t>12/16/10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ABE05D-7D49-3E45-95C2-30FC0B8F787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pic>
        <p:nvPicPr>
          <p:cNvPr id="8" name="Picture 7" descr="Overlay-SectionHeader.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3" y="2591360"/>
            <a:ext cx="7583487" cy="1362075"/>
          </a:xfrm>
        </p:spPr>
        <p:txBody>
          <a:bodyPr anchor="b" anchorCtr="0">
            <a:noAutofit/>
          </a:bodyPr>
          <a:lstStyle>
            <a:lvl1pPr algn="l">
              <a:defRPr sz="4400" b="1"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779463" y="3950354"/>
            <a:ext cx="7583487"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DAED4A-08B5-0A4F-8C37-F4F0E60D9879}" type="datetimeFigureOut">
              <a:rPr lang="en-US" smtClean="0"/>
              <a:pPr/>
              <a:t>12/16/10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ABE05D-7D49-3E45-95C2-30FC0B8F787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7ADAED4A-08B5-0A4F-8C37-F4F0E60D9879}" type="datetimeFigureOut">
              <a:rPr lang="en-US" smtClean="0"/>
              <a:pPr/>
              <a:t>12/16/10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ABE05D-7D49-3E45-95C2-30FC0B8F787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pic>
        <p:nvPicPr>
          <p:cNvPr id="14" name="Picture 13"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a:xfrm>
            <a:off x="779463" y="381000"/>
            <a:ext cx="7583487" cy="104438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7ADAED4A-08B5-0A4F-8C37-F4F0E60D9879}" type="datetimeFigureOut">
              <a:rPr lang="en-US" smtClean="0"/>
              <a:pPr/>
              <a:t>12/16/10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ABE05D-7D49-3E45-95C2-30FC0B8F787F}" type="slidenum">
              <a:rPr lang="en-US" smtClean="0"/>
              <a:pPr/>
              <a:t>‹#›</a:t>
            </a:fld>
            <a:endParaRPr lang="en-US"/>
          </a:p>
        </p:txBody>
      </p:sp>
      <p:cxnSp>
        <p:nvCxnSpPr>
          <p:cNvPr id="12" name="Straight Connector 11"/>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Content, Top and Bottom">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7ADAED4A-08B5-0A4F-8C37-F4F0E60D9879}" type="datetimeFigureOut">
              <a:rPr lang="en-US" smtClean="0"/>
              <a:pPr/>
              <a:t>12/16/10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ABE05D-7D49-3E45-95C2-30FC0B8F787F}" type="slidenum">
              <a:rPr lang="en-US" smtClean="0"/>
              <a:pPr/>
              <a:t>‹#›</a:t>
            </a:fld>
            <a:endParaRPr lang="en-US"/>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7ADAED4A-08B5-0A4F-8C37-F4F0E60D9879}" type="datetimeFigureOut">
              <a:rPr lang="en-US" smtClean="0"/>
              <a:pPr/>
              <a:t>12/16/10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ABE05D-7D49-3E45-95C2-30FC0B8F787F}" type="slidenum">
              <a:rPr lang="en-US" smtClean="0"/>
              <a:pPr/>
              <a:t>‹#›</a:t>
            </a:fld>
            <a:endParaRPr lang="en-US"/>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4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7ADAED4A-08B5-0A4F-8C37-F4F0E60D9879}" type="datetimeFigureOut">
              <a:rPr lang="en-US" smtClean="0"/>
              <a:pPr/>
              <a:t>12/16/10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ABE05D-7D49-3E45-95C2-30FC0B8F787F}" type="slidenum">
              <a:rPr lang="en-US" smtClean="0"/>
              <a:pPr/>
              <a:t>‹#›</a:t>
            </a:fld>
            <a:endParaRPr lang="en-US"/>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7ADAED4A-08B5-0A4F-8C37-F4F0E60D9879}" type="datetimeFigureOut">
              <a:rPr lang="en-US" smtClean="0"/>
              <a:pPr/>
              <a:t>12/16/10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ABE05D-7D49-3E45-95C2-30FC0B8F787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4" Type="http://schemas.openxmlformats.org/officeDocument/2006/relationships/slideLayout" Target="../slideLayouts/slideLayout14.xml"/><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16" Type="http://schemas.openxmlformats.org/officeDocument/2006/relationships/slideLayout" Target="../slideLayouts/slideLayout16.xml"/><Relationship Id="rId8" Type="http://schemas.openxmlformats.org/officeDocument/2006/relationships/slideLayout" Target="../slideLayouts/slideLayout8.xml"/><Relationship Id="rId13" Type="http://schemas.openxmlformats.org/officeDocument/2006/relationships/slideLayout" Target="../slideLayouts/slideLayout13.xml"/><Relationship Id="rId10" Type="http://schemas.openxmlformats.org/officeDocument/2006/relationships/slideLayout" Target="../slideLayouts/slideLayout1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89707" y="189707"/>
            <a:ext cx="8764587" cy="6478587"/>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779463" y="381000"/>
            <a:ext cx="7583487" cy="1044388"/>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779463" y="1828800"/>
            <a:ext cx="7583487" cy="420893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381000" y="6288741"/>
            <a:ext cx="1887537" cy="365125"/>
          </a:xfrm>
          <a:prstGeom prst="rect">
            <a:avLst/>
          </a:prstGeom>
        </p:spPr>
        <p:txBody>
          <a:bodyPr vert="horz" lIns="91440" tIns="45720" rIns="91440" bIns="45720" rtlCol="0" anchor="ctr"/>
          <a:lstStyle>
            <a:lvl1pPr algn="l">
              <a:defRPr sz="1200">
                <a:solidFill>
                  <a:schemeClr val="bg2"/>
                </a:solidFill>
              </a:defRPr>
            </a:lvl1pPr>
          </a:lstStyle>
          <a:p>
            <a:fld id="{7ADAED4A-08B5-0A4F-8C37-F4F0E60D9879}" type="datetimeFigureOut">
              <a:rPr lang="en-US" smtClean="0"/>
              <a:pPr/>
              <a:t>12/16/10</a:t>
            </a:fld>
            <a:endParaRPr lang="en-US"/>
          </a:p>
        </p:txBody>
      </p:sp>
      <p:sp>
        <p:nvSpPr>
          <p:cNvPr id="5" name="Footer Placeholder 4"/>
          <p:cNvSpPr>
            <a:spLocks noGrp="1"/>
          </p:cNvSpPr>
          <p:nvPr>
            <p:ph type="ftr" sz="quarter" idx="3"/>
          </p:nvPr>
        </p:nvSpPr>
        <p:spPr>
          <a:xfrm>
            <a:off x="3304615" y="6288741"/>
            <a:ext cx="5238750" cy="365125"/>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6" name="Slide Number Placeholder 5"/>
          <p:cNvSpPr>
            <a:spLocks noGrp="1"/>
          </p:cNvSpPr>
          <p:nvPr>
            <p:ph type="sldNum" sz="quarter" idx="4"/>
          </p:nvPr>
        </p:nvSpPr>
        <p:spPr>
          <a:xfrm>
            <a:off x="8404411" y="219635"/>
            <a:ext cx="493059" cy="365125"/>
          </a:xfrm>
          <a:prstGeom prst="rect">
            <a:avLst/>
          </a:prstGeom>
        </p:spPr>
        <p:txBody>
          <a:bodyPr vert="horz" lIns="91440" tIns="45720" rIns="91440" bIns="45720" rtlCol="0" anchor="ctr"/>
          <a:lstStyle>
            <a:lvl1pPr algn="r">
              <a:defRPr sz="1200">
                <a:solidFill>
                  <a:schemeClr val="tx2"/>
                </a:solidFill>
              </a:defRPr>
            </a:lvl1pPr>
          </a:lstStyle>
          <a:p>
            <a:fld id="{E2ABE05D-7D49-3E45-95C2-30FC0B8F78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 id="2147483696" r:id="rId15"/>
    <p:sldLayoutId id="2147483697" r:id="rId16"/>
  </p:sldLayoutIdLst>
  <p:txStyles>
    <p:titleStyle>
      <a:lvl1pPr algn="l" defTabSz="914400" rtl="0" eaLnBrk="1" latinLnBrk="0" hangingPunct="1">
        <a:spcBef>
          <a:spcPct val="0"/>
        </a:spcBef>
        <a:buNone/>
        <a:defRPr sz="3800" kern="1200">
          <a:solidFill>
            <a:schemeClr val="bg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3"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1524001"/>
            <a:ext cx="6762749" cy="1752600"/>
          </a:xfrm>
        </p:spPr>
        <p:txBody>
          <a:bodyPr/>
          <a:lstStyle/>
          <a:p>
            <a:r>
              <a:rPr lang="en-US" dirty="0" smtClean="0"/>
              <a:t> Introducing Values Technology	 	</a:t>
            </a:r>
            <a:br>
              <a:rPr lang="en-US" dirty="0" smtClean="0"/>
            </a:br>
            <a:endParaRPr lang="en-US" dirty="0"/>
          </a:p>
        </p:txBody>
      </p:sp>
      <p:sp>
        <p:nvSpPr>
          <p:cNvPr id="3" name="Subtitle 2"/>
          <p:cNvSpPr>
            <a:spLocks noGrp="1"/>
          </p:cNvSpPr>
          <p:nvPr>
            <p:ph type="subTitle" idx="1"/>
          </p:nvPr>
        </p:nvSpPr>
        <p:spPr>
          <a:xfrm>
            <a:off x="1371600" y="3276600"/>
            <a:ext cx="6400800" cy="2971800"/>
          </a:xfrm>
        </p:spPr>
        <p:txBody>
          <a:bodyPr>
            <a:normAutofit/>
          </a:bodyPr>
          <a:lstStyle/>
          <a:p>
            <a:pPr algn="l"/>
            <a:r>
              <a:rPr lang="en-US" dirty="0" smtClean="0"/>
              <a:t>We want to:</a:t>
            </a:r>
            <a:endParaRPr lang="en-US" dirty="0" smtClean="0"/>
          </a:p>
          <a:p>
            <a:pPr lvl="1" algn="l">
              <a:buFont typeface="Arial"/>
              <a:buChar char="•"/>
            </a:pPr>
            <a:r>
              <a:rPr lang="en-US" dirty="0" smtClean="0">
                <a:solidFill>
                  <a:srgbClr val="000000"/>
                </a:solidFill>
              </a:rPr>
              <a:t> Enable </a:t>
            </a:r>
            <a:r>
              <a:rPr lang="en-US" dirty="0" smtClean="0">
                <a:solidFill>
                  <a:srgbClr val="000000"/>
                </a:solidFill>
              </a:rPr>
              <a:t>the transition into a flourishing,</a:t>
            </a:r>
            <a:r>
              <a:rPr lang="en-US" dirty="0" smtClean="0">
                <a:solidFill>
                  <a:srgbClr val="000000"/>
                </a:solidFill>
              </a:rPr>
              <a:t> sustainable</a:t>
            </a:r>
            <a:r>
              <a:rPr lang="en-US" dirty="0" smtClean="0">
                <a:solidFill>
                  <a:srgbClr val="000000"/>
                </a:solidFill>
              </a:rPr>
              <a:t> global </a:t>
            </a:r>
            <a:r>
              <a:rPr lang="en-US" dirty="0" smtClean="0">
                <a:solidFill>
                  <a:srgbClr val="000000"/>
                </a:solidFill>
              </a:rPr>
              <a:t>society</a:t>
            </a:r>
            <a:endParaRPr lang="en-US" dirty="0" smtClean="0">
              <a:solidFill>
                <a:srgbClr val="000000"/>
              </a:solidFill>
            </a:endParaRPr>
          </a:p>
          <a:p>
            <a:pPr lvl="1" algn="l">
              <a:buFont typeface="Arial"/>
              <a:buChar char="•"/>
            </a:pPr>
            <a:r>
              <a:rPr lang="en-US" dirty="0" smtClean="0">
                <a:solidFill>
                  <a:srgbClr val="000000"/>
                </a:solidFill>
              </a:rPr>
              <a:t> This entails  increasing our capacity to walk our talk</a:t>
            </a:r>
          </a:p>
          <a:p>
            <a:pPr lvl="1" algn="l">
              <a:buFont typeface="Arial"/>
              <a:buChar char="•"/>
            </a:pPr>
            <a:endParaRPr lang="en-US" dirty="0" smtClean="0">
              <a:solidFill>
                <a:srgbClr val="000000"/>
              </a:solidFill>
            </a:endParaRPr>
          </a:p>
          <a:p>
            <a:pPr lvl="1" algn="l">
              <a:buFont typeface="Arial"/>
              <a:buChar char="•"/>
            </a:pPr>
            <a:r>
              <a:rPr lang="en-US" dirty="0" smtClean="0">
                <a:solidFill>
                  <a:srgbClr val="000000"/>
                </a:solidFill>
              </a:rPr>
              <a:t> Distinctive </a:t>
            </a:r>
            <a:r>
              <a:rPr lang="en-US" dirty="0" smtClean="0">
                <a:solidFill>
                  <a:srgbClr val="000000"/>
                </a:solidFill>
              </a:rPr>
              <a:t>features of Hall-Tonna</a:t>
            </a:r>
            <a:r>
              <a:rPr lang="en-US" dirty="0" smtClean="0">
                <a:solidFill>
                  <a:srgbClr val="000000"/>
                </a:solidFill>
              </a:rPr>
              <a:t> offer the means to </a:t>
            </a:r>
            <a:r>
              <a:rPr lang="en-US" dirty="0" smtClean="0">
                <a:solidFill>
                  <a:srgbClr val="000000"/>
                </a:solidFill>
              </a:rPr>
              <a:t>contribute to this capability.</a:t>
            </a:r>
          </a:p>
          <a:p>
            <a:pPr lvl="1" algn="l">
              <a:buFont typeface="Arial"/>
              <a:buChar char="•"/>
            </a:pPr>
            <a:endParaRPr lang="en-US" dirty="0" smtClean="0"/>
          </a:p>
          <a:p>
            <a:pPr algn="l">
              <a:buFont typeface="Arial"/>
              <a:buChar char="•"/>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Values working at work</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Useful in businesses for both: </a:t>
            </a:r>
          </a:p>
          <a:p>
            <a:pPr>
              <a:buNone/>
            </a:pPr>
            <a:r>
              <a:rPr lang="en-US" dirty="0" smtClean="0"/>
              <a:t>1. What a business’ values’ lived and vision values are – where they actually are. </a:t>
            </a:r>
            <a:endParaRPr lang="en-US" dirty="0"/>
          </a:p>
          <a:p>
            <a:pPr lvl="1"/>
            <a:r>
              <a:rPr lang="en-US" dirty="0" smtClean="0"/>
              <a:t>This impacts: strategy, working with partners, mergers, human resources (esp hiring and firing), communications, team work, how to work with resistance.</a:t>
            </a:r>
          </a:p>
          <a:p>
            <a:pPr lvl="1"/>
            <a:r>
              <a:rPr lang="en-US" dirty="0" smtClean="0"/>
              <a:t>This can be done through generating reports at individual and group level and the use of document analysis, individual and  systemic reflection, multi-level interviews, coaching, working with institutional structures.</a:t>
            </a:r>
          </a:p>
          <a:p>
            <a:pPr>
              <a:buNone/>
            </a:pPr>
            <a:r>
              <a:rPr lang="en-US" dirty="0" smtClean="0"/>
              <a:t>2. Businesses seeking to enable sustainability</a:t>
            </a:r>
          </a:p>
          <a:p>
            <a:pPr lvl="1"/>
            <a:r>
              <a:rPr lang="en-US" dirty="0" smtClean="0"/>
              <a:t>Esp partnerships between businesses, NGOs, public sector, etc.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4690" name="AutoShape 1"/>
          <p:cNvSpPr>
            <a:spLocks/>
          </p:cNvSpPr>
          <p:nvPr/>
        </p:nvSpPr>
        <p:spPr bwMode="auto">
          <a:xfrm>
            <a:off x="776883" y="80367"/>
            <a:ext cx="6697266" cy="6697266"/>
          </a:xfrm>
          <a:prstGeom prst="roundRect">
            <a:avLst>
              <a:gd name="adj" fmla="val 2000"/>
            </a:avLst>
          </a:prstGeom>
          <a:solidFill>
            <a:schemeClr val="accent1"/>
          </a:solidFill>
          <a:ln w="25400">
            <a:noFill/>
            <a:round/>
            <a:headEnd/>
            <a:tailEnd/>
          </a:ln>
        </p:spPr>
        <p:txBody>
          <a:bodyPr lIns="0" tIns="0" rIns="0" bIns="0">
            <a:prstTxWarp prst="textNoShape">
              <a:avLst/>
            </a:prstTxWarp>
          </a:bodyPr>
          <a:lstStyle/>
          <a:p>
            <a:endParaRPr lang="en-US"/>
          </a:p>
        </p:txBody>
      </p:sp>
      <p:pic>
        <p:nvPicPr>
          <p:cNvPr id="114691" name="Picture 2"/>
          <p:cNvPicPr>
            <a:picLocks noChangeArrowheads="1"/>
          </p:cNvPicPr>
          <p:nvPr/>
        </p:nvPicPr>
        <p:blipFill>
          <a:blip r:embed="rId3"/>
          <a:srcRect/>
          <a:stretch>
            <a:fillRect/>
          </a:stretch>
        </p:blipFill>
        <p:spPr bwMode="auto">
          <a:xfrm>
            <a:off x="1803797" y="419695"/>
            <a:ext cx="4640089" cy="6005215"/>
          </a:xfrm>
          <a:prstGeom prst="rect">
            <a:avLst/>
          </a:prstGeom>
          <a:noFill/>
          <a:ln w="12700">
            <a:noFill/>
            <a:miter lim="800000"/>
            <a:headEnd/>
            <a:tailEnd/>
          </a:ln>
        </p:spPr>
      </p:pic>
    </p:spTree>
  </p:cSld>
  <p:clrMapOvr>
    <a:masterClrMapping/>
  </p:clrMapOvr>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6738" name="AutoShape 1"/>
          <p:cNvSpPr>
            <a:spLocks/>
          </p:cNvSpPr>
          <p:nvPr/>
        </p:nvSpPr>
        <p:spPr bwMode="auto">
          <a:xfrm>
            <a:off x="1759149" y="276820"/>
            <a:ext cx="5304234" cy="5947172"/>
          </a:xfrm>
          <a:prstGeom prst="roundRect">
            <a:avLst>
              <a:gd name="adj" fmla="val 2523"/>
            </a:avLst>
          </a:prstGeom>
          <a:solidFill>
            <a:schemeClr val="accent1"/>
          </a:solidFill>
          <a:ln w="25400">
            <a:noFill/>
            <a:round/>
            <a:headEnd/>
            <a:tailEnd/>
          </a:ln>
        </p:spPr>
        <p:txBody>
          <a:bodyPr lIns="0" tIns="0" rIns="0" bIns="0">
            <a:prstTxWarp prst="textNoShape">
              <a:avLst/>
            </a:prstTxWarp>
          </a:bodyPr>
          <a:lstStyle/>
          <a:p>
            <a:endParaRPr lang="en-US"/>
          </a:p>
        </p:txBody>
      </p:sp>
      <p:pic>
        <p:nvPicPr>
          <p:cNvPr id="116739" name="Picture 2"/>
          <p:cNvPicPr>
            <a:picLocks noChangeArrowheads="1"/>
          </p:cNvPicPr>
          <p:nvPr/>
        </p:nvPicPr>
        <p:blipFill>
          <a:blip r:embed="rId2"/>
          <a:srcRect/>
          <a:stretch>
            <a:fillRect/>
          </a:stretch>
        </p:blipFill>
        <p:spPr bwMode="auto">
          <a:xfrm>
            <a:off x="2390924" y="553641"/>
            <a:ext cx="4100959" cy="5307583"/>
          </a:xfrm>
          <a:prstGeom prst="rect">
            <a:avLst/>
          </a:prstGeom>
          <a:noFill/>
          <a:ln w="12700">
            <a:noFill/>
            <a:miter lim="800000"/>
            <a:headEnd/>
            <a:tailEnd/>
          </a:ln>
        </p:spPr>
      </p:pic>
    </p:spTree>
  </p:cSld>
  <p:clrMapOvr>
    <a:masterClrMapping/>
  </p:clrMapOvr>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1858" name="AutoShape 1"/>
          <p:cNvSpPr>
            <a:spLocks/>
          </p:cNvSpPr>
          <p:nvPr/>
        </p:nvSpPr>
        <p:spPr bwMode="auto">
          <a:xfrm>
            <a:off x="1759149" y="169664"/>
            <a:ext cx="5304234" cy="6286500"/>
          </a:xfrm>
          <a:prstGeom prst="roundRect">
            <a:avLst>
              <a:gd name="adj" fmla="val 2523"/>
            </a:avLst>
          </a:prstGeom>
          <a:solidFill>
            <a:schemeClr val="accent1"/>
          </a:solidFill>
          <a:ln w="25400">
            <a:noFill/>
            <a:round/>
            <a:headEnd/>
            <a:tailEnd/>
          </a:ln>
        </p:spPr>
        <p:txBody>
          <a:bodyPr lIns="0" tIns="0" rIns="0" bIns="0">
            <a:prstTxWarp prst="textNoShape">
              <a:avLst/>
            </a:prstTxWarp>
          </a:bodyPr>
          <a:lstStyle/>
          <a:p>
            <a:endParaRPr lang="en-US"/>
          </a:p>
        </p:txBody>
      </p:sp>
      <p:pic>
        <p:nvPicPr>
          <p:cNvPr id="121859" name="Picture 2"/>
          <p:cNvPicPr>
            <a:picLocks noChangeArrowheads="1"/>
          </p:cNvPicPr>
          <p:nvPr/>
        </p:nvPicPr>
        <p:blipFill>
          <a:blip r:embed="rId2"/>
          <a:srcRect/>
          <a:stretch>
            <a:fillRect/>
          </a:stretch>
        </p:blipFill>
        <p:spPr bwMode="auto">
          <a:xfrm>
            <a:off x="2263676" y="446485"/>
            <a:ext cx="4371082" cy="5655841"/>
          </a:xfrm>
          <a:prstGeom prst="rect">
            <a:avLst/>
          </a:prstGeom>
          <a:noFill/>
          <a:ln w="12700">
            <a:noFill/>
            <a:miter lim="800000"/>
            <a:headEnd/>
            <a:tailEnd/>
          </a:ln>
        </p:spPr>
      </p:pic>
    </p:spTree>
  </p:cSld>
  <p:clrMapOvr>
    <a:masterClrMapping/>
  </p:clrMapOvr>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br>
              <a:rPr lang="en-US" dirty="0" smtClean="0"/>
            </a:br>
            <a:endParaRPr lang="en-US" dirty="0"/>
          </a:p>
        </p:txBody>
      </p:sp>
      <p:sp>
        <p:nvSpPr>
          <p:cNvPr id="3" name="Content Placeholder 2"/>
          <p:cNvSpPr>
            <a:spLocks noGrp="1"/>
          </p:cNvSpPr>
          <p:nvPr>
            <p:ph idx="1"/>
          </p:nvPr>
        </p:nvSpPr>
        <p:spPr/>
        <p:txBody>
          <a:bodyPr/>
          <a:lstStyle/>
          <a:p>
            <a:r>
              <a:rPr lang="en-US" dirty="0" smtClean="0"/>
              <a:t>Tamil Nadu</a:t>
            </a:r>
          </a:p>
          <a:p>
            <a:r>
              <a:rPr lang="en-US" dirty="0" smtClean="0"/>
              <a:t>Using our understanding – are we going ‘forward’ or ‘backward’?</a:t>
            </a:r>
            <a:r>
              <a:rPr lang="en-US" dirty="0" smtClean="0"/>
              <a:t> What do we need if we are to go forward?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 community of Practice</a:t>
            </a:r>
            <a:endParaRPr lang="en-US" dirty="0"/>
          </a:p>
        </p:txBody>
      </p:sp>
      <p:sp>
        <p:nvSpPr>
          <p:cNvPr id="3" name="Content Placeholder 2"/>
          <p:cNvSpPr>
            <a:spLocks noGrp="1"/>
          </p:cNvSpPr>
          <p:nvPr>
            <p:ph idx="1"/>
          </p:nvPr>
        </p:nvSpPr>
        <p:spPr>
          <a:xfrm>
            <a:off x="779463" y="1425388"/>
            <a:ext cx="7583487" cy="4612342"/>
          </a:xfrm>
        </p:spPr>
        <p:txBody>
          <a:bodyPr>
            <a:normAutofit fontScale="92500" lnSpcReduction="10000"/>
          </a:bodyPr>
          <a:lstStyle/>
          <a:p>
            <a:r>
              <a:rPr lang="en-US" dirty="0" smtClean="0"/>
              <a:t>Processes</a:t>
            </a:r>
          </a:p>
          <a:p>
            <a:pPr lvl="1"/>
            <a:r>
              <a:rPr lang="en-US" dirty="0" smtClean="0"/>
              <a:t>Systemic reflection</a:t>
            </a:r>
          </a:p>
          <a:p>
            <a:pPr lvl="1"/>
            <a:r>
              <a:rPr lang="en-US" dirty="0" smtClean="0"/>
              <a:t>What is the role of the consultant? </a:t>
            </a:r>
          </a:p>
          <a:p>
            <a:pPr lvl="1"/>
            <a:r>
              <a:rPr lang="en-US" dirty="0" smtClean="0"/>
              <a:t>Walking our talk and</a:t>
            </a:r>
            <a:r>
              <a:rPr lang="en-US" dirty="0" smtClean="0"/>
              <a:t> modeling </a:t>
            </a:r>
            <a:r>
              <a:rPr lang="en-US" dirty="0" smtClean="0"/>
              <a:t>c</a:t>
            </a:r>
            <a:r>
              <a:rPr lang="en-US" dirty="0" smtClean="0"/>
              <a:t>hange</a:t>
            </a:r>
            <a:endParaRPr lang="en-US" dirty="0" smtClean="0"/>
          </a:p>
          <a:p>
            <a:r>
              <a:rPr lang="en-US" dirty="0" smtClean="0"/>
              <a:t>Ethics</a:t>
            </a:r>
          </a:p>
          <a:p>
            <a:pPr lvl="1"/>
            <a:r>
              <a:rPr lang="en-US" dirty="0" smtClean="0"/>
              <a:t>Whose values count?</a:t>
            </a:r>
          </a:p>
          <a:p>
            <a:pPr lvl="1"/>
            <a:r>
              <a:rPr lang="en-US" dirty="0" smtClean="0"/>
              <a:t>Confidentiality</a:t>
            </a:r>
          </a:p>
          <a:p>
            <a:pPr lvl="1"/>
            <a:r>
              <a:rPr lang="en-US" dirty="0" smtClean="0"/>
              <a:t>Dangers – this is powerful stuff! </a:t>
            </a:r>
          </a:p>
          <a:p>
            <a:r>
              <a:rPr lang="en-US" dirty="0" smtClean="0"/>
              <a:t>Action Research – bringing models together, best practices, explore societal shifts</a:t>
            </a:r>
          </a:p>
          <a:p>
            <a:r>
              <a:rPr lang="en-US" dirty="0" smtClean="0"/>
              <a:t>Further implications</a:t>
            </a:r>
          </a:p>
          <a:p>
            <a:pPr lvl="1"/>
            <a:r>
              <a:rPr lang="en-US" dirty="0" smtClean="0"/>
              <a:t>Tremendous potential for societal development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685800"/>
            <a:ext cx="7583487" cy="739588"/>
          </a:xfrm>
        </p:spPr>
        <p:txBody>
          <a:bodyPr>
            <a:noAutofit/>
          </a:bodyPr>
          <a:lstStyle/>
          <a:p>
            <a:r>
              <a:rPr lang="en-US" sz="2800" dirty="0" smtClean="0">
                <a:solidFill>
                  <a:srgbClr val="000000"/>
                </a:solidFill>
              </a:rPr>
              <a:t>Multiple ways of illuminating the invisible. </a:t>
            </a:r>
            <a:r>
              <a:rPr lang="en-US" sz="2800" i="1" dirty="0" smtClean="0">
                <a:solidFill>
                  <a:srgbClr val="000000"/>
                </a:solidFill>
              </a:rPr>
              <a:t>What</a:t>
            </a:r>
            <a:r>
              <a:rPr lang="en-US" sz="2800" i="1" dirty="0" smtClean="0">
                <a:solidFill>
                  <a:srgbClr val="000000"/>
                </a:solidFill>
              </a:rPr>
              <a:t> do we need for this? </a:t>
            </a:r>
            <a:endParaRPr lang="en-US" sz="2800" i="1" dirty="0">
              <a:solidFill>
                <a:srgbClr val="000000"/>
              </a:solidFill>
            </a:endParaRPr>
          </a:p>
        </p:txBody>
      </p:sp>
      <p:sp>
        <p:nvSpPr>
          <p:cNvPr id="3" name="Content Placeholder 2"/>
          <p:cNvSpPr>
            <a:spLocks noGrp="1"/>
          </p:cNvSpPr>
          <p:nvPr>
            <p:ph idx="1"/>
          </p:nvPr>
        </p:nvSpPr>
        <p:spPr/>
        <p:txBody>
          <a:bodyPr>
            <a:normAutofit fontScale="92500" lnSpcReduction="20000"/>
          </a:bodyPr>
          <a:lstStyle/>
          <a:p>
            <a:pPr>
              <a:buNone/>
            </a:pPr>
            <a:r>
              <a:rPr lang="en-US" dirty="0" smtClean="0"/>
              <a:t>Clear definitions of values so that we are talking about the same thing, not only subjective</a:t>
            </a:r>
          </a:p>
          <a:p>
            <a:pPr>
              <a:buNone/>
            </a:pPr>
            <a:r>
              <a:rPr lang="en-US" dirty="0" smtClean="0"/>
              <a:t>Appreciation of full range of values, the dynamic of their shift, how they</a:t>
            </a:r>
            <a:r>
              <a:rPr lang="en-US" dirty="0" smtClean="0"/>
              <a:t> cluster </a:t>
            </a:r>
            <a:r>
              <a:rPr lang="en-US" dirty="0" smtClean="0"/>
              <a:t>together and what this means</a:t>
            </a:r>
          </a:p>
          <a:p>
            <a:pPr>
              <a:buNone/>
            </a:pPr>
            <a:r>
              <a:rPr lang="en-US" dirty="0" smtClean="0"/>
              <a:t>The ability to map the </a:t>
            </a:r>
            <a:r>
              <a:rPr lang="en-US" dirty="0" smtClean="0"/>
              <a:t>gaps between lived values and aspirational </a:t>
            </a:r>
            <a:r>
              <a:rPr lang="en-US" dirty="0" smtClean="0"/>
              <a:t>values—those required for sustainability</a:t>
            </a:r>
          </a:p>
          <a:p>
            <a:pPr>
              <a:buNone/>
            </a:pPr>
            <a:r>
              <a:rPr lang="en-US" dirty="0" smtClean="0"/>
              <a:t>To be able to know how</a:t>
            </a:r>
            <a:r>
              <a:rPr lang="en-US" dirty="0" smtClean="0"/>
              <a:t> to </a:t>
            </a:r>
            <a:r>
              <a:rPr lang="en-US" dirty="0" smtClean="0"/>
              <a:t>move the values towards sustainability </a:t>
            </a:r>
            <a:r>
              <a:rPr lang="en-US" dirty="0" smtClean="0"/>
              <a:t>(how to </a:t>
            </a:r>
            <a:r>
              <a:rPr lang="en-US" dirty="0" smtClean="0"/>
              <a:t>promote the ‘great transition’)</a:t>
            </a:r>
          </a:p>
          <a:p>
            <a:pPr>
              <a:buNone/>
            </a:pPr>
            <a:r>
              <a:rPr lang="en-US" dirty="0" smtClean="0"/>
              <a:t>A developmental understanding, which includes, what are the pre-requisites to live out aspirational values;  dynamics of regression, challenges of communication</a:t>
            </a:r>
            <a:r>
              <a:rPr lang="en-US" dirty="0" smtClean="0"/>
              <a:t> between different stages </a:t>
            </a:r>
            <a:r>
              <a:rPr lang="en-US" dirty="0" smtClean="0"/>
              <a:t>of development</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what purpose?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To </a:t>
            </a:r>
            <a:r>
              <a:rPr lang="en-US" i="1" dirty="0" smtClean="0"/>
              <a:t>understand</a:t>
            </a:r>
          </a:p>
          <a:p>
            <a:pPr lvl="1"/>
            <a:r>
              <a:rPr lang="en-US" dirty="0" smtClean="0"/>
              <a:t>Ourselves</a:t>
            </a:r>
          </a:p>
          <a:p>
            <a:pPr lvl="1"/>
            <a:r>
              <a:rPr lang="en-US" dirty="0" smtClean="0"/>
              <a:t>Others</a:t>
            </a:r>
          </a:p>
          <a:p>
            <a:pPr lvl="1"/>
            <a:r>
              <a:rPr lang="en-US" dirty="0" smtClean="0"/>
              <a:t>Our collectivities, including businesses, partners, competitors and multiple stakeholders</a:t>
            </a:r>
          </a:p>
          <a:p>
            <a:pPr lvl="1"/>
            <a:r>
              <a:rPr lang="en-US" dirty="0" smtClean="0"/>
              <a:t>What is needed for performance enhancement</a:t>
            </a:r>
          </a:p>
          <a:p>
            <a:pPr lvl="1"/>
            <a:endParaRPr lang="en-US" dirty="0" smtClean="0"/>
          </a:p>
          <a:p>
            <a:pPr lvl="1">
              <a:buNone/>
            </a:pPr>
            <a:r>
              <a:rPr lang="en-US" dirty="0" smtClean="0"/>
              <a:t>To </a:t>
            </a:r>
            <a:r>
              <a:rPr lang="en-US" i="1" dirty="0" smtClean="0"/>
              <a:t>facilitate and </a:t>
            </a:r>
            <a:r>
              <a:rPr lang="en-US" i="1" dirty="0" smtClean="0"/>
              <a:t>create</a:t>
            </a:r>
          </a:p>
          <a:p>
            <a:pPr lvl="1">
              <a:buNone/>
            </a:pPr>
            <a:r>
              <a:rPr lang="en-US" dirty="0" smtClean="0"/>
              <a:t>	True communication between different values-perspectives</a:t>
            </a:r>
            <a:endParaRPr lang="en-US" dirty="0" smtClean="0"/>
          </a:p>
          <a:p>
            <a:pPr lvl="1">
              <a:buNone/>
            </a:pPr>
            <a:r>
              <a:rPr lang="en-US" dirty="0" smtClean="0"/>
              <a:t>    Transitions</a:t>
            </a:r>
            <a:endParaRPr lang="en-US" dirty="0" smtClean="0"/>
          </a:p>
          <a:p>
            <a:pPr lvl="1">
              <a:buNone/>
            </a:pPr>
            <a:r>
              <a:rPr lang="en-US" dirty="0" smtClean="0"/>
              <a:t>	Transformation into sustainability</a:t>
            </a:r>
          </a:p>
          <a:p>
            <a:pPr lvl="1">
              <a:buNone/>
            </a:pPr>
            <a:r>
              <a:rPr lang="en-US" dirty="0" smtClean="0"/>
              <a:t>	</a:t>
            </a: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1142999"/>
          </a:xfrm>
        </p:spPr>
        <p:txBody>
          <a:bodyPr>
            <a:normAutofit fontScale="90000"/>
          </a:bodyPr>
          <a:lstStyle/>
          <a:p>
            <a:r>
              <a:rPr lang="en-US" dirty="0" smtClean="0"/>
              <a:t>Values Technology:</a:t>
            </a:r>
            <a:br>
              <a:rPr lang="en-US" dirty="0" smtClean="0"/>
            </a:br>
            <a:r>
              <a:rPr lang="en-US" dirty="0" smtClean="0"/>
              <a:t> </a:t>
            </a:r>
            <a:r>
              <a:rPr lang="en-US" dirty="0"/>
              <a:t>B</a:t>
            </a:r>
            <a:r>
              <a:rPr lang="en-US" dirty="0" smtClean="0"/>
              <a:t>ackground</a:t>
            </a:r>
            <a:endParaRPr lang="en-US" dirty="0"/>
          </a:p>
        </p:txBody>
      </p:sp>
      <p:sp>
        <p:nvSpPr>
          <p:cNvPr id="3" name="Subtitle 2"/>
          <p:cNvSpPr>
            <a:spLocks noGrp="1"/>
          </p:cNvSpPr>
          <p:nvPr>
            <p:ph type="subTitle" idx="1"/>
          </p:nvPr>
        </p:nvSpPr>
        <p:spPr>
          <a:xfrm>
            <a:off x="304800" y="1981200"/>
            <a:ext cx="8458200" cy="4267200"/>
          </a:xfrm>
        </p:spPr>
        <p:txBody>
          <a:bodyPr>
            <a:normAutofit/>
          </a:bodyPr>
          <a:lstStyle/>
          <a:p>
            <a:pPr algn="l"/>
            <a:r>
              <a:rPr lang="en-US" dirty="0" smtClean="0">
                <a:solidFill>
                  <a:schemeClr val="tx1"/>
                </a:solidFill>
              </a:rPr>
              <a:t>Came out of Dr Brian Hall’s work in Latin America and 17 years of research at Santa Clara University. </a:t>
            </a:r>
          </a:p>
          <a:p>
            <a:pPr algn="l"/>
            <a:r>
              <a:rPr lang="en-US" dirty="0" smtClean="0">
                <a:solidFill>
                  <a:schemeClr val="tx1"/>
                </a:solidFill>
              </a:rPr>
              <a:t> </a:t>
            </a:r>
          </a:p>
          <a:p>
            <a:pPr algn="l"/>
            <a:r>
              <a:rPr lang="en-US" dirty="0" smtClean="0">
                <a:solidFill>
                  <a:schemeClr val="tx1"/>
                </a:solidFill>
              </a:rPr>
              <a:t>With a team of</a:t>
            </a:r>
            <a:r>
              <a:rPr lang="en-US" dirty="0" smtClean="0">
                <a:solidFill>
                  <a:schemeClr val="tx1"/>
                </a:solidFill>
              </a:rPr>
              <a:t> linguists</a:t>
            </a:r>
            <a:r>
              <a:rPr lang="en-US" dirty="0" smtClean="0">
                <a:solidFill>
                  <a:schemeClr val="tx1"/>
                </a:solidFill>
              </a:rPr>
              <a:t>,</a:t>
            </a:r>
            <a:r>
              <a:rPr lang="en-US" dirty="0" smtClean="0">
                <a:solidFill>
                  <a:schemeClr val="tx1"/>
                </a:solidFill>
              </a:rPr>
              <a:t> anthropologists</a:t>
            </a:r>
            <a:r>
              <a:rPr lang="en-US" dirty="0" smtClean="0">
                <a:solidFill>
                  <a:schemeClr val="tx1"/>
                </a:solidFill>
              </a:rPr>
              <a:t>,</a:t>
            </a:r>
            <a:r>
              <a:rPr lang="en-US" dirty="0" smtClean="0">
                <a:solidFill>
                  <a:schemeClr val="tx1"/>
                </a:solidFill>
              </a:rPr>
              <a:t> psychologists </a:t>
            </a:r>
            <a:r>
              <a:rPr lang="en-US" dirty="0" smtClean="0">
                <a:solidFill>
                  <a:schemeClr val="tx1"/>
                </a:solidFill>
              </a:rPr>
              <a:t>and others, he honed definitions of 125 universal human values, a way to map them, a technology to measure them and a practice to move them. </a:t>
            </a:r>
          </a:p>
          <a:p>
            <a:pPr algn="l"/>
            <a:endParaRPr lang="en-US" dirty="0" smtClean="0">
              <a:solidFill>
                <a:schemeClr val="tx1"/>
              </a:solidFill>
            </a:endParaRPr>
          </a:p>
          <a:p>
            <a:pPr algn="l"/>
            <a:r>
              <a:rPr lang="en-US" dirty="0" smtClean="0">
                <a:solidFill>
                  <a:schemeClr val="tx1"/>
                </a:solidFill>
              </a:rPr>
              <a:t>Hall and VT is under-published and not well known. </a:t>
            </a:r>
          </a:p>
          <a:p>
            <a:r>
              <a:rPr lang="en-US" dirty="0" smtClean="0"/>
              <a:t>	</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chor="t">
            <a:normAutofit fontScale="92500" lnSpcReduction="20000"/>
          </a:bodyPr>
          <a:lstStyle/>
          <a:p>
            <a:pPr>
              <a:buNone/>
            </a:pPr>
            <a:r>
              <a:rPr lang="en-US" dirty="0" smtClean="0"/>
              <a:t>							</a:t>
            </a:r>
            <a:r>
              <a:rPr lang="en-US" b="1" dirty="0" smtClean="0">
                <a:solidFill>
                  <a:srgbClr val="000000"/>
                </a:solidFill>
              </a:rPr>
              <a:t>Defining Values: </a:t>
            </a:r>
          </a:p>
          <a:p>
            <a:pPr>
              <a:buNone/>
            </a:pPr>
            <a:r>
              <a:rPr lang="en-US" b="1" i="1" dirty="0" smtClean="0">
                <a:solidFill>
                  <a:srgbClr val="000000"/>
                </a:solidFill>
              </a:rPr>
              <a:t>Important to mean the same things when we communicate.</a:t>
            </a:r>
            <a:endParaRPr lang="en-US" b="1" i="1" dirty="0" smtClean="0">
              <a:solidFill>
                <a:srgbClr val="000000"/>
              </a:solidFill>
            </a:endParaRPr>
          </a:p>
          <a:p>
            <a:pPr>
              <a:buNone/>
            </a:pPr>
            <a:r>
              <a:rPr lang="en-US" dirty="0" smtClean="0"/>
              <a:t>Values are </a:t>
            </a:r>
            <a:r>
              <a:rPr lang="en-US" i="1" dirty="0" smtClean="0"/>
              <a:t>priorities expressed in our behaviors.</a:t>
            </a:r>
            <a:r>
              <a:rPr lang="en-US" dirty="0" smtClean="0"/>
              <a:t> They reflect our </a:t>
            </a:r>
            <a:r>
              <a:rPr lang="en-US" i="1" dirty="0" smtClean="0"/>
              <a:t>worldview.</a:t>
            </a:r>
            <a:r>
              <a:rPr lang="en-US" i="1" dirty="0" smtClean="0"/>
              <a:t> </a:t>
            </a:r>
            <a:endParaRPr lang="en-US" dirty="0" smtClean="0"/>
          </a:p>
          <a:p>
            <a:pPr>
              <a:buNone/>
            </a:pPr>
            <a:r>
              <a:rPr lang="en-US" dirty="0" smtClean="0"/>
              <a:t>Values </a:t>
            </a:r>
            <a:r>
              <a:rPr lang="en-US" dirty="0" smtClean="0"/>
              <a:t>are </a:t>
            </a:r>
            <a:r>
              <a:rPr lang="en-US" i="1" dirty="0" smtClean="0"/>
              <a:t>bridges—they mediate—</a:t>
            </a:r>
            <a:r>
              <a:rPr lang="en-US" dirty="0" smtClean="0"/>
              <a:t>between </a:t>
            </a:r>
            <a:r>
              <a:rPr lang="en-US" dirty="0" smtClean="0"/>
              <a:t>our </a:t>
            </a:r>
            <a:r>
              <a:rPr lang="en-US" i="1" dirty="0" smtClean="0"/>
              <a:t>inner </a:t>
            </a:r>
            <a:r>
              <a:rPr lang="en-US" dirty="0" smtClean="0"/>
              <a:t>and </a:t>
            </a:r>
            <a:r>
              <a:rPr lang="en-US" i="1" dirty="0" smtClean="0"/>
              <a:t>outer </a:t>
            </a:r>
            <a:r>
              <a:rPr lang="en-US" dirty="0" smtClean="0"/>
              <a:t>worlds. </a:t>
            </a:r>
          </a:p>
          <a:p>
            <a:pPr>
              <a:buNone/>
            </a:pPr>
            <a:r>
              <a:rPr lang="en-US" dirty="0"/>
              <a:t>V</a:t>
            </a:r>
            <a:r>
              <a:rPr lang="en-US" dirty="0" smtClean="0"/>
              <a:t>alues are </a:t>
            </a:r>
            <a:r>
              <a:rPr lang="en-US" i="1" dirty="0" smtClean="0"/>
              <a:t>embedded in language </a:t>
            </a:r>
            <a:r>
              <a:rPr lang="en-US" dirty="0" smtClean="0"/>
              <a:t>and manifest </a:t>
            </a:r>
            <a:r>
              <a:rPr lang="en-US" i="1" dirty="0" smtClean="0"/>
              <a:t>in behavior</a:t>
            </a:r>
            <a:r>
              <a:rPr lang="en-US" dirty="0" smtClean="0"/>
              <a:t>. All </a:t>
            </a:r>
            <a:r>
              <a:rPr lang="en-US" i="1" dirty="0" smtClean="0"/>
              <a:t>relationships, </a:t>
            </a:r>
            <a:r>
              <a:rPr lang="en-US" dirty="0" smtClean="0"/>
              <a:t>conscious or not, are underpinned by the values priorities we hold in common (in those relationships).  We are </a:t>
            </a:r>
            <a:r>
              <a:rPr lang="en-US" i="1" dirty="0" smtClean="0"/>
              <a:t>always communicating</a:t>
            </a:r>
            <a:r>
              <a:rPr lang="en-US" dirty="0" smtClean="0"/>
              <a:t> our values.</a:t>
            </a:r>
          </a:p>
          <a:p>
            <a:pPr>
              <a:buNone/>
            </a:pPr>
            <a:r>
              <a:rPr lang="en-US" dirty="0"/>
              <a:t>V</a:t>
            </a:r>
            <a:r>
              <a:rPr lang="en-US" dirty="0" smtClean="0"/>
              <a:t>alues shape and are subsequently shaped by relationships. Relationships shape the hard and soft structures of all organisations, technologies, and institutions.</a:t>
            </a:r>
            <a:endParaRPr lang="en-US" dirty="0" smtClean="0"/>
          </a:p>
          <a:p>
            <a:pPr>
              <a:buNone/>
            </a:pPr>
            <a:r>
              <a:rPr lang="en-US" dirty="0" smtClean="0"/>
              <a:t>The </a:t>
            </a:r>
            <a:r>
              <a:rPr lang="en-US" dirty="0" smtClean="0"/>
              <a:t>question is not, is an organisation (business) ‘values led’ but </a:t>
            </a:r>
            <a:r>
              <a:rPr lang="en-US" i="1" dirty="0" smtClean="0"/>
              <a:t>does it know </a:t>
            </a:r>
            <a:r>
              <a:rPr lang="en-US" dirty="0" smtClean="0"/>
              <a:t>which values it is manifesting – and which values it needs to manifest to achieve its goals? </a:t>
            </a:r>
          </a:p>
          <a:p>
            <a:pPr>
              <a:buNone/>
            </a:pPr>
            <a:endParaRPr lang="en-US" dirty="0" smtClean="0"/>
          </a:p>
          <a:p>
            <a:pPr>
              <a:buNone/>
            </a:pPr>
            <a:endParaRPr lang="en-US" dirty="0" smtClean="0"/>
          </a:p>
          <a:p>
            <a:pPr>
              <a:buNone/>
            </a:pPr>
            <a:endParaRPr lang="en-US" dirty="0" smtClean="0"/>
          </a:p>
          <a:p>
            <a:pPr>
              <a:buNone/>
            </a:pP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lstStyle/>
          <a:p>
            <a:r>
              <a:rPr lang="en-US" sz="3200" dirty="0" smtClean="0">
                <a:solidFill>
                  <a:srgbClr val="000000"/>
                </a:solidFill>
              </a:rPr>
              <a:t>Distinctive? </a:t>
            </a:r>
            <a:br>
              <a:rPr lang="en-US" sz="3200" dirty="0" smtClean="0">
                <a:solidFill>
                  <a:srgbClr val="000000"/>
                </a:solidFill>
              </a:rPr>
            </a:br>
            <a:r>
              <a:rPr lang="en-US" sz="2800" i="1" dirty="0" smtClean="0">
                <a:solidFill>
                  <a:srgbClr val="000000"/>
                </a:solidFill>
              </a:rPr>
              <a:t>A nuanced, developmental perspective</a:t>
            </a:r>
            <a:endParaRPr lang="en-US" sz="2800" i="1" dirty="0">
              <a:solidFill>
                <a:srgbClr val="000000"/>
              </a:solidFill>
            </a:endParaRPr>
          </a:p>
        </p:txBody>
      </p:sp>
      <p:sp>
        <p:nvSpPr>
          <p:cNvPr id="3" name="Content Placeholder 2"/>
          <p:cNvSpPr>
            <a:spLocks noGrp="1"/>
          </p:cNvSpPr>
          <p:nvPr>
            <p:ph idx="1"/>
          </p:nvPr>
        </p:nvSpPr>
        <p:spPr>
          <a:xfrm>
            <a:off x="457200" y="1600200"/>
            <a:ext cx="8229600" cy="4525963"/>
          </a:xfrm>
        </p:spPr>
        <p:txBody>
          <a:bodyPr>
            <a:normAutofit lnSpcReduction="10000"/>
          </a:bodyPr>
          <a:lstStyle/>
          <a:p>
            <a:pPr marL="457200" indent="-457200">
              <a:buAutoNum type="arabicPeriod"/>
            </a:pPr>
            <a:r>
              <a:rPr lang="en-US" b="1" dirty="0" smtClean="0"/>
              <a:t>Developmental: </a:t>
            </a:r>
            <a:r>
              <a:rPr lang="en-US" dirty="0" smtClean="0"/>
              <a:t>Values </a:t>
            </a:r>
            <a:r>
              <a:rPr lang="en-US" dirty="0" smtClean="0"/>
              <a:t>build on one another.</a:t>
            </a:r>
            <a:endParaRPr lang="en-US" b="1" dirty="0" smtClean="0"/>
          </a:p>
          <a:p>
            <a:pPr marL="739775" lvl="1" indent="-457200">
              <a:buNone/>
            </a:pPr>
            <a:r>
              <a:rPr lang="en-US" dirty="0" smtClean="0"/>
              <a:t>An </a:t>
            </a:r>
            <a:r>
              <a:rPr lang="en-US" dirty="0" smtClean="0"/>
              <a:t>appreciation of</a:t>
            </a:r>
            <a:r>
              <a:rPr lang="en-US" dirty="0" smtClean="0"/>
              <a:t> transitions—what </a:t>
            </a:r>
            <a:r>
              <a:rPr lang="en-US" dirty="0" smtClean="0"/>
              <a:t>individuals and organisations have to deal with in order to move </a:t>
            </a:r>
            <a:r>
              <a:rPr lang="en-US" dirty="0" smtClean="0"/>
              <a:t>through </a:t>
            </a:r>
            <a:r>
              <a:rPr lang="en-US" dirty="0" smtClean="0"/>
              <a:t>major </a:t>
            </a:r>
            <a:r>
              <a:rPr lang="en-US" dirty="0" smtClean="0"/>
              <a:t>transitions. </a:t>
            </a:r>
          </a:p>
          <a:p>
            <a:pPr>
              <a:buNone/>
            </a:pPr>
            <a:r>
              <a:rPr lang="en-US" dirty="0" smtClean="0"/>
              <a:t>2. Practical Aspects:</a:t>
            </a:r>
            <a:r>
              <a:rPr lang="en-US" dirty="0" smtClean="0"/>
              <a:t> values are </a:t>
            </a:r>
            <a:r>
              <a:rPr lang="en-US" b="1" dirty="0" smtClean="0"/>
              <a:t>Map</a:t>
            </a:r>
            <a:r>
              <a:rPr lang="en-US" b="1" dirty="0" smtClean="0"/>
              <a:t>-able, Measurable, and </a:t>
            </a:r>
            <a:r>
              <a:rPr lang="en-US" b="1" dirty="0" smtClean="0"/>
              <a:t>Moveable; </a:t>
            </a:r>
            <a:r>
              <a:rPr lang="en-US" dirty="0" smtClean="0"/>
              <a:t>applicable and useful to all scales of society. </a:t>
            </a:r>
          </a:p>
          <a:p>
            <a:pPr>
              <a:buNone/>
            </a:pPr>
            <a:r>
              <a:rPr lang="en-US" dirty="0" smtClean="0"/>
              <a:t>3. Links</a:t>
            </a:r>
            <a:r>
              <a:rPr lang="en-US" dirty="0" smtClean="0"/>
              <a:t> values to </a:t>
            </a:r>
            <a:r>
              <a:rPr lang="en-US" b="1" dirty="0" smtClean="0"/>
              <a:t>skills, behaviors</a:t>
            </a:r>
            <a:r>
              <a:rPr lang="en-US" b="1" dirty="0" smtClean="0"/>
              <a:t>,</a:t>
            </a:r>
            <a:r>
              <a:rPr lang="en-US" b="1" dirty="0" smtClean="0"/>
              <a:t> and communication effectiveness</a:t>
            </a:r>
            <a:endParaRPr lang="en-US" dirty="0" smtClean="0"/>
          </a:p>
          <a:p>
            <a:pPr>
              <a:buNone/>
            </a:pPr>
            <a:r>
              <a:rPr lang="en-US" dirty="0" smtClean="0"/>
              <a:t>4.</a:t>
            </a:r>
            <a:r>
              <a:rPr lang="en-US" dirty="0" smtClean="0"/>
              <a:t> Universality</a:t>
            </a:r>
            <a:r>
              <a:rPr lang="en-US" dirty="0" smtClean="0"/>
              <a:t>, which has significant implications for </a:t>
            </a:r>
            <a:r>
              <a:rPr lang="en-US" dirty="0" smtClean="0"/>
              <a:t>standardisation, contextual expression, </a:t>
            </a:r>
            <a:r>
              <a:rPr lang="en-US" dirty="0" smtClean="0"/>
              <a:t>and working across </a:t>
            </a:r>
            <a:r>
              <a:rPr lang="en-US" dirty="0" smtClean="0"/>
              <a:t>sectors</a:t>
            </a:r>
          </a:p>
          <a:p>
            <a:pPr algn="ctr">
              <a:buNone/>
            </a:pPr>
            <a:r>
              <a:rPr lang="en-US" dirty="0" smtClean="0"/>
              <a:t>Ample room for further action-research</a:t>
            </a:r>
          </a:p>
          <a:p>
            <a:pPr>
              <a:buNone/>
            </a:pPr>
            <a:endParaRPr lang="en-US" dirty="0" smtClean="0"/>
          </a:p>
          <a:p>
            <a:pPr>
              <a:buNone/>
            </a:pPr>
            <a:endParaRPr lang="en-US" dirty="0" smtClean="0"/>
          </a:p>
          <a:p>
            <a:endParaRPr lang="en-US" dirty="0"/>
          </a:p>
        </p:txBody>
      </p:sp>
      <p:sp>
        <p:nvSpPr>
          <p:cNvPr id="4" name="Rectangle 3"/>
          <p:cNvSpPr/>
          <p:nvPr/>
        </p:nvSpPr>
        <p:spPr>
          <a:xfrm>
            <a:off x="457200" y="1600200"/>
            <a:ext cx="6400800" cy="369332"/>
          </a:xfrm>
          <a:prstGeom prst="rect">
            <a:avLst/>
          </a:prstGeom>
        </p:spPr>
        <p:txBody>
          <a:bodyPr wrap="square">
            <a:spAutoFit/>
          </a:bodyPr>
          <a:lstStyle/>
          <a:p>
            <a:r>
              <a:rPr lang="en-US" dirty="0" smtClean="0"/>
              <a: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Values: Universal or Context-specific?</a:t>
            </a:r>
            <a:endParaRPr lang="en-US" dirty="0"/>
          </a:p>
        </p:txBody>
      </p:sp>
      <p:sp>
        <p:nvSpPr>
          <p:cNvPr id="3" name="Content Placeholder 2"/>
          <p:cNvSpPr>
            <a:spLocks noGrp="1"/>
          </p:cNvSpPr>
          <p:nvPr>
            <p:ph idx="1"/>
          </p:nvPr>
        </p:nvSpPr>
        <p:spPr>
          <a:xfrm>
            <a:off x="457200" y="1066800"/>
            <a:ext cx="8229600" cy="5059363"/>
          </a:xfrm>
        </p:spPr>
        <p:txBody>
          <a:bodyPr>
            <a:normAutofit fontScale="85000" lnSpcReduction="20000"/>
          </a:bodyPr>
          <a:lstStyle/>
          <a:p>
            <a:r>
              <a:rPr lang="en-US" dirty="0" smtClean="0"/>
              <a:t>Values, as ‘pockets of energy’ that mediate our inner and outer worlds, are essential aspects of what it means to be human. Hall-Tonna attempted to name the inherently un-namable by distinguishing 125 universal human values.</a:t>
            </a:r>
            <a:r>
              <a:rPr lang="en-US" dirty="0" smtClean="0"/>
              <a:t> </a:t>
            </a:r>
          </a:p>
          <a:p>
            <a:r>
              <a:rPr lang="en-US" dirty="0" smtClean="0"/>
              <a:t>Example:</a:t>
            </a:r>
            <a:r>
              <a:rPr lang="en-US" dirty="0" smtClean="0"/>
              <a:t> </a:t>
            </a:r>
            <a:r>
              <a:rPr lang="en-US" b="1" u="sng" dirty="0" smtClean="0"/>
              <a:t>Ecority:</a:t>
            </a:r>
            <a:r>
              <a:rPr lang="en-US" dirty="0" smtClean="0"/>
              <a:t> </a:t>
            </a:r>
            <a:r>
              <a:rPr lang="en-US" u="sng" dirty="0" smtClean="0"/>
              <a:t>Personal </a:t>
            </a:r>
            <a:r>
              <a:rPr lang="en-US" u="sng" dirty="0" smtClean="0"/>
              <a:t>Value</a:t>
            </a:r>
            <a:r>
              <a:rPr lang="en-US" dirty="0" smtClean="0"/>
              <a:t>: the capacity, skills and personal, organizational or conceptual influence to enable persons to take authority for the created order of the world and to enhance its beauty and balance through creative technology in ways that have world-wide influence</a:t>
            </a:r>
            <a:r>
              <a:rPr lang="en-US" dirty="0" smtClean="0"/>
              <a:t>.</a:t>
            </a:r>
            <a:endParaRPr lang="en-US" dirty="0" smtClean="0"/>
          </a:p>
          <a:p>
            <a:r>
              <a:rPr lang="en-US" u="sng" dirty="0" smtClean="0"/>
              <a:t>Corporate </a:t>
            </a:r>
            <a:r>
              <a:rPr lang="en-US" u="sng" dirty="0" smtClean="0"/>
              <a:t>Value</a:t>
            </a:r>
            <a:r>
              <a:rPr lang="en-US" dirty="0" smtClean="0"/>
              <a:t>: the capacity, skills and personal, organizational and conceptual influence to enable the business to contribute to global ecological balance through creative technology</a:t>
            </a:r>
            <a:r>
              <a:rPr lang="en-US" dirty="0" smtClean="0"/>
              <a:t> in </a:t>
            </a:r>
            <a:r>
              <a:rPr lang="en-US" dirty="0" smtClean="0"/>
              <a:t>ways that have world-wide influence</a:t>
            </a:r>
            <a:r>
              <a:rPr lang="en-US" dirty="0" smtClean="0"/>
              <a:t>.</a:t>
            </a:r>
            <a:r>
              <a:rPr lang="en-US" dirty="0" smtClean="0"/>
              <a:t> </a:t>
            </a:r>
            <a:endParaRPr lang="en-US" i="1" dirty="0" smtClean="0"/>
          </a:p>
          <a:p>
            <a:r>
              <a:rPr lang="en-US" i="1" dirty="0" smtClean="0"/>
              <a:t>Each person and culture’s expression of these </a:t>
            </a:r>
            <a:r>
              <a:rPr lang="en-US" i="1" dirty="0" smtClean="0"/>
              <a:t>values may differ.</a:t>
            </a:r>
          </a:p>
          <a:p>
            <a:r>
              <a:rPr lang="en-US" i="1" dirty="0" smtClean="0"/>
              <a:t> </a:t>
            </a:r>
            <a:r>
              <a:rPr lang="en-US" i="1" dirty="0" smtClean="0"/>
              <a:t>Discovering and resonating </a:t>
            </a:r>
            <a:r>
              <a:rPr lang="en-US" i="1" dirty="0" smtClean="0"/>
              <a:t>with one’s values—</a:t>
            </a:r>
            <a:r>
              <a:rPr lang="en-US" i="1" dirty="0" smtClean="0"/>
              <a:t>seeing </a:t>
            </a:r>
            <a:r>
              <a:rPr lang="en-US" i="1" dirty="0" smtClean="0"/>
              <a:t>one’s life stories in values </a:t>
            </a:r>
            <a:r>
              <a:rPr lang="en-US" i="1" dirty="0" smtClean="0"/>
              <a:t>tracks—is </a:t>
            </a:r>
            <a:r>
              <a:rPr lang="en-US" i="1" dirty="0" smtClean="0"/>
              <a:t>a significant </a:t>
            </a:r>
            <a:r>
              <a:rPr lang="en-US" i="1" dirty="0" smtClean="0"/>
              <a:t>‘ah hah’ </a:t>
            </a:r>
            <a:r>
              <a:rPr lang="en-US" i="1" dirty="0" smtClean="0"/>
              <a:t>moment. Yes, </a:t>
            </a:r>
            <a:r>
              <a:rPr lang="en-US" i="1" smtClean="0"/>
              <a:t>that’s who I am!</a:t>
            </a: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How values work (1): Developmental</a:t>
            </a:r>
            <a:endParaRPr lang="en-US" dirty="0"/>
          </a:p>
        </p:txBody>
      </p:sp>
      <p:sp>
        <p:nvSpPr>
          <p:cNvPr id="3" name="Content Placeholder 2"/>
          <p:cNvSpPr>
            <a:spLocks noGrp="1"/>
          </p:cNvSpPr>
          <p:nvPr>
            <p:ph idx="1"/>
          </p:nvPr>
        </p:nvSpPr>
        <p:spPr>
          <a:xfrm>
            <a:off x="457200" y="1143000"/>
            <a:ext cx="8229600" cy="4983163"/>
          </a:xfrm>
        </p:spPr>
        <p:txBody>
          <a:bodyPr>
            <a:normAutofit/>
          </a:bodyPr>
          <a:lstStyle/>
          <a:p>
            <a:pPr>
              <a:buNone/>
            </a:pPr>
            <a:r>
              <a:rPr lang="en-US" dirty="0" smtClean="0"/>
              <a:t>Values Develop – </a:t>
            </a:r>
            <a:r>
              <a:rPr lang="en-US" i="1" dirty="0" smtClean="0"/>
              <a:t>Development is neither good or bad.</a:t>
            </a:r>
          </a:p>
          <a:p>
            <a:pPr lvl="1"/>
            <a:r>
              <a:rPr lang="en-US" dirty="0" smtClean="0"/>
              <a:t>They build on one another. We can imagine this development as a spiral. </a:t>
            </a:r>
          </a:p>
          <a:p>
            <a:pPr lvl="2"/>
            <a:r>
              <a:rPr lang="en-US" dirty="0" smtClean="0"/>
              <a:t>Thus, there are </a:t>
            </a:r>
            <a:r>
              <a:rPr lang="en-US" i="1" dirty="0" smtClean="0"/>
              <a:t>Foundational Values</a:t>
            </a:r>
            <a:r>
              <a:rPr lang="en-US" dirty="0" smtClean="0"/>
              <a:t>, </a:t>
            </a:r>
            <a:r>
              <a:rPr lang="en-US" i="1" dirty="0" smtClean="0"/>
              <a:t>Focus Values </a:t>
            </a:r>
            <a:r>
              <a:rPr lang="en-US" dirty="0" smtClean="0"/>
              <a:t>and </a:t>
            </a:r>
            <a:r>
              <a:rPr lang="en-US" i="1" dirty="0" smtClean="0"/>
              <a:t>Vision Values</a:t>
            </a:r>
            <a:r>
              <a:rPr lang="en-US" dirty="0" smtClean="0"/>
              <a:t>.</a:t>
            </a:r>
          </a:p>
          <a:p>
            <a:pPr lvl="1"/>
            <a:r>
              <a:rPr lang="en-US" dirty="0" smtClean="0"/>
              <a:t>Thus, they move over the course of our lives and we encounter different contexts – from</a:t>
            </a:r>
            <a:r>
              <a:rPr lang="en-US" dirty="0" smtClean="0"/>
              <a:t> personal relationships </a:t>
            </a:r>
            <a:r>
              <a:rPr lang="en-US" dirty="0" smtClean="0"/>
              <a:t>to globalisation. There is a dynamic </a:t>
            </a:r>
            <a:r>
              <a:rPr lang="en-US" dirty="0" smtClean="0"/>
              <a:t>of values shift. </a:t>
            </a:r>
            <a:endParaRPr lang="en-US" dirty="0" smtClean="0"/>
          </a:p>
          <a:p>
            <a:pPr lvl="1"/>
            <a:r>
              <a:rPr lang="en-US" dirty="0" smtClean="0"/>
              <a:t>There</a:t>
            </a:r>
            <a:r>
              <a:rPr lang="en-US" dirty="0" smtClean="0"/>
              <a:t> might be gaps that will need to be filled if aspired-to values are to become lived values. </a:t>
            </a:r>
          </a:p>
          <a:p>
            <a:pPr lvl="1"/>
            <a:r>
              <a:rPr lang="en-US" dirty="0" smtClean="0"/>
              <a:t>Understanding</a:t>
            </a:r>
            <a:r>
              <a:rPr lang="en-US" dirty="0" smtClean="0"/>
              <a:t> the developmental </a:t>
            </a:r>
            <a:r>
              <a:rPr lang="en-US" dirty="0" smtClean="0"/>
              <a:t>trajectory of different tracks enables intervention and action.</a:t>
            </a:r>
          </a:p>
          <a:p>
            <a:pPr lvl="1"/>
            <a:r>
              <a:rPr lang="en-US" dirty="0" smtClean="0"/>
              <a:t>Different levels</a:t>
            </a:r>
            <a:r>
              <a:rPr lang="en-US" dirty="0" smtClean="0"/>
              <a:t> of collective development make different demands demands on communication</a:t>
            </a:r>
            <a:r>
              <a:rPr lang="en-US" dirty="0" smtClean="0"/>
              <a:t>, leadership and knowledge</a:t>
            </a:r>
          </a:p>
          <a:p>
            <a:pPr lvl="1"/>
            <a:r>
              <a:rPr lang="en-US" b="1" i="1" dirty="0" smtClean="0">
                <a:solidFill>
                  <a:schemeClr val="tx1"/>
                </a:solidFill>
              </a:rPr>
              <a:t>Sustainability requires </a:t>
            </a:r>
            <a:r>
              <a:rPr lang="en-US" b="1" i="1" dirty="0">
                <a:solidFill>
                  <a:schemeClr val="tx1"/>
                </a:solidFill>
              </a:rPr>
              <a:t>v</a:t>
            </a:r>
            <a:r>
              <a:rPr lang="en-US" b="1" i="1" dirty="0" smtClean="0">
                <a:solidFill>
                  <a:schemeClr val="tx1"/>
                </a:solidFill>
              </a:rPr>
              <a:t>alues development. </a:t>
            </a:r>
          </a:p>
          <a:p>
            <a:pPr lvl="3">
              <a:buNone/>
            </a:pPr>
            <a:endParaRPr lang="en-US" dirty="0" smtClean="0"/>
          </a:p>
          <a:p>
            <a:pPr lvl="1"/>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0"/>
            <a:ext cx="7583487" cy="1066800"/>
          </a:xfrm>
        </p:spPr>
        <p:txBody>
          <a:bodyPr/>
          <a:lstStyle/>
          <a:p>
            <a:r>
              <a:rPr lang="en-US" dirty="0" smtClean="0"/>
              <a:t>How values work (2): </a:t>
            </a:r>
            <a:br>
              <a:rPr lang="en-US" dirty="0" smtClean="0"/>
            </a:br>
            <a:r>
              <a:rPr lang="en-US" dirty="0" smtClean="0"/>
              <a:t>phases</a:t>
            </a:r>
            <a:endParaRPr lang="en-US" dirty="0"/>
          </a:p>
        </p:txBody>
      </p:sp>
      <p:grpSp>
        <p:nvGrpSpPr>
          <p:cNvPr id="4" name="Content Placeholder 3"/>
          <p:cNvGrpSpPr>
            <a:grpSpLocks noGrp="1"/>
          </p:cNvGrpSpPr>
          <p:nvPr/>
        </p:nvGrpSpPr>
        <p:grpSpPr>
          <a:xfrm>
            <a:off x="779463" y="1066800"/>
            <a:ext cx="7983537" cy="4970463"/>
            <a:chOff x="1144588" y="1243013"/>
            <a:chExt cx="7716838" cy="5313363"/>
          </a:xfrm>
        </p:grpSpPr>
        <p:sp>
          <p:nvSpPr>
            <p:cNvPr id="5" name="Rectangle 4"/>
            <p:cNvSpPr>
              <a:spLocks noChangeArrowheads="1"/>
            </p:cNvSpPr>
            <p:nvPr/>
          </p:nvSpPr>
          <p:spPr bwMode="auto">
            <a:xfrm>
              <a:off x="1149350" y="1247775"/>
              <a:ext cx="2268538" cy="614363"/>
            </a:xfrm>
            <a:prstGeom prst="rect">
              <a:avLst/>
            </a:prstGeom>
            <a:solidFill>
              <a:srgbClr val="2D2D8A"/>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 name="Rectangle 5"/>
            <p:cNvSpPr>
              <a:spLocks noChangeArrowheads="1"/>
            </p:cNvSpPr>
            <p:nvPr/>
          </p:nvSpPr>
          <p:spPr bwMode="auto">
            <a:xfrm>
              <a:off x="3417888" y="1247775"/>
              <a:ext cx="1354138" cy="614363"/>
            </a:xfrm>
            <a:prstGeom prst="rect">
              <a:avLst/>
            </a:prstGeom>
            <a:solidFill>
              <a:srgbClr val="2D2D8A"/>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 name="Rectangle 6"/>
            <p:cNvSpPr>
              <a:spLocks noChangeArrowheads="1"/>
            </p:cNvSpPr>
            <p:nvPr/>
          </p:nvSpPr>
          <p:spPr bwMode="auto">
            <a:xfrm>
              <a:off x="4772025" y="1247775"/>
              <a:ext cx="1352550" cy="614363"/>
            </a:xfrm>
            <a:prstGeom prst="rect">
              <a:avLst/>
            </a:prstGeom>
            <a:solidFill>
              <a:srgbClr val="2D2D8A"/>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 name="Rectangle 7"/>
            <p:cNvSpPr>
              <a:spLocks noChangeArrowheads="1"/>
            </p:cNvSpPr>
            <p:nvPr/>
          </p:nvSpPr>
          <p:spPr bwMode="auto">
            <a:xfrm>
              <a:off x="6124575" y="1247775"/>
              <a:ext cx="1354138" cy="614363"/>
            </a:xfrm>
            <a:prstGeom prst="rect">
              <a:avLst/>
            </a:prstGeom>
            <a:solidFill>
              <a:srgbClr val="2D2D8A"/>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9" name="Rectangle 8"/>
            <p:cNvSpPr>
              <a:spLocks noChangeArrowheads="1"/>
            </p:cNvSpPr>
            <p:nvPr/>
          </p:nvSpPr>
          <p:spPr bwMode="auto">
            <a:xfrm>
              <a:off x="7478713" y="1247775"/>
              <a:ext cx="1354138" cy="614363"/>
            </a:xfrm>
            <a:prstGeom prst="rect">
              <a:avLst/>
            </a:prstGeom>
            <a:solidFill>
              <a:srgbClr val="2D2D8A"/>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 name="Rectangle 9"/>
            <p:cNvSpPr>
              <a:spLocks noChangeArrowheads="1"/>
            </p:cNvSpPr>
            <p:nvPr/>
          </p:nvSpPr>
          <p:spPr bwMode="auto">
            <a:xfrm>
              <a:off x="1149350" y="1862138"/>
              <a:ext cx="2268538" cy="879475"/>
            </a:xfrm>
            <a:prstGeom prst="rect">
              <a:avLst/>
            </a:prstGeom>
            <a:solidFill>
              <a:srgbClr val="E7E7E7"/>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 name="Rectangle 10"/>
            <p:cNvSpPr>
              <a:spLocks noChangeArrowheads="1"/>
            </p:cNvSpPr>
            <p:nvPr/>
          </p:nvSpPr>
          <p:spPr bwMode="auto">
            <a:xfrm>
              <a:off x="3417888" y="1862138"/>
              <a:ext cx="1354138" cy="879475"/>
            </a:xfrm>
            <a:prstGeom prst="rect">
              <a:avLst/>
            </a:prstGeom>
            <a:solidFill>
              <a:srgbClr val="E7E7E7"/>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 name="Rectangle 11"/>
            <p:cNvSpPr>
              <a:spLocks noChangeArrowheads="1"/>
            </p:cNvSpPr>
            <p:nvPr/>
          </p:nvSpPr>
          <p:spPr bwMode="auto">
            <a:xfrm>
              <a:off x="4772025" y="1862138"/>
              <a:ext cx="1352550" cy="879475"/>
            </a:xfrm>
            <a:prstGeom prst="rect">
              <a:avLst/>
            </a:prstGeom>
            <a:solidFill>
              <a:srgbClr val="E7E7E7"/>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3" name="Rectangle 12"/>
            <p:cNvSpPr>
              <a:spLocks noChangeArrowheads="1"/>
            </p:cNvSpPr>
            <p:nvPr/>
          </p:nvSpPr>
          <p:spPr bwMode="auto">
            <a:xfrm>
              <a:off x="6124575" y="1862138"/>
              <a:ext cx="1354138" cy="879475"/>
            </a:xfrm>
            <a:prstGeom prst="rect">
              <a:avLst/>
            </a:prstGeom>
            <a:solidFill>
              <a:srgbClr val="E7E7E7"/>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 name="Rectangle 13"/>
            <p:cNvSpPr>
              <a:spLocks noChangeArrowheads="1"/>
            </p:cNvSpPr>
            <p:nvPr/>
          </p:nvSpPr>
          <p:spPr bwMode="auto">
            <a:xfrm>
              <a:off x="7478713" y="1862138"/>
              <a:ext cx="1354138" cy="879475"/>
            </a:xfrm>
            <a:prstGeom prst="rect">
              <a:avLst/>
            </a:prstGeom>
            <a:solidFill>
              <a:srgbClr val="E7E7E7"/>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 name="Rectangle 14"/>
            <p:cNvSpPr>
              <a:spLocks noChangeArrowheads="1"/>
            </p:cNvSpPr>
            <p:nvPr/>
          </p:nvSpPr>
          <p:spPr bwMode="auto">
            <a:xfrm>
              <a:off x="1149350" y="2741613"/>
              <a:ext cx="2268538" cy="131921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6" name="Rectangle 15"/>
            <p:cNvSpPr>
              <a:spLocks noChangeArrowheads="1"/>
            </p:cNvSpPr>
            <p:nvPr/>
          </p:nvSpPr>
          <p:spPr bwMode="auto">
            <a:xfrm>
              <a:off x="3417888" y="2741613"/>
              <a:ext cx="1354138" cy="131921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 name="Rectangle 16"/>
            <p:cNvSpPr>
              <a:spLocks noChangeArrowheads="1"/>
            </p:cNvSpPr>
            <p:nvPr/>
          </p:nvSpPr>
          <p:spPr bwMode="auto">
            <a:xfrm>
              <a:off x="4772025" y="2741613"/>
              <a:ext cx="1352550" cy="131921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8" name="Rectangle 17"/>
            <p:cNvSpPr>
              <a:spLocks noChangeArrowheads="1"/>
            </p:cNvSpPr>
            <p:nvPr/>
          </p:nvSpPr>
          <p:spPr bwMode="auto">
            <a:xfrm>
              <a:off x="6124575" y="2741613"/>
              <a:ext cx="1354138" cy="131921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9" name="Rectangle 18"/>
            <p:cNvSpPr>
              <a:spLocks noChangeArrowheads="1"/>
            </p:cNvSpPr>
            <p:nvPr/>
          </p:nvSpPr>
          <p:spPr bwMode="auto">
            <a:xfrm>
              <a:off x="7478713" y="2741613"/>
              <a:ext cx="1354138" cy="131921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 name="Rectangle 19"/>
            <p:cNvSpPr>
              <a:spLocks noChangeArrowheads="1"/>
            </p:cNvSpPr>
            <p:nvPr/>
          </p:nvSpPr>
          <p:spPr bwMode="auto">
            <a:xfrm>
              <a:off x="1149350" y="4060825"/>
              <a:ext cx="2268538" cy="1117600"/>
            </a:xfrm>
            <a:prstGeom prst="rect">
              <a:avLst/>
            </a:prstGeom>
            <a:solidFill>
              <a:srgbClr val="E7E7E7"/>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1" name="Rectangle 20"/>
            <p:cNvSpPr>
              <a:spLocks noChangeArrowheads="1"/>
            </p:cNvSpPr>
            <p:nvPr/>
          </p:nvSpPr>
          <p:spPr bwMode="auto">
            <a:xfrm>
              <a:off x="3417888" y="4060825"/>
              <a:ext cx="1354138" cy="1117600"/>
            </a:xfrm>
            <a:prstGeom prst="rect">
              <a:avLst/>
            </a:prstGeom>
            <a:solidFill>
              <a:srgbClr val="E7E7E7"/>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2" name="Rectangle 21"/>
            <p:cNvSpPr>
              <a:spLocks noChangeArrowheads="1"/>
            </p:cNvSpPr>
            <p:nvPr/>
          </p:nvSpPr>
          <p:spPr bwMode="auto">
            <a:xfrm>
              <a:off x="4772025" y="4060825"/>
              <a:ext cx="1352550" cy="1117600"/>
            </a:xfrm>
            <a:prstGeom prst="rect">
              <a:avLst/>
            </a:prstGeom>
            <a:solidFill>
              <a:srgbClr val="E7E7E7"/>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3" name="Rectangle 22"/>
            <p:cNvSpPr>
              <a:spLocks noChangeArrowheads="1"/>
            </p:cNvSpPr>
            <p:nvPr/>
          </p:nvSpPr>
          <p:spPr bwMode="auto">
            <a:xfrm>
              <a:off x="6124575" y="4060825"/>
              <a:ext cx="1354138" cy="1117600"/>
            </a:xfrm>
            <a:prstGeom prst="rect">
              <a:avLst/>
            </a:prstGeom>
            <a:solidFill>
              <a:srgbClr val="E7E7E7"/>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4" name="Rectangle 23"/>
            <p:cNvSpPr>
              <a:spLocks noChangeArrowheads="1"/>
            </p:cNvSpPr>
            <p:nvPr/>
          </p:nvSpPr>
          <p:spPr bwMode="auto">
            <a:xfrm>
              <a:off x="7478713" y="4060825"/>
              <a:ext cx="1354138" cy="1117600"/>
            </a:xfrm>
            <a:prstGeom prst="rect">
              <a:avLst/>
            </a:prstGeom>
            <a:solidFill>
              <a:srgbClr val="E7E7E7"/>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5" name="Rectangle 24"/>
            <p:cNvSpPr>
              <a:spLocks noChangeArrowheads="1"/>
            </p:cNvSpPr>
            <p:nvPr/>
          </p:nvSpPr>
          <p:spPr bwMode="auto">
            <a:xfrm>
              <a:off x="1149350" y="5178425"/>
              <a:ext cx="2268538" cy="366713"/>
            </a:xfrm>
            <a:prstGeom prst="rect">
              <a:avLst/>
            </a:prstGeom>
            <a:solidFill>
              <a:srgbClr val="26267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6" name="Rectangle 25"/>
            <p:cNvSpPr>
              <a:spLocks noChangeArrowheads="1"/>
            </p:cNvSpPr>
            <p:nvPr/>
          </p:nvSpPr>
          <p:spPr bwMode="auto">
            <a:xfrm>
              <a:off x="3417888" y="5178425"/>
              <a:ext cx="1354138" cy="366713"/>
            </a:xfrm>
            <a:prstGeom prst="rect">
              <a:avLst/>
            </a:prstGeom>
            <a:solidFill>
              <a:srgbClr val="26267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7" name="Rectangle 26"/>
            <p:cNvSpPr>
              <a:spLocks noChangeArrowheads="1"/>
            </p:cNvSpPr>
            <p:nvPr/>
          </p:nvSpPr>
          <p:spPr bwMode="auto">
            <a:xfrm>
              <a:off x="4772025" y="5178425"/>
              <a:ext cx="1352550" cy="366713"/>
            </a:xfrm>
            <a:prstGeom prst="rect">
              <a:avLst/>
            </a:prstGeom>
            <a:solidFill>
              <a:srgbClr val="26267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8" name="Rectangle 27"/>
            <p:cNvSpPr>
              <a:spLocks noChangeArrowheads="1"/>
            </p:cNvSpPr>
            <p:nvPr/>
          </p:nvSpPr>
          <p:spPr bwMode="auto">
            <a:xfrm>
              <a:off x="6124575" y="5178425"/>
              <a:ext cx="1354138" cy="366713"/>
            </a:xfrm>
            <a:prstGeom prst="rect">
              <a:avLst/>
            </a:prstGeom>
            <a:solidFill>
              <a:srgbClr val="26267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9" name="Rectangle 28"/>
            <p:cNvSpPr>
              <a:spLocks noChangeArrowheads="1"/>
            </p:cNvSpPr>
            <p:nvPr/>
          </p:nvSpPr>
          <p:spPr bwMode="auto">
            <a:xfrm>
              <a:off x="7478713" y="5178425"/>
              <a:ext cx="1354138" cy="366713"/>
            </a:xfrm>
            <a:prstGeom prst="rect">
              <a:avLst/>
            </a:prstGeom>
            <a:solidFill>
              <a:srgbClr val="26267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0" name="Rectangle 29"/>
            <p:cNvSpPr>
              <a:spLocks noChangeArrowheads="1"/>
            </p:cNvSpPr>
            <p:nvPr/>
          </p:nvSpPr>
          <p:spPr bwMode="auto">
            <a:xfrm>
              <a:off x="1149350" y="5545138"/>
              <a:ext cx="2268538" cy="503238"/>
            </a:xfrm>
            <a:prstGeom prst="rect">
              <a:avLst/>
            </a:prstGeom>
            <a:solidFill>
              <a:srgbClr val="E7E7E7"/>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1" name="Rectangle 30"/>
            <p:cNvSpPr>
              <a:spLocks noChangeArrowheads="1"/>
            </p:cNvSpPr>
            <p:nvPr/>
          </p:nvSpPr>
          <p:spPr bwMode="auto">
            <a:xfrm>
              <a:off x="3417888" y="5545138"/>
              <a:ext cx="1354138" cy="503238"/>
            </a:xfrm>
            <a:prstGeom prst="rect">
              <a:avLst/>
            </a:prstGeom>
            <a:solidFill>
              <a:srgbClr val="E7E7E7"/>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2" name="Rectangle 31"/>
            <p:cNvSpPr>
              <a:spLocks noChangeArrowheads="1"/>
            </p:cNvSpPr>
            <p:nvPr/>
          </p:nvSpPr>
          <p:spPr bwMode="auto">
            <a:xfrm>
              <a:off x="4772025" y="5545138"/>
              <a:ext cx="1352550" cy="503238"/>
            </a:xfrm>
            <a:prstGeom prst="rect">
              <a:avLst/>
            </a:prstGeom>
            <a:solidFill>
              <a:srgbClr val="E7E7E7"/>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3" name="Rectangle 32"/>
            <p:cNvSpPr>
              <a:spLocks noChangeArrowheads="1"/>
            </p:cNvSpPr>
            <p:nvPr/>
          </p:nvSpPr>
          <p:spPr bwMode="auto">
            <a:xfrm>
              <a:off x="6124575" y="5545138"/>
              <a:ext cx="1354138" cy="503238"/>
            </a:xfrm>
            <a:prstGeom prst="rect">
              <a:avLst/>
            </a:prstGeom>
            <a:solidFill>
              <a:srgbClr val="E7E7E7"/>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4" name="Rectangle 33"/>
            <p:cNvSpPr>
              <a:spLocks noChangeArrowheads="1"/>
            </p:cNvSpPr>
            <p:nvPr/>
          </p:nvSpPr>
          <p:spPr bwMode="auto">
            <a:xfrm>
              <a:off x="7478713" y="5545138"/>
              <a:ext cx="1354138" cy="503238"/>
            </a:xfrm>
            <a:prstGeom prst="rect">
              <a:avLst/>
            </a:prstGeom>
            <a:solidFill>
              <a:srgbClr val="E7E7E7"/>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5" name="Rectangle 34"/>
            <p:cNvSpPr>
              <a:spLocks noChangeArrowheads="1"/>
            </p:cNvSpPr>
            <p:nvPr/>
          </p:nvSpPr>
          <p:spPr bwMode="auto">
            <a:xfrm>
              <a:off x="1149350" y="6048375"/>
              <a:ext cx="2268538" cy="495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6" name="Rectangle 35"/>
            <p:cNvSpPr>
              <a:spLocks noChangeArrowheads="1"/>
            </p:cNvSpPr>
            <p:nvPr/>
          </p:nvSpPr>
          <p:spPr bwMode="auto">
            <a:xfrm>
              <a:off x="3417888" y="6048375"/>
              <a:ext cx="1354138" cy="495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7" name="Rectangle 36"/>
            <p:cNvSpPr>
              <a:spLocks noChangeArrowheads="1"/>
            </p:cNvSpPr>
            <p:nvPr/>
          </p:nvSpPr>
          <p:spPr bwMode="auto">
            <a:xfrm>
              <a:off x="4772025" y="6048375"/>
              <a:ext cx="1352550" cy="495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8" name="Rectangle 37"/>
            <p:cNvSpPr>
              <a:spLocks noChangeArrowheads="1"/>
            </p:cNvSpPr>
            <p:nvPr/>
          </p:nvSpPr>
          <p:spPr bwMode="auto">
            <a:xfrm>
              <a:off x="6124575" y="6048375"/>
              <a:ext cx="1354138" cy="495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9" name="Rectangle 38"/>
            <p:cNvSpPr>
              <a:spLocks noChangeArrowheads="1"/>
            </p:cNvSpPr>
            <p:nvPr/>
          </p:nvSpPr>
          <p:spPr bwMode="auto">
            <a:xfrm>
              <a:off x="7478713" y="6048375"/>
              <a:ext cx="1354138" cy="495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0" name="Rectangle 39"/>
            <p:cNvSpPr>
              <a:spLocks noChangeArrowheads="1"/>
            </p:cNvSpPr>
            <p:nvPr/>
          </p:nvSpPr>
          <p:spPr bwMode="auto">
            <a:xfrm>
              <a:off x="3417888" y="1243013"/>
              <a:ext cx="9525" cy="5313363"/>
            </a:xfrm>
            <a:prstGeom prst="rect">
              <a:avLst/>
            </a:pr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Rectangle 40"/>
            <p:cNvSpPr>
              <a:spLocks noChangeArrowheads="1"/>
            </p:cNvSpPr>
            <p:nvPr/>
          </p:nvSpPr>
          <p:spPr bwMode="auto">
            <a:xfrm>
              <a:off x="4772025" y="1243013"/>
              <a:ext cx="7938" cy="5313363"/>
            </a:xfrm>
            <a:prstGeom prst="rect">
              <a:avLst/>
            </a:pr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Rectangle 41"/>
            <p:cNvSpPr>
              <a:spLocks noChangeArrowheads="1"/>
            </p:cNvSpPr>
            <p:nvPr/>
          </p:nvSpPr>
          <p:spPr bwMode="auto">
            <a:xfrm>
              <a:off x="6124575" y="1243013"/>
              <a:ext cx="9525" cy="5313363"/>
            </a:xfrm>
            <a:prstGeom prst="rect">
              <a:avLst/>
            </a:pr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Rectangle 42"/>
            <p:cNvSpPr>
              <a:spLocks noChangeArrowheads="1"/>
            </p:cNvSpPr>
            <p:nvPr/>
          </p:nvSpPr>
          <p:spPr bwMode="auto">
            <a:xfrm>
              <a:off x="7478713" y="1243013"/>
              <a:ext cx="9525" cy="5313363"/>
            </a:xfrm>
            <a:prstGeom prst="rect">
              <a:avLst/>
            </a:pr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4" name="Rectangle 43"/>
            <p:cNvSpPr>
              <a:spLocks noChangeArrowheads="1"/>
            </p:cNvSpPr>
            <p:nvPr/>
          </p:nvSpPr>
          <p:spPr bwMode="auto">
            <a:xfrm>
              <a:off x="1144588" y="1862138"/>
              <a:ext cx="7700963" cy="9525"/>
            </a:xfrm>
            <a:prstGeom prst="rect">
              <a:avLst/>
            </a:pr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5" name="Rectangle 44"/>
            <p:cNvSpPr>
              <a:spLocks noChangeArrowheads="1"/>
            </p:cNvSpPr>
            <p:nvPr/>
          </p:nvSpPr>
          <p:spPr bwMode="auto">
            <a:xfrm>
              <a:off x="1144588" y="2741613"/>
              <a:ext cx="7700963" cy="9525"/>
            </a:xfrm>
            <a:prstGeom prst="rect">
              <a:avLst/>
            </a:pr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Rectangle 45"/>
            <p:cNvSpPr>
              <a:spLocks noChangeArrowheads="1"/>
            </p:cNvSpPr>
            <p:nvPr/>
          </p:nvSpPr>
          <p:spPr bwMode="auto">
            <a:xfrm>
              <a:off x="1144588" y="4060825"/>
              <a:ext cx="7700963" cy="9525"/>
            </a:xfrm>
            <a:prstGeom prst="rect">
              <a:avLst/>
            </a:pr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Rectangle 46"/>
            <p:cNvSpPr>
              <a:spLocks noChangeArrowheads="1"/>
            </p:cNvSpPr>
            <p:nvPr/>
          </p:nvSpPr>
          <p:spPr bwMode="auto">
            <a:xfrm>
              <a:off x="1144588" y="5178425"/>
              <a:ext cx="7700963" cy="9525"/>
            </a:xfrm>
            <a:prstGeom prst="rect">
              <a:avLst/>
            </a:pr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Rectangle 47"/>
            <p:cNvSpPr>
              <a:spLocks noChangeArrowheads="1"/>
            </p:cNvSpPr>
            <p:nvPr/>
          </p:nvSpPr>
          <p:spPr bwMode="auto">
            <a:xfrm>
              <a:off x="1144588" y="5545138"/>
              <a:ext cx="7700963" cy="7938"/>
            </a:xfrm>
            <a:prstGeom prst="rect">
              <a:avLst/>
            </a:pr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9" name="Rectangle 48"/>
            <p:cNvSpPr>
              <a:spLocks noChangeArrowheads="1"/>
            </p:cNvSpPr>
            <p:nvPr/>
          </p:nvSpPr>
          <p:spPr bwMode="auto">
            <a:xfrm>
              <a:off x="1144588" y="6048375"/>
              <a:ext cx="7700963" cy="9525"/>
            </a:xfrm>
            <a:prstGeom prst="rect">
              <a:avLst/>
            </a:pr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0" name="Rectangle 49"/>
            <p:cNvSpPr>
              <a:spLocks noChangeArrowheads="1"/>
            </p:cNvSpPr>
            <p:nvPr/>
          </p:nvSpPr>
          <p:spPr bwMode="auto">
            <a:xfrm>
              <a:off x="1149350" y="1243013"/>
              <a:ext cx="9525" cy="5313363"/>
            </a:xfrm>
            <a:prstGeom prst="rect">
              <a:avLst/>
            </a:pr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 name="Rectangle 50"/>
            <p:cNvSpPr>
              <a:spLocks noChangeArrowheads="1"/>
            </p:cNvSpPr>
            <p:nvPr/>
          </p:nvSpPr>
          <p:spPr bwMode="auto">
            <a:xfrm>
              <a:off x="8832850" y="1243013"/>
              <a:ext cx="9525" cy="5313363"/>
            </a:xfrm>
            <a:prstGeom prst="rect">
              <a:avLst/>
            </a:pr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2" name="Rectangle 51"/>
            <p:cNvSpPr>
              <a:spLocks noChangeArrowheads="1"/>
            </p:cNvSpPr>
            <p:nvPr/>
          </p:nvSpPr>
          <p:spPr bwMode="auto">
            <a:xfrm>
              <a:off x="1144588" y="6543675"/>
              <a:ext cx="7700963" cy="7938"/>
            </a:xfrm>
            <a:prstGeom prst="rect">
              <a:avLst/>
            </a:pr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3" name="Rectangle 52"/>
            <p:cNvSpPr>
              <a:spLocks noChangeArrowheads="1"/>
            </p:cNvSpPr>
            <p:nvPr/>
          </p:nvSpPr>
          <p:spPr bwMode="auto">
            <a:xfrm>
              <a:off x="1325563" y="1306513"/>
              <a:ext cx="2176463" cy="3206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rgbClr val="FFFFFF"/>
                  </a:solidFill>
                  <a:effectLst/>
                  <a:latin typeface="Arial" pitchFamily="34" charset="0"/>
                  <a:cs typeface="Arial" pitchFamily="34" charset="0"/>
                </a:rPr>
                <a:t>Elements of World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4" name="Rectangle 53"/>
            <p:cNvSpPr>
              <a:spLocks noChangeArrowheads="1"/>
            </p:cNvSpPr>
            <p:nvPr/>
          </p:nvSpPr>
          <p:spPr bwMode="auto">
            <a:xfrm>
              <a:off x="2038350" y="1571625"/>
              <a:ext cx="630238" cy="3206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rgbClr val="FFFFFF"/>
                  </a:solidFill>
                  <a:effectLst/>
                  <a:latin typeface="Arial" pitchFamily="34" charset="0"/>
                  <a:cs typeface="Arial" pitchFamily="34" charset="0"/>
                </a:rPr>
                <a:t>View</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5" name="Rectangle 54"/>
            <p:cNvSpPr>
              <a:spLocks noChangeArrowheads="1"/>
            </p:cNvSpPr>
            <p:nvPr/>
          </p:nvSpPr>
          <p:spPr bwMode="auto">
            <a:xfrm>
              <a:off x="3721100" y="1438275"/>
              <a:ext cx="904875" cy="3206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rgbClr val="FFFFFF"/>
                  </a:solidFill>
                  <a:effectLst/>
                  <a:latin typeface="Arial" pitchFamily="34" charset="0"/>
                  <a:cs typeface="Arial" pitchFamily="34" charset="0"/>
                </a:rPr>
                <a:t>Phase I</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6" name="Rectangle 55"/>
            <p:cNvSpPr>
              <a:spLocks noChangeArrowheads="1"/>
            </p:cNvSpPr>
            <p:nvPr/>
          </p:nvSpPr>
          <p:spPr bwMode="auto">
            <a:xfrm>
              <a:off x="5038725" y="1438275"/>
              <a:ext cx="969963" cy="3206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rgbClr val="FFFFFF"/>
                  </a:solidFill>
                  <a:effectLst/>
                  <a:latin typeface="Arial" pitchFamily="34" charset="0"/>
                  <a:cs typeface="Arial" pitchFamily="34" charset="0"/>
                </a:rPr>
                <a:t>Phase II</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7" name="Rectangle 56"/>
            <p:cNvSpPr>
              <a:spLocks noChangeArrowheads="1"/>
            </p:cNvSpPr>
            <p:nvPr/>
          </p:nvSpPr>
          <p:spPr bwMode="auto">
            <a:xfrm>
              <a:off x="6364288" y="1438275"/>
              <a:ext cx="1033463" cy="3206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rgbClr val="FFFFFF"/>
                  </a:solidFill>
                  <a:effectLst/>
                  <a:latin typeface="Arial" pitchFamily="34" charset="0"/>
                  <a:cs typeface="Arial" pitchFamily="34" charset="0"/>
                </a:rPr>
                <a:t>Phase III</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8" name="Rectangle 57"/>
            <p:cNvSpPr>
              <a:spLocks noChangeArrowheads="1"/>
            </p:cNvSpPr>
            <p:nvPr/>
          </p:nvSpPr>
          <p:spPr bwMode="auto">
            <a:xfrm>
              <a:off x="7708900" y="1438275"/>
              <a:ext cx="1060450" cy="3206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rgbClr val="FFFFFF"/>
                  </a:solidFill>
                  <a:effectLst/>
                  <a:latin typeface="Arial" pitchFamily="34" charset="0"/>
                  <a:cs typeface="Arial" pitchFamily="34" charset="0"/>
                </a:rPr>
                <a:t>Phase IV</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9" name="Rectangle 58"/>
            <p:cNvSpPr>
              <a:spLocks noChangeArrowheads="1"/>
            </p:cNvSpPr>
            <p:nvPr/>
          </p:nvSpPr>
          <p:spPr bwMode="auto">
            <a:xfrm>
              <a:off x="1489075" y="1920875"/>
              <a:ext cx="1838325" cy="3111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000000"/>
                  </a:solidFill>
                  <a:effectLst/>
                  <a:latin typeface="Arial" pitchFamily="34" charset="0"/>
                  <a:cs typeface="Arial" pitchFamily="34" charset="0"/>
                </a:rPr>
                <a:t>How the world is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0" name="Rectangle 59"/>
            <p:cNvSpPr>
              <a:spLocks noChangeArrowheads="1"/>
            </p:cNvSpPr>
            <p:nvPr/>
          </p:nvSpPr>
          <p:spPr bwMode="auto">
            <a:xfrm>
              <a:off x="1489075" y="2187575"/>
              <a:ext cx="1838325" cy="3111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rgbClr val="000000"/>
                  </a:solidFill>
                  <a:effectLst/>
                  <a:latin typeface="Arial" pitchFamily="34" charset="0"/>
                  <a:cs typeface="Arial" pitchFamily="34" charset="0"/>
                </a:rPr>
                <a:t>perceived by the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1" name="Rectangle 60"/>
            <p:cNvSpPr>
              <a:spLocks noChangeArrowheads="1"/>
            </p:cNvSpPr>
            <p:nvPr/>
          </p:nvSpPr>
          <p:spPr bwMode="auto">
            <a:xfrm>
              <a:off x="1846263" y="2452688"/>
              <a:ext cx="1050925" cy="3127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rgbClr val="000000"/>
                  </a:solidFill>
                  <a:effectLst/>
                  <a:latin typeface="Arial" pitchFamily="34" charset="0"/>
                  <a:cs typeface="Arial" pitchFamily="34" charset="0"/>
                </a:rPr>
                <a:t>individual</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62" name="Group 61"/>
            <p:cNvGrpSpPr/>
            <p:nvPr/>
          </p:nvGrpSpPr>
          <p:grpSpPr>
            <a:xfrm>
              <a:off x="3529013" y="2009775"/>
              <a:ext cx="1279525" cy="641350"/>
              <a:chOff x="3529013" y="2009775"/>
              <a:chExt cx="1279525" cy="641350"/>
            </a:xfrm>
          </p:grpSpPr>
          <p:sp>
            <p:nvSpPr>
              <p:cNvPr id="171" name="Rectangle 170"/>
              <p:cNvSpPr>
                <a:spLocks noChangeArrowheads="1"/>
              </p:cNvSpPr>
              <p:nvPr/>
            </p:nvSpPr>
            <p:spPr bwMode="auto">
              <a:xfrm>
                <a:off x="3529013" y="2009775"/>
                <a:ext cx="1279525"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A mystery over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2" name="Rectangle 171"/>
              <p:cNvSpPr>
                <a:spLocks noChangeArrowheads="1"/>
              </p:cNvSpPr>
              <p:nvPr/>
            </p:nvSpPr>
            <p:spPr bwMode="auto">
              <a:xfrm>
                <a:off x="3621088" y="2220913"/>
                <a:ext cx="1087438"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which I have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3" name="Rectangle 172"/>
              <p:cNvSpPr>
                <a:spLocks noChangeArrowheads="1"/>
              </p:cNvSpPr>
              <p:nvPr/>
            </p:nvSpPr>
            <p:spPr bwMode="auto">
              <a:xfrm>
                <a:off x="3721100" y="2422525"/>
                <a:ext cx="841375"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no control</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63" name="Group 62"/>
            <p:cNvGrpSpPr/>
            <p:nvPr/>
          </p:nvGrpSpPr>
          <p:grpSpPr>
            <a:xfrm>
              <a:off x="4892675" y="2009775"/>
              <a:ext cx="1243013" cy="641350"/>
              <a:chOff x="4892675" y="2009775"/>
              <a:chExt cx="1243013" cy="641350"/>
            </a:xfrm>
          </p:grpSpPr>
          <p:sp>
            <p:nvSpPr>
              <p:cNvPr id="166" name="Rectangle 165"/>
              <p:cNvSpPr>
                <a:spLocks noChangeArrowheads="1"/>
              </p:cNvSpPr>
              <p:nvPr/>
            </p:nvSpPr>
            <p:spPr bwMode="auto">
              <a:xfrm>
                <a:off x="5705475" y="2009775"/>
                <a:ext cx="430213"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with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167" name="Group 166"/>
              <p:cNvGrpSpPr/>
              <p:nvPr/>
            </p:nvGrpSpPr>
            <p:grpSpPr>
              <a:xfrm>
                <a:off x="4892675" y="2009775"/>
                <a:ext cx="1169988" cy="641350"/>
                <a:chOff x="4892675" y="2009775"/>
                <a:chExt cx="1169988" cy="641350"/>
              </a:xfrm>
            </p:grpSpPr>
            <p:sp>
              <p:nvSpPr>
                <p:cNvPr id="168" name="Rectangle 167"/>
                <p:cNvSpPr>
                  <a:spLocks noChangeArrowheads="1"/>
                </p:cNvSpPr>
                <p:nvPr/>
              </p:nvSpPr>
              <p:spPr bwMode="auto">
                <a:xfrm>
                  <a:off x="4892675" y="2009775"/>
                  <a:ext cx="822566" cy="23030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A problem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9" name="Rectangle 168"/>
                <p:cNvSpPr>
                  <a:spLocks noChangeArrowheads="1"/>
                </p:cNvSpPr>
                <p:nvPr/>
              </p:nvSpPr>
              <p:spPr bwMode="auto">
                <a:xfrm>
                  <a:off x="4973638" y="2220913"/>
                  <a:ext cx="1089025"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which I must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0" name="Rectangle 169"/>
                <p:cNvSpPr>
                  <a:spLocks noChangeArrowheads="1"/>
                </p:cNvSpPr>
                <p:nvPr/>
              </p:nvSpPr>
              <p:spPr bwMode="auto">
                <a:xfrm>
                  <a:off x="5257800" y="2422525"/>
                  <a:ext cx="449263"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cs typeface="Arial" pitchFamily="34" charset="0"/>
                    </a:rPr>
                    <a:t>cope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grpSp>
          <p:nvGrpSpPr>
            <p:cNvPr id="64" name="Group 63"/>
            <p:cNvGrpSpPr/>
            <p:nvPr/>
          </p:nvGrpSpPr>
          <p:grpSpPr>
            <a:xfrm>
              <a:off x="6327775" y="2009775"/>
              <a:ext cx="1087438" cy="641350"/>
              <a:chOff x="6327775" y="2009775"/>
              <a:chExt cx="1087438" cy="641350"/>
            </a:xfrm>
          </p:grpSpPr>
          <p:sp>
            <p:nvSpPr>
              <p:cNvPr id="162" name="Rectangle 161"/>
              <p:cNvSpPr>
                <a:spLocks noChangeArrowheads="1"/>
              </p:cNvSpPr>
              <p:nvPr/>
            </p:nvSpPr>
            <p:spPr bwMode="auto">
              <a:xfrm>
                <a:off x="6383338" y="2009775"/>
                <a:ext cx="996950"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A project in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3" name="Rectangle 162"/>
              <p:cNvSpPr>
                <a:spLocks noChangeArrowheads="1"/>
              </p:cNvSpPr>
              <p:nvPr/>
            </p:nvSpPr>
            <p:spPr bwMode="auto">
              <a:xfrm>
                <a:off x="6327775" y="2220913"/>
                <a:ext cx="512763"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which</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4" name="Rectangle 163"/>
              <p:cNvSpPr>
                <a:spLocks noChangeArrowheads="1"/>
              </p:cNvSpPr>
              <p:nvPr/>
            </p:nvSpPr>
            <p:spPr bwMode="auto">
              <a:xfrm>
                <a:off x="6811963" y="2220913"/>
                <a:ext cx="603250"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I must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5" name="Rectangle 164"/>
              <p:cNvSpPr>
                <a:spLocks noChangeArrowheads="1"/>
              </p:cNvSpPr>
              <p:nvPr/>
            </p:nvSpPr>
            <p:spPr bwMode="auto">
              <a:xfrm>
                <a:off x="6400800" y="2422525"/>
                <a:ext cx="877888"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cs typeface="Arial" pitchFamily="34" charset="0"/>
                  </a:rPr>
                  <a:t>participate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65" name="Group 64"/>
            <p:cNvGrpSpPr/>
            <p:nvPr/>
          </p:nvGrpSpPr>
          <p:grpSpPr>
            <a:xfrm>
              <a:off x="7599363" y="2009775"/>
              <a:ext cx="1262063" cy="641350"/>
              <a:chOff x="7599363" y="2009775"/>
              <a:chExt cx="1262063" cy="641350"/>
            </a:xfrm>
          </p:grpSpPr>
          <p:sp>
            <p:nvSpPr>
              <p:cNvPr id="158" name="Rectangle 157"/>
              <p:cNvSpPr>
                <a:spLocks noChangeArrowheads="1"/>
              </p:cNvSpPr>
              <p:nvPr/>
            </p:nvSpPr>
            <p:spPr bwMode="auto">
              <a:xfrm>
                <a:off x="7654925" y="2009775"/>
                <a:ext cx="836511" cy="2154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A mystery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9" name="Rectangle 158"/>
              <p:cNvSpPr>
                <a:spLocks noChangeArrowheads="1"/>
              </p:cNvSpPr>
              <p:nvPr/>
            </p:nvSpPr>
            <p:spPr bwMode="auto">
              <a:xfrm>
                <a:off x="8458200" y="2009775"/>
                <a:ext cx="328613"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for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0" name="Rectangle 159"/>
              <p:cNvSpPr>
                <a:spLocks noChangeArrowheads="1"/>
              </p:cNvSpPr>
              <p:nvPr/>
            </p:nvSpPr>
            <p:spPr bwMode="auto">
              <a:xfrm>
                <a:off x="7599363" y="2220913"/>
                <a:ext cx="1262063"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which we must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1" name="Rectangle 160"/>
              <p:cNvSpPr>
                <a:spLocks noChangeArrowheads="1"/>
              </p:cNvSpPr>
              <p:nvPr/>
            </p:nvSpPr>
            <p:spPr bwMode="auto">
              <a:xfrm>
                <a:off x="7983538" y="2422525"/>
                <a:ext cx="411163"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cs typeface="Arial" pitchFamily="34" charset="0"/>
                  </a:rPr>
                  <a:t>care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66" name="Rectangle 65"/>
            <p:cNvSpPr>
              <a:spLocks noChangeArrowheads="1"/>
            </p:cNvSpPr>
            <p:nvPr/>
          </p:nvSpPr>
          <p:spPr bwMode="auto">
            <a:xfrm>
              <a:off x="1416050" y="3152775"/>
              <a:ext cx="2020888" cy="3111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rgbClr val="000000"/>
                  </a:solidFill>
                  <a:effectLst/>
                  <a:latin typeface="Arial" pitchFamily="34" charset="0"/>
                  <a:cs typeface="Arial" pitchFamily="34" charset="0"/>
                </a:rPr>
                <a:t>How the individual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7" name="Rectangle 66"/>
            <p:cNvSpPr>
              <a:spLocks noChangeArrowheads="1"/>
            </p:cNvSpPr>
            <p:nvPr/>
          </p:nvSpPr>
          <p:spPr bwMode="auto">
            <a:xfrm>
              <a:off x="1270000" y="3417888"/>
              <a:ext cx="2239963" cy="3111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rgbClr val="000000"/>
                  </a:solidFill>
                  <a:effectLst/>
                  <a:latin typeface="Arial" pitchFamily="34" charset="0"/>
                  <a:cs typeface="Arial" pitchFamily="34" charset="0"/>
                </a:rPr>
                <a:t>functions in the world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68" name="Group 67"/>
            <p:cNvGrpSpPr/>
            <p:nvPr/>
          </p:nvGrpSpPr>
          <p:grpSpPr>
            <a:xfrm>
              <a:off x="3621088" y="2903538"/>
              <a:ext cx="1068387" cy="1052512"/>
              <a:chOff x="3621088" y="2903538"/>
              <a:chExt cx="1068387" cy="1052512"/>
            </a:xfrm>
          </p:grpSpPr>
          <p:sp>
            <p:nvSpPr>
              <p:cNvPr id="153" name="Rectangle 152"/>
              <p:cNvSpPr>
                <a:spLocks noChangeArrowheads="1"/>
              </p:cNvSpPr>
              <p:nvPr/>
            </p:nvSpPr>
            <p:spPr bwMode="auto">
              <a:xfrm>
                <a:off x="3721100" y="2903538"/>
                <a:ext cx="895350" cy="2301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Ego is the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4" name="Rectangle 153"/>
              <p:cNvSpPr>
                <a:spLocks noChangeArrowheads="1"/>
              </p:cNvSpPr>
              <p:nvPr/>
            </p:nvSpPr>
            <p:spPr bwMode="auto">
              <a:xfrm>
                <a:off x="3648075" y="3114675"/>
                <a:ext cx="1041400" cy="2301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center of an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5" name="Rectangle 154"/>
              <p:cNvSpPr>
                <a:spLocks noChangeArrowheads="1"/>
              </p:cNvSpPr>
              <p:nvPr/>
            </p:nvSpPr>
            <p:spPr bwMode="auto">
              <a:xfrm>
                <a:off x="3748088" y="3316288"/>
                <a:ext cx="831850"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cs typeface="Arial" pitchFamily="34" charset="0"/>
                  </a:rPr>
                  <a:t>alien and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6" name="Rectangle 155"/>
              <p:cNvSpPr>
                <a:spLocks noChangeArrowheads="1"/>
              </p:cNvSpPr>
              <p:nvPr/>
            </p:nvSpPr>
            <p:spPr bwMode="auto">
              <a:xfrm>
                <a:off x="3675063" y="3517900"/>
                <a:ext cx="968375"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cs typeface="Arial" pitchFamily="34" charset="0"/>
                  </a:rPr>
                  <a:t>oppressive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7" name="Rectangle 156"/>
              <p:cNvSpPr>
                <a:spLocks noChangeArrowheads="1"/>
              </p:cNvSpPr>
              <p:nvPr/>
            </p:nvSpPr>
            <p:spPr bwMode="auto">
              <a:xfrm>
                <a:off x="3621088" y="3727450"/>
                <a:ext cx="1033463"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cs typeface="Arial" pitchFamily="34" charset="0"/>
                  </a:rPr>
                  <a:t>environment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69" name="Group 68"/>
            <p:cNvGrpSpPr/>
            <p:nvPr/>
          </p:nvGrpSpPr>
          <p:grpSpPr>
            <a:xfrm>
              <a:off x="4956175" y="2801938"/>
              <a:ext cx="1135063" cy="1254125"/>
              <a:chOff x="4956175" y="2801938"/>
              <a:chExt cx="1135063" cy="1254125"/>
            </a:xfrm>
          </p:grpSpPr>
          <p:sp>
            <p:nvSpPr>
              <p:cNvPr id="147" name="Rectangle 146"/>
              <p:cNvSpPr>
                <a:spLocks noChangeArrowheads="1"/>
              </p:cNvSpPr>
              <p:nvPr/>
            </p:nvSpPr>
            <p:spPr bwMode="auto">
              <a:xfrm>
                <a:off x="4956175" y="2801938"/>
                <a:ext cx="1135063"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Ego seeks to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8" name="Rectangle 147"/>
              <p:cNvSpPr>
                <a:spLocks noChangeArrowheads="1"/>
              </p:cNvSpPr>
              <p:nvPr/>
            </p:nvSpPr>
            <p:spPr bwMode="auto">
              <a:xfrm>
                <a:off x="5075238" y="3011488"/>
                <a:ext cx="877888"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cs typeface="Arial" pitchFamily="34" charset="0"/>
                  </a:rPr>
                  <a:t>belong by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9" name="Rectangle 148"/>
              <p:cNvSpPr>
                <a:spLocks noChangeArrowheads="1"/>
              </p:cNvSpPr>
              <p:nvPr/>
            </p:nvSpPr>
            <p:spPr bwMode="auto">
              <a:xfrm>
                <a:off x="5019675" y="3213100"/>
                <a:ext cx="989013" cy="2301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cs typeface="Arial" pitchFamily="34" charset="0"/>
                  </a:rPr>
                  <a:t>approval of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0" name="Rectangle 149"/>
              <p:cNvSpPr>
                <a:spLocks noChangeArrowheads="1"/>
              </p:cNvSpPr>
              <p:nvPr/>
            </p:nvSpPr>
            <p:spPr bwMode="auto">
              <a:xfrm>
                <a:off x="5056188" y="3414713"/>
                <a:ext cx="896938" cy="2301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cs typeface="Arial" pitchFamily="34" charset="0"/>
                  </a:rPr>
                  <a:t>significant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1" name="Rectangle 150"/>
              <p:cNvSpPr>
                <a:spLocks noChangeArrowheads="1"/>
              </p:cNvSpPr>
              <p:nvPr/>
            </p:nvSpPr>
            <p:spPr bwMode="auto">
              <a:xfrm>
                <a:off x="5019675" y="3625850"/>
                <a:ext cx="1006475"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cs typeface="Arial" pitchFamily="34" charset="0"/>
                  </a:rPr>
                  <a:t>others &amp; by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2" name="Rectangle 151"/>
              <p:cNvSpPr>
                <a:spLocks noChangeArrowheads="1"/>
              </p:cNvSpPr>
              <p:nvPr/>
            </p:nvSpPr>
            <p:spPr bwMode="auto">
              <a:xfrm>
                <a:off x="5010150" y="3827463"/>
                <a:ext cx="950913"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cs typeface="Arial" pitchFamily="34" charset="0"/>
                  </a:rPr>
                  <a:t>succeeding</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70" name="Group 69"/>
            <p:cNvGrpSpPr/>
            <p:nvPr/>
          </p:nvGrpSpPr>
          <p:grpSpPr>
            <a:xfrm>
              <a:off x="6264275" y="2801938"/>
              <a:ext cx="1206500" cy="1254125"/>
              <a:chOff x="6264275" y="2801938"/>
              <a:chExt cx="1206500" cy="1254125"/>
            </a:xfrm>
          </p:grpSpPr>
          <p:sp>
            <p:nvSpPr>
              <p:cNvPr id="141" name="Rectangle 140"/>
              <p:cNvSpPr>
                <a:spLocks noChangeArrowheads="1"/>
              </p:cNvSpPr>
              <p:nvPr/>
            </p:nvSpPr>
            <p:spPr bwMode="auto">
              <a:xfrm>
                <a:off x="6310313" y="2801938"/>
                <a:ext cx="1133475"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Self acts and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2" name="Rectangle 141"/>
              <p:cNvSpPr>
                <a:spLocks noChangeArrowheads="1"/>
              </p:cNvSpPr>
              <p:nvPr/>
            </p:nvSpPr>
            <p:spPr bwMode="auto">
              <a:xfrm>
                <a:off x="6510338" y="3011488"/>
                <a:ext cx="668338"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cs typeface="Arial" pitchFamily="34" charset="0"/>
                  </a:rPr>
                  <a:t>initiates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3" name="Rectangle 142"/>
              <p:cNvSpPr>
                <a:spLocks noChangeArrowheads="1"/>
              </p:cNvSpPr>
              <p:nvPr/>
            </p:nvSpPr>
            <p:spPr bwMode="auto">
              <a:xfrm>
                <a:off x="6419850" y="3213100"/>
                <a:ext cx="904875" cy="2301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cs typeface="Arial" pitchFamily="34" charset="0"/>
                  </a:rPr>
                  <a:t>creatively,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4" name="Rectangle 143"/>
              <p:cNvSpPr>
                <a:spLocks noChangeArrowheads="1"/>
              </p:cNvSpPr>
              <p:nvPr/>
            </p:nvSpPr>
            <p:spPr bwMode="auto">
              <a:xfrm>
                <a:off x="6264275" y="3414713"/>
                <a:ext cx="1206500" cy="2301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cs typeface="Arial" pitchFamily="34" charset="0"/>
                  </a:rPr>
                  <a:t>independently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5" name="Rectangle 144"/>
              <p:cNvSpPr>
                <a:spLocks noChangeArrowheads="1"/>
              </p:cNvSpPr>
              <p:nvPr/>
            </p:nvSpPr>
            <p:spPr bwMode="auto">
              <a:xfrm>
                <a:off x="6648450" y="3625850"/>
                <a:ext cx="430213"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cs typeface="Arial" pitchFamily="34" charset="0"/>
                  </a:rPr>
                  <a:t>with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6" name="Rectangle 145"/>
              <p:cNvSpPr>
                <a:spLocks noChangeArrowheads="1"/>
              </p:cNvSpPr>
              <p:nvPr/>
            </p:nvSpPr>
            <p:spPr bwMode="auto">
              <a:xfrm>
                <a:off x="6364288" y="3827463"/>
                <a:ext cx="941388"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cs typeface="Arial" pitchFamily="34" charset="0"/>
                  </a:rPr>
                  <a:t>conscience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71" name="Group 70"/>
            <p:cNvGrpSpPr/>
            <p:nvPr/>
          </p:nvGrpSpPr>
          <p:grpSpPr>
            <a:xfrm>
              <a:off x="7681913" y="2801938"/>
              <a:ext cx="1087438" cy="1254125"/>
              <a:chOff x="7681913" y="2801938"/>
              <a:chExt cx="1087438" cy="1254125"/>
            </a:xfrm>
          </p:grpSpPr>
          <p:sp>
            <p:nvSpPr>
              <p:cNvPr id="135" name="Rectangle 134"/>
              <p:cNvSpPr>
                <a:spLocks noChangeArrowheads="1"/>
              </p:cNvSpPr>
              <p:nvPr/>
            </p:nvSpPr>
            <p:spPr bwMode="auto">
              <a:xfrm>
                <a:off x="7718425" y="2801938"/>
                <a:ext cx="1023938"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Self acts as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6" name="Rectangle 135"/>
              <p:cNvSpPr>
                <a:spLocks noChangeArrowheads="1"/>
              </p:cNvSpPr>
              <p:nvPr/>
            </p:nvSpPr>
            <p:spPr bwMode="auto">
              <a:xfrm>
                <a:off x="7818438" y="3011488"/>
                <a:ext cx="812800"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“we” with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7" name="Rectangle 136"/>
              <p:cNvSpPr>
                <a:spLocks noChangeArrowheads="1"/>
              </p:cNvSpPr>
              <p:nvPr/>
            </p:nvSpPr>
            <p:spPr bwMode="auto">
              <a:xfrm>
                <a:off x="7827963" y="3213100"/>
                <a:ext cx="804863" cy="2301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others to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8" name="Rectangle 137"/>
              <p:cNvSpPr>
                <a:spLocks noChangeArrowheads="1"/>
              </p:cNvSpPr>
              <p:nvPr/>
            </p:nvSpPr>
            <p:spPr bwMode="auto">
              <a:xfrm>
                <a:off x="7818438" y="3414713"/>
                <a:ext cx="785813" cy="2301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cs typeface="Arial" pitchFamily="34" charset="0"/>
                  </a:rPr>
                  <a:t>enhance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9" name="Rectangle 138"/>
              <p:cNvSpPr>
                <a:spLocks noChangeArrowheads="1"/>
              </p:cNvSpPr>
              <p:nvPr/>
            </p:nvSpPr>
            <p:spPr bwMode="auto">
              <a:xfrm>
                <a:off x="7681913" y="3625850"/>
                <a:ext cx="1087438"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cs typeface="Arial" pitchFamily="34" charset="0"/>
                  </a:rPr>
                  <a:t>quality of life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0" name="Rectangle 139"/>
              <p:cNvSpPr>
                <a:spLocks noChangeArrowheads="1"/>
              </p:cNvSpPr>
              <p:nvPr/>
            </p:nvSpPr>
            <p:spPr bwMode="auto">
              <a:xfrm>
                <a:off x="7854950" y="3827463"/>
                <a:ext cx="658813"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cs typeface="Arial" pitchFamily="34" charset="0"/>
                  </a:rPr>
                  <a:t>globally</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72" name="Rectangle 71"/>
            <p:cNvSpPr>
              <a:spLocks noChangeArrowheads="1"/>
            </p:cNvSpPr>
            <p:nvPr/>
          </p:nvSpPr>
          <p:spPr bwMode="auto">
            <a:xfrm>
              <a:off x="1425575" y="4238625"/>
              <a:ext cx="1527175" cy="3111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rgbClr val="000000"/>
                  </a:solidFill>
                  <a:effectLst/>
                  <a:latin typeface="Arial" pitchFamily="34" charset="0"/>
                  <a:cs typeface="Arial" pitchFamily="34" charset="0"/>
                </a:rPr>
                <a:t>Human needs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3" name="Rectangle 72"/>
            <p:cNvSpPr>
              <a:spLocks noChangeArrowheads="1"/>
            </p:cNvSpPr>
            <p:nvPr/>
          </p:nvSpPr>
          <p:spPr bwMode="auto">
            <a:xfrm>
              <a:off x="2843213" y="4238625"/>
              <a:ext cx="484188" cy="3111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rgbClr val="000000"/>
                  </a:solidFill>
                  <a:effectLst/>
                  <a:latin typeface="Arial" pitchFamily="34" charset="0"/>
                  <a:cs typeface="Arial" pitchFamily="34" charset="0"/>
                </a:rPr>
                <a:t>the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4" name="Rectangle 73"/>
            <p:cNvSpPr>
              <a:spLocks noChangeArrowheads="1"/>
            </p:cNvSpPr>
            <p:nvPr/>
          </p:nvSpPr>
          <p:spPr bwMode="auto">
            <a:xfrm>
              <a:off x="1517650" y="4503738"/>
              <a:ext cx="1774825" cy="3111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rgbClr val="000000"/>
                  </a:solidFill>
                  <a:effectLst/>
                  <a:latin typeface="Arial" pitchFamily="34" charset="0"/>
                  <a:cs typeface="Arial" pitchFamily="34" charset="0"/>
                </a:rPr>
                <a:t>person seeks to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5" name="Rectangle 74"/>
            <p:cNvSpPr>
              <a:spLocks noChangeArrowheads="1"/>
            </p:cNvSpPr>
            <p:nvPr/>
          </p:nvSpPr>
          <p:spPr bwMode="auto">
            <a:xfrm>
              <a:off x="1974850" y="4768850"/>
              <a:ext cx="739775" cy="3111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rgbClr val="000000"/>
                  </a:solidFill>
                  <a:effectLst/>
                  <a:latin typeface="Arial" pitchFamily="34" charset="0"/>
                  <a:cs typeface="Arial" pitchFamily="34" charset="0"/>
                </a:rPr>
                <a:t>satisfy</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76" name="Group 75"/>
            <p:cNvGrpSpPr/>
            <p:nvPr/>
          </p:nvGrpSpPr>
          <p:grpSpPr>
            <a:xfrm>
              <a:off x="3511550" y="4325938"/>
              <a:ext cx="1243013" cy="639762"/>
              <a:chOff x="3511550" y="4325938"/>
              <a:chExt cx="1243013" cy="639762"/>
            </a:xfrm>
          </p:grpSpPr>
          <p:sp>
            <p:nvSpPr>
              <p:cNvPr id="131" name="Rectangle 130"/>
              <p:cNvSpPr>
                <a:spLocks noChangeArrowheads="1"/>
              </p:cNvSpPr>
              <p:nvPr/>
            </p:nvSpPr>
            <p:spPr bwMode="auto">
              <a:xfrm>
                <a:off x="3767138" y="4325938"/>
                <a:ext cx="768350"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Physical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2" name="Rectangle 131"/>
              <p:cNvSpPr>
                <a:spLocks noChangeArrowheads="1"/>
              </p:cNvSpPr>
              <p:nvPr/>
            </p:nvSpPr>
            <p:spPr bwMode="auto">
              <a:xfrm>
                <a:off x="3621088" y="4535488"/>
                <a:ext cx="1087438"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cs typeface="Arial" pitchFamily="34" charset="0"/>
                  </a:rPr>
                  <a:t>needs: food,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3" name="Rectangle 132"/>
              <p:cNvSpPr>
                <a:spLocks noChangeArrowheads="1"/>
              </p:cNvSpPr>
              <p:nvPr/>
            </p:nvSpPr>
            <p:spPr bwMode="auto">
              <a:xfrm>
                <a:off x="3511550" y="4737100"/>
                <a:ext cx="693738"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cs typeface="Arial" pitchFamily="34" charset="0"/>
                  </a:rPr>
                  <a:t>warmth,</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4" name="Rectangle 133"/>
              <p:cNvSpPr>
                <a:spLocks noChangeArrowheads="1"/>
              </p:cNvSpPr>
              <p:nvPr/>
            </p:nvSpPr>
            <p:spPr bwMode="auto">
              <a:xfrm>
                <a:off x="4160838" y="4737100"/>
                <a:ext cx="593725"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cs typeface="Arial" pitchFamily="34" charset="0"/>
                  </a:rPr>
                  <a:t>shelter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77" name="Group 76"/>
            <p:cNvGrpSpPr/>
            <p:nvPr/>
          </p:nvGrpSpPr>
          <p:grpSpPr>
            <a:xfrm>
              <a:off x="4929188" y="4222750"/>
              <a:ext cx="1171575" cy="842963"/>
              <a:chOff x="4929188" y="4222750"/>
              <a:chExt cx="1171575" cy="842963"/>
            </a:xfrm>
          </p:grpSpPr>
          <p:sp>
            <p:nvSpPr>
              <p:cNvPr id="127" name="Rectangle 126"/>
              <p:cNvSpPr>
                <a:spLocks noChangeArrowheads="1"/>
              </p:cNvSpPr>
              <p:nvPr/>
            </p:nvSpPr>
            <p:spPr bwMode="auto">
              <a:xfrm>
                <a:off x="4929188" y="4222750"/>
                <a:ext cx="1171575" cy="2301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Social needs: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8" name="Rectangle 127"/>
              <p:cNvSpPr>
                <a:spLocks noChangeArrowheads="1"/>
              </p:cNvSpPr>
              <p:nvPr/>
            </p:nvSpPr>
            <p:spPr bwMode="auto">
              <a:xfrm>
                <a:off x="4983163" y="4433888"/>
                <a:ext cx="1062038"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cs typeface="Arial" pitchFamily="34" charset="0"/>
                  </a:rPr>
                  <a:t>acceptance,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9" name="Rectangle 128"/>
              <p:cNvSpPr>
                <a:spLocks noChangeArrowheads="1"/>
              </p:cNvSpPr>
              <p:nvPr/>
            </p:nvSpPr>
            <p:spPr bwMode="auto">
              <a:xfrm>
                <a:off x="5092700" y="4635500"/>
                <a:ext cx="841375"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cs typeface="Arial" pitchFamily="34" charset="0"/>
                  </a:rPr>
                  <a:t>approval,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0" name="Rectangle 129"/>
              <p:cNvSpPr>
                <a:spLocks noChangeArrowheads="1"/>
              </p:cNvSpPr>
              <p:nvPr/>
            </p:nvSpPr>
            <p:spPr bwMode="auto">
              <a:xfrm>
                <a:off x="4956175" y="4837113"/>
                <a:ext cx="1062038"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cs typeface="Arial" pitchFamily="34" charset="0"/>
                  </a:rPr>
                  <a:t>achievement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78" name="Group 77"/>
            <p:cNvGrpSpPr/>
            <p:nvPr/>
          </p:nvGrpSpPr>
          <p:grpSpPr>
            <a:xfrm>
              <a:off x="6410325" y="4119563"/>
              <a:ext cx="904875" cy="1054100"/>
              <a:chOff x="6410325" y="4119563"/>
              <a:chExt cx="904875" cy="1054100"/>
            </a:xfrm>
          </p:grpSpPr>
          <p:sp>
            <p:nvSpPr>
              <p:cNvPr id="122" name="Rectangle 121"/>
              <p:cNvSpPr>
                <a:spLocks noChangeArrowheads="1"/>
              </p:cNvSpPr>
              <p:nvPr/>
            </p:nvSpPr>
            <p:spPr bwMode="auto">
              <a:xfrm>
                <a:off x="6456363" y="4119563"/>
                <a:ext cx="814388"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Personal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3" name="Rectangle 122"/>
              <p:cNvSpPr>
                <a:spLocks noChangeArrowheads="1"/>
              </p:cNvSpPr>
              <p:nvPr/>
            </p:nvSpPr>
            <p:spPr bwMode="auto">
              <a:xfrm>
                <a:off x="6410325" y="4330700"/>
                <a:ext cx="904875"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cs typeface="Arial" pitchFamily="34" charset="0"/>
                  </a:rPr>
                  <a:t>fulfillment: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4" name="Rectangle 123"/>
              <p:cNvSpPr>
                <a:spLocks noChangeArrowheads="1"/>
              </p:cNvSpPr>
              <p:nvPr/>
            </p:nvSpPr>
            <p:spPr bwMode="auto">
              <a:xfrm>
                <a:off x="6446838" y="4532313"/>
                <a:ext cx="841375" cy="2301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cs typeface="Arial" pitchFamily="34" charset="0"/>
                  </a:rPr>
                  <a:t>meaning,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5" name="Rectangle 124"/>
              <p:cNvSpPr>
                <a:spLocks noChangeArrowheads="1"/>
              </p:cNvSpPr>
              <p:nvPr/>
            </p:nvSpPr>
            <p:spPr bwMode="auto">
              <a:xfrm>
                <a:off x="6437313" y="4733925"/>
                <a:ext cx="860425" cy="2301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cs typeface="Arial" pitchFamily="34" charset="0"/>
                  </a:rPr>
                  <a:t>creativity,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6" name="Rectangle 125"/>
              <p:cNvSpPr>
                <a:spLocks noChangeArrowheads="1"/>
              </p:cNvSpPr>
              <p:nvPr/>
            </p:nvSpPr>
            <p:spPr bwMode="auto">
              <a:xfrm>
                <a:off x="6546850" y="4945063"/>
                <a:ext cx="576263"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cs typeface="Arial" pitchFamily="34" charset="0"/>
                  </a:rPr>
                  <a:t>insight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79" name="Group 78"/>
            <p:cNvGrpSpPr/>
            <p:nvPr/>
          </p:nvGrpSpPr>
          <p:grpSpPr>
            <a:xfrm>
              <a:off x="7691438" y="4119563"/>
              <a:ext cx="1079500" cy="1054100"/>
              <a:chOff x="7691438" y="4119563"/>
              <a:chExt cx="1079500" cy="1054100"/>
            </a:xfrm>
          </p:grpSpPr>
          <p:sp>
            <p:nvSpPr>
              <p:cNvPr id="117" name="Rectangle 116"/>
              <p:cNvSpPr>
                <a:spLocks noChangeArrowheads="1"/>
              </p:cNvSpPr>
              <p:nvPr/>
            </p:nvSpPr>
            <p:spPr bwMode="auto">
              <a:xfrm>
                <a:off x="7927975" y="4119563"/>
                <a:ext cx="584200"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World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8" name="Rectangle 117"/>
              <p:cNvSpPr>
                <a:spLocks noChangeArrowheads="1"/>
              </p:cNvSpPr>
              <p:nvPr/>
            </p:nvSpPr>
            <p:spPr bwMode="auto">
              <a:xfrm>
                <a:off x="7708900" y="4330700"/>
                <a:ext cx="1014413"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cs typeface="Arial" pitchFamily="34" charset="0"/>
                  </a:rPr>
                  <a:t>community: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9" name="Rectangle 118"/>
              <p:cNvSpPr>
                <a:spLocks noChangeArrowheads="1"/>
              </p:cNvSpPr>
              <p:nvPr/>
            </p:nvSpPr>
            <p:spPr bwMode="auto">
              <a:xfrm>
                <a:off x="7691438" y="4532313"/>
                <a:ext cx="1079500" cy="2301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harmony, by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0" name="Rectangle 119"/>
              <p:cNvSpPr>
                <a:spLocks noChangeArrowheads="1"/>
              </p:cNvSpPr>
              <p:nvPr/>
            </p:nvSpPr>
            <p:spPr bwMode="auto">
              <a:xfrm>
                <a:off x="7754938" y="4733925"/>
                <a:ext cx="923925" cy="2301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cs typeface="Arial" pitchFamily="34" charset="0"/>
                  </a:rPr>
                  <a:t>communal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 name="Rectangle 120"/>
              <p:cNvSpPr>
                <a:spLocks noChangeArrowheads="1"/>
              </p:cNvSpPr>
              <p:nvPr/>
            </p:nvSpPr>
            <p:spPr bwMode="auto">
              <a:xfrm>
                <a:off x="7920038" y="4945063"/>
                <a:ext cx="539750"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cs typeface="Arial" pitchFamily="34" charset="0"/>
                  </a:rPr>
                  <a:t>action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80" name="Rectangle 79"/>
            <p:cNvSpPr>
              <a:spLocks noChangeArrowheads="1"/>
            </p:cNvSpPr>
            <p:nvPr/>
          </p:nvSpPr>
          <p:spPr bwMode="auto">
            <a:xfrm>
              <a:off x="1471613" y="5243513"/>
              <a:ext cx="1847850" cy="3206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rgbClr val="FFFFFF"/>
                  </a:solidFill>
                  <a:effectLst/>
                  <a:latin typeface="Arial" pitchFamily="34" charset="0"/>
                  <a:cs typeface="Arial" pitchFamily="34" charset="0"/>
                </a:rPr>
                <a:t>Types of Values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 name="Rectangle 80"/>
            <p:cNvSpPr>
              <a:spLocks noChangeArrowheads="1"/>
            </p:cNvSpPr>
            <p:nvPr/>
          </p:nvSpPr>
          <p:spPr bwMode="auto">
            <a:xfrm>
              <a:off x="3721100" y="5243513"/>
              <a:ext cx="904875" cy="3206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rgbClr val="FFFFFF"/>
                  </a:solidFill>
                  <a:effectLst/>
                  <a:latin typeface="Arial" pitchFamily="34" charset="0"/>
                  <a:cs typeface="Arial" pitchFamily="34" charset="0"/>
                </a:rPr>
                <a:t>Phase I</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2" name="Rectangle 81"/>
            <p:cNvSpPr>
              <a:spLocks noChangeArrowheads="1"/>
            </p:cNvSpPr>
            <p:nvPr/>
          </p:nvSpPr>
          <p:spPr bwMode="auto">
            <a:xfrm>
              <a:off x="5038725" y="5243513"/>
              <a:ext cx="969963" cy="3206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rgbClr val="FFFFFF"/>
                  </a:solidFill>
                  <a:effectLst/>
                  <a:latin typeface="Arial" pitchFamily="34" charset="0"/>
                  <a:cs typeface="Arial" pitchFamily="34" charset="0"/>
                </a:rPr>
                <a:t>Phase II</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3" name="Rectangle 82"/>
            <p:cNvSpPr>
              <a:spLocks noChangeArrowheads="1"/>
            </p:cNvSpPr>
            <p:nvPr/>
          </p:nvSpPr>
          <p:spPr bwMode="auto">
            <a:xfrm>
              <a:off x="6364288" y="5243513"/>
              <a:ext cx="1033463" cy="3206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rgbClr val="FFFFFF"/>
                  </a:solidFill>
                  <a:effectLst/>
                  <a:latin typeface="Arial" pitchFamily="34" charset="0"/>
                  <a:cs typeface="Arial" pitchFamily="34" charset="0"/>
                </a:rPr>
                <a:t>Phase III</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4" name="Rectangle 83"/>
            <p:cNvSpPr>
              <a:spLocks noChangeArrowheads="1"/>
            </p:cNvSpPr>
            <p:nvPr/>
          </p:nvSpPr>
          <p:spPr bwMode="auto">
            <a:xfrm>
              <a:off x="7708900" y="5243513"/>
              <a:ext cx="1060450" cy="3206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rgbClr val="FFFFFF"/>
                  </a:solidFill>
                  <a:effectLst/>
                  <a:latin typeface="Arial" pitchFamily="34" charset="0"/>
                  <a:cs typeface="Arial" pitchFamily="34" charset="0"/>
                </a:rPr>
                <a:t>Phase IV</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5" name="Rectangle 84"/>
            <p:cNvSpPr>
              <a:spLocks noChangeArrowheads="1"/>
            </p:cNvSpPr>
            <p:nvPr/>
          </p:nvSpPr>
          <p:spPr bwMode="auto">
            <a:xfrm>
              <a:off x="1709738" y="5676900"/>
              <a:ext cx="585788" cy="3111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rgbClr val="000000"/>
                  </a:solidFill>
                  <a:effectLst/>
                  <a:latin typeface="Arial" pitchFamily="34" charset="0"/>
                  <a:cs typeface="Arial" pitchFamily="34" charset="0"/>
                </a:rPr>
                <a:t>Goal</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6" name="Rectangle 85"/>
            <p:cNvSpPr>
              <a:spLocks noChangeArrowheads="1"/>
            </p:cNvSpPr>
            <p:nvPr/>
          </p:nvSpPr>
          <p:spPr bwMode="auto">
            <a:xfrm>
              <a:off x="2220913" y="5676900"/>
              <a:ext cx="795338" cy="3111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rgbClr val="000000"/>
                  </a:solidFill>
                  <a:effectLst/>
                  <a:latin typeface="Arial" pitchFamily="34" charset="0"/>
                  <a:cs typeface="Arial" pitchFamily="34" charset="0"/>
                </a:rPr>
                <a:t>Values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87" name="Group 86"/>
            <p:cNvGrpSpPr/>
            <p:nvPr/>
          </p:nvGrpSpPr>
          <p:grpSpPr>
            <a:xfrm>
              <a:off x="3657600" y="5603875"/>
              <a:ext cx="1004888" cy="402769"/>
              <a:chOff x="3657600" y="5603875"/>
              <a:chExt cx="1004888" cy="402769"/>
            </a:xfrm>
          </p:grpSpPr>
          <p:sp>
            <p:nvSpPr>
              <p:cNvPr id="114" name="Rectangle 113"/>
              <p:cNvSpPr>
                <a:spLocks noChangeArrowheads="1"/>
              </p:cNvSpPr>
              <p:nvPr/>
            </p:nvSpPr>
            <p:spPr bwMode="auto">
              <a:xfrm>
                <a:off x="4224338" y="5603875"/>
                <a:ext cx="127000"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5" name="Rectangle 114"/>
              <p:cNvSpPr>
                <a:spLocks noChangeArrowheads="1"/>
              </p:cNvSpPr>
              <p:nvPr/>
            </p:nvSpPr>
            <p:spPr bwMode="auto">
              <a:xfrm>
                <a:off x="3913188" y="5603875"/>
                <a:ext cx="374650"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Self</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6" name="Rectangle 115"/>
              <p:cNvSpPr>
                <a:spLocks noChangeArrowheads="1"/>
              </p:cNvSpPr>
              <p:nvPr/>
            </p:nvSpPr>
            <p:spPr bwMode="auto">
              <a:xfrm>
                <a:off x="3657600" y="5791200"/>
                <a:ext cx="1004888" cy="215444"/>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Preservation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88" name="Group 87"/>
            <p:cNvGrpSpPr/>
            <p:nvPr/>
          </p:nvGrpSpPr>
          <p:grpSpPr>
            <a:xfrm>
              <a:off x="6310313" y="5603875"/>
              <a:ext cx="1060450" cy="439738"/>
              <a:chOff x="6310313" y="5603875"/>
              <a:chExt cx="1060450" cy="439738"/>
            </a:xfrm>
          </p:grpSpPr>
          <p:sp>
            <p:nvSpPr>
              <p:cNvPr id="112" name="Rectangle 111"/>
              <p:cNvSpPr>
                <a:spLocks noChangeArrowheads="1"/>
              </p:cNvSpPr>
              <p:nvPr/>
            </p:nvSpPr>
            <p:spPr bwMode="auto">
              <a:xfrm>
                <a:off x="6565509" y="5603875"/>
                <a:ext cx="368691" cy="2154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Self-</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3" name="Rectangle 112"/>
              <p:cNvSpPr>
                <a:spLocks noChangeArrowheads="1"/>
              </p:cNvSpPr>
              <p:nvPr/>
            </p:nvSpPr>
            <p:spPr bwMode="auto">
              <a:xfrm>
                <a:off x="6310313" y="5815013"/>
                <a:ext cx="1060450"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Actualization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89" name="Group 88"/>
            <p:cNvGrpSpPr/>
            <p:nvPr/>
          </p:nvGrpSpPr>
          <p:grpSpPr>
            <a:xfrm>
              <a:off x="7616825" y="5603875"/>
              <a:ext cx="1169988" cy="439738"/>
              <a:chOff x="7616825" y="5603875"/>
              <a:chExt cx="1169988" cy="439738"/>
            </a:xfrm>
          </p:grpSpPr>
          <p:sp>
            <p:nvSpPr>
              <p:cNvPr id="110" name="Rectangle 109"/>
              <p:cNvSpPr>
                <a:spLocks noChangeArrowheads="1"/>
              </p:cNvSpPr>
              <p:nvPr/>
            </p:nvSpPr>
            <p:spPr bwMode="auto">
              <a:xfrm>
                <a:off x="7616825" y="5603875"/>
                <a:ext cx="1169988"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Truth/Wisdom</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1" name="Rectangle 110"/>
              <p:cNvSpPr>
                <a:spLocks noChangeArrowheads="1"/>
              </p:cNvSpPr>
              <p:nvPr/>
            </p:nvSpPr>
            <p:spPr bwMode="auto">
              <a:xfrm>
                <a:off x="7891463" y="5815013"/>
                <a:ext cx="603250"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Ecority</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90" name="Rectangle 89"/>
            <p:cNvSpPr>
              <a:spLocks noChangeArrowheads="1"/>
            </p:cNvSpPr>
            <p:nvPr/>
          </p:nvSpPr>
          <p:spPr bwMode="auto">
            <a:xfrm>
              <a:off x="1608138" y="6175375"/>
              <a:ext cx="1546225" cy="3111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rgbClr val="000000"/>
                  </a:solidFill>
                  <a:effectLst/>
                  <a:latin typeface="Arial" pitchFamily="34" charset="0"/>
                  <a:cs typeface="Arial" pitchFamily="34" charset="0"/>
                </a:rPr>
                <a:t>Means Values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1" name="Rectangle 90"/>
            <p:cNvSpPr>
              <a:spLocks noChangeArrowheads="1"/>
            </p:cNvSpPr>
            <p:nvPr/>
          </p:nvSpPr>
          <p:spPr bwMode="auto">
            <a:xfrm>
              <a:off x="3840163" y="6203950"/>
              <a:ext cx="566738"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Safety</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2" name="Rectangle 91"/>
            <p:cNvSpPr>
              <a:spLocks noChangeArrowheads="1"/>
            </p:cNvSpPr>
            <p:nvPr/>
          </p:nvSpPr>
          <p:spPr bwMode="auto">
            <a:xfrm>
              <a:off x="5056188" y="6203950"/>
              <a:ext cx="850900"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Education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3" name="Rectangle 92"/>
            <p:cNvSpPr>
              <a:spLocks noChangeArrowheads="1"/>
            </p:cNvSpPr>
            <p:nvPr/>
          </p:nvSpPr>
          <p:spPr bwMode="auto">
            <a:xfrm>
              <a:off x="6254750" y="6203950"/>
              <a:ext cx="1179513"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Independence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94" name="Group 93"/>
            <p:cNvGrpSpPr/>
            <p:nvPr/>
          </p:nvGrpSpPr>
          <p:grpSpPr>
            <a:xfrm>
              <a:off x="7718425" y="6102350"/>
              <a:ext cx="968375" cy="438150"/>
              <a:chOff x="7718425" y="6102350"/>
              <a:chExt cx="968375" cy="438150"/>
            </a:xfrm>
          </p:grpSpPr>
          <p:sp>
            <p:nvSpPr>
              <p:cNvPr id="108" name="Rectangle 107"/>
              <p:cNvSpPr>
                <a:spLocks noChangeArrowheads="1"/>
              </p:cNvSpPr>
              <p:nvPr/>
            </p:nvSpPr>
            <p:spPr bwMode="auto">
              <a:xfrm>
                <a:off x="7800975" y="6102350"/>
                <a:ext cx="776288"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Convivial</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9" name="Rectangle 108"/>
              <p:cNvSpPr>
                <a:spLocks noChangeArrowheads="1"/>
              </p:cNvSpPr>
              <p:nvPr/>
            </p:nvSpPr>
            <p:spPr bwMode="auto">
              <a:xfrm>
                <a:off x="7718425" y="6311900"/>
                <a:ext cx="968375" cy="2286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Technology</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95" name="TextBox 94"/>
            <p:cNvSpPr txBox="1"/>
            <p:nvPr/>
          </p:nvSpPr>
          <p:spPr>
            <a:xfrm>
              <a:off x="4953000" y="5712023"/>
              <a:ext cx="1027782" cy="307777"/>
            </a:xfrm>
            <a:prstGeom prst="rect">
              <a:avLst/>
            </a:prstGeom>
            <a:noFill/>
          </p:spPr>
          <p:txBody>
            <a:bodyPr wrap="none" rtlCol="0">
              <a:spAutoFit/>
            </a:bodyPr>
            <a:lstStyle/>
            <a:p>
              <a:r>
                <a:rPr lang="en-US" sz="1400" dirty="0" smtClean="0">
                  <a:solidFill>
                    <a:srgbClr val="000000"/>
                  </a:solidFill>
                  <a:latin typeface="Arial" pitchFamily="34" charset="0"/>
                  <a:cs typeface="Arial" pitchFamily="34" charset="0"/>
                </a:rPr>
                <a:t>Self-Worth</a:t>
              </a:r>
            </a:p>
          </p:txBody>
        </p:sp>
        <p:grpSp>
          <p:nvGrpSpPr>
            <p:cNvPr id="96" name="Group 95"/>
            <p:cNvGrpSpPr/>
            <p:nvPr/>
          </p:nvGrpSpPr>
          <p:grpSpPr>
            <a:xfrm>
              <a:off x="3352800" y="5486400"/>
              <a:ext cx="1491614" cy="1066800"/>
              <a:chOff x="3442514" y="5606878"/>
              <a:chExt cx="1325700" cy="946322"/>
            </a:xfrm>
          </p:grpSpPr>
          <p:sp>
            <p:nvSpPr>
              <p:cNvPr id="106" name="Curved Up Arrow 105"/>
              <p:cNvSpPr/>
              <p:nvPr/>
            </p:nvSpPr>
            <p:spPr bwMode="auto">
              <a:xfrm>
                <a:off x="3505200" y="6172200"/>
                <a:ext cx="1219200" cy="381000"/>
              </a:xfrm>
              <a:prstGeom prst="curvedUpArrow">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07" name="Curved Up Arrow 106"/>
              <p:cNvSpPr/>
              <p:nvPr/>
            </p:nvSpPr>
            <p:spPr bwMode="auto">
              <a:xfrm rot="10567549">
                <a:off x="3442514" y="5606878"/>
                <a:ext cx="1325700" cy="444844"/>
              </a:xfrm>
              <a:prstGeom prst="curvedUpArrow">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grpSp>
        <p:grpSp>
          <p:nvGrpSpPr>
            <p:cNvPr id="97" name="Group 96"/>
            <p:cNvGrpSpPr/>
            <p:nvPr/>
          </p:nvGrpSpPr>
          <p:grpSpPr>
            <a:xfrm>
              <a:off x="4724400" y="5486400"/>
              <a:ext cx="1491614" cy="1066800"/>
              <a:chOff x="3442514" y="5606878"/>
              <a:chExt cx="1325700" cy="946322"/>
            </a:xfrm>
          </p:grpSpPr>
          <p:sp>
            <p:nvSpPr>
              <p:cNvPr id="104" name="Curved Up Arrow 103"/>
              <p:cNvSpPr/>
              <p:nvPr/>
            </p:nvSpPr>
            <p:spPr bwMode="auto">
              <a:xfrm>
                <a:off x="3505200" y="6172200"/>
                <a:ext cx="1219200" cy="381000"/>
              </a:xfrm>
              <a:prstGeom prst="curvedUpArrow">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05" name="Curved Up Arrow 104"/>
              <p:cNvSpPr/>
              <p:nvPr/>
            </p:nvSpPr>
            <p:spPr bwMode="auto">
              <a:xfrm rot="10567549">
                <a:off x="3442514" y="5606878"/>
                <a:ext cx="1325700" cy="444844"/>
              </a:xfrm>
              <a:prstGeom prst="curvedUpArrow">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grpSp>
        <p:grpSp>
          <p:nvGrpSpPr>
            <p:cNvPr id="98" name="Group 97"/>
            <p:cNvGrpSpPr/>
            <p:nvPr/>
          </p:nvGrpSpPr>
          <p:grpSpPr>
            <a:xfrm>
              <a:off x="6019800" y="5486400"/>
              <a:ext cx="1491614" cy="1066800"/>
              <a:chOff x="3442514" y="5606878"/>
              <a:chExt cx="1325700" cy="946322"/>
            </a:xfrm>
          </p:grpSpPr>
          <p:sp>
            <p:nvSpPr>
              <p:cNvPr id="102" name="Curved Up Arrow 101"/>
              <p:cNvSpPr/>
              <p:nvPr/>
            </p:nvSpPr>
            <p:spPr bwMode="auto">
              <a:xfrm>
                <a:off x="3505200" y="6172200"/>
                <a:ext cx="1219200" cy="381000"/>
              </a:xfrm>
              <a:prstGeom prst="curvedUpArrow">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03" name="Curved Up Arrow 102"/>
              <p:cNvSpPr/>
              <p:nvPr/>
            </p:nvSpPr>
            <p:spPr bwMode="auto">
              <a:xfrm rot="10567549">
                <a:off x="3442514" y="5606878"/>
                <a:ext cx="1325700" cy="444844"/>
              </a:xfrm>
              <a:prstGeom prst="curvedUpArrow">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grpSp>
        <p:grpSp>
          <p:nvGrpSpPr>
            <p:cNvPr id="99" name="Group 98"/>
            <p:cNvGrpSpPr/>
            <p:nvPr/>
          </p:nvGrpSpPr>
          <p:grpSpPr>
            <a:xfrm>
              <a:off x="7347586" y="5486400"/>
              <a:ext cx="1491614" cy="1066800"/>
              <a:chOff x="3442514" y="5606878"/>
              <a:chExt cx="1325700" cy="946322"/>
            </a:xfrm>
          </p:grpSpPr>
          <p:sp>
            <p:nvSpPr>
              <p:cNvPr id="100" name="Curved Up Arrow 99"/>
              <p:cNvSpPr/>
              <p:nvPr/>
            </p:nvSpPr>
            <p:spPr bwMode="auto">
              <a:xfrm>
                <a:off x="3505200" y="6172200"/>
                <a:ext cx="1219200" cy="381000"/>
              </a:xfrm>
              <a:prstGeom prst="curvedUpArrow">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01" name="Curved Up Arrow 100"/>
              <p:cNvSpPr/>
              <p:nvPr/>
            </p:nvSpPr>
            <p:spPr bwMode="auto">
              <a:xfrm rot="10567549">
                <a:off x="3442514" y="5606878"/>
                <a:ext cx="1325700" cy="444844"/>
              </a:xfrm>
              <a:prstGeom prst="curvedUpArrow">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grpSp>
      </p:grpSp>
      <p:cxnSp>
        <p:nvCxnSpPr>
          <p:cNvPr id="175" name="Straight Arrow Connector 174"/>
          <p:cNvCxnSpPr>
            <a:endCxn id="42" idx="0"/>
          </p:cNvCxnSpPr>
          <p:nvPr/>
        </p:nvCxnSpPr>
        <p:spPr>
          <a:xfrm rot="16200000" flipH="1">
            <a:off x="5743525" y="873836"/>
            <a:ext cx="381000" cy="492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78" name="Collate 177"/>
          <p:cNvSpPr/>
          <p:nvPr/>
        </p:nvSpPr>
        <p:spPr>
          <a:xfrm rot="5400000">
            <a:off x="5652359" y="304799"/>
            <a:ext cx="558405" cy="381000"/>
          </a:xfrm>
          <a:prstGeom prst="flowChartCollat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sld>
</file>

<file path=ppt/theme/theme1.xml><?xml version="1.0" encoding="utf-8"?>
<a:theme xmlns:a="http://schemas.openxmlformats.org/drawingml/2006/main" name="Re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majorFont>
      <a:minorFont>
        <a:latin typeface="Trebuchet MS"/>
        <a:ea typeface=""/>
        <a:cs typeface=""/>
        <a:font script="Jpan" typeface="ＭＳ ゴシック"/>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Revolution.thmx</Template>
  <TotalTime>3120</TotalTime>
  <Words>1509</Words>
  <Application>Microsoft Macintosh PowerPoint</Application>
  <PresentationFormat>On-screen Show (4:3)</PresentationFormat>
  <Paragraphs>209</Paragraphs>
  <Slides>15</Slides>
  <Notes>13</Notes>
  <HiddenSlides>0</HiddenSlides>
  <MMClips>0</MMClips>
  <ScaleCrop>false</ScaleCrop>
  <HeadingPairs>
    <vt:vector size="4" baseType="variant">
      <vt:variant>
        <vt:lpstr>Design Template</vt:lpstr>
      </vt:variant>
      <vt:variant>
        <vt:i4>1</vt:i4>
      </vt:variant>
      <vt:variant>
        <vt:lpstr>Slide Titles</vt:lpstr>
      </vt:variant>
      <vt:variant>
        <vt:i4>15</vt:i4>
      </vt:variant>
    </vt:vector>
  </HeadingPairs>
  <TitlesOfParts>
    <vt:vector size="16" baseType="lpstr">
      <vt:lpstr>Revolution</vt:lpstr>
      <vt:lpstr> Introducing Values Technology    </vt:lpstr>
      <vt:lpstr>Multiple ways of illuminating the invisible. What do we need for this? </vt:lpstr>
      <vt:lpstr>For what purpose?</vt:lpstr>
      <vt:lpstr>Values Technology:  Background</vt:lpstr>
      <vt:lpstr>Slide 5</vt:lpstr>
      <vt:lpstr>Distinctive?  A nuanced, developmental perspective</vt:lpstr>
      <vt:lpstr>Values: Universal or Context-specific?</vt:lpstr>
      <vt:lpstr>How values work (1): Developmental</vt:lpstr>
      <vt:lpstr>How values work (2):  phases</vt:lpstr>
      <vt:lpstr>Values working at work</vt:lpstr>
      <vt:lpstr>Slide 11</vt:lpstr>
      <vt:lpstr>Slide 12</vt:lpstr>
      <vt:lpstr>Slide 13</vt:lpstr>
      <vt:lpstr>Examples </vt:lpstr>
      <vt:lpstr>Creating a community of Practice</vt:lpstr>
    </vt:vector>
  </TitlesOfParts>
  <Company/>
  <LinksUpToDate>false</LinksUpToDate>
  <SharedDoc>false</SharedDoc>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VT background</dc:title>
  <dc:creator>Sara Wolcott</dc:creator>
  <cp:lastModifiedBy>Leonard Joy</cp:lastModifiedBy>
  <cp:revision>12</cp:revision>
  <dcterms:created xsi:type="dcterms:W3CDTF">2010-12-16T22:28:19Z</dcterms:created>
  <dcterms:modified xsi:type="dcterms:W3CDTF">2010-12-17T07:25:44Z</dcterms:modified>
</cp:coreProperties>
</file>