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notesMasterIdLst>
    <p:notesMasterId r:id="rId20"/>
  </p:notesMasterIdLst>
  <p:handoutMasterIdLst>
    <p:handoutMasterId r:id="rId21"/>
  </p:handoutMasterIdLst>
  <p:sldIdLst>
    <p:sldId id="291" r:id="rId2"/>
    <p:sldId id="298" r:id="rId3"/>
    <p:sldId id="299" r:id="rId4"/>
    <p:sldId id="297" r:id="rId5"/>
    <p:sldId id="324" r:id="rId6"/>
    <p:sldId id="293" r:id="rId7"/>
    <p:sldId id="301" r:id="rId8"/>
    <p:sldId id="295" r:id="rId9"/>
    <p:sldId id="303" r:id="rId10"/>
    <p:sldId id="304" r:id="rId11"/>
    <p:sldId id="307" r:id="rId12"/>
    <p:sldId id="308" r:id="rId13"/>
    <p:sldId id="309" r:id="rId14"/>
    <p:sldId id="312" r:id="rId15"/>
    <p:sldId id="321" r:id="rId16"/>
    <p:sldId id="322" r:id="rId17"/>
    <p:sldId id="323" r:id="rId18"/>
    <p:sldId id="320" r:id="rId19"/>
  </p:sldIdLst>
  <p:sldSz cx="9144000" cy="6858000" type="screen4x3"/>
  <p:notesSz cx="6797675" cy="9928225"/>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CC"/>
    <a:srgbClr val="6666FF"/>
    <a:srgbClr val="5D4CD8"/>
    <a:srgbClr val="3928B6"/>
    <a:srgbClr val="4E3CD4"/>
    <a:srgbClr val="7365DD"/>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7" autoAdjust="0"/>
    <p:restoredTop sz="82051" autoAdjust="0"/>
  </p:normalViewPr>
  <p:slideViewPr>
    <p:cSldViewPr>
      <p:cViewPr varScale="1">
        <p:scale>
          <a:sx n="60" d="100"/>
          <a:sy n="60" d="100"/>
        </p:scale>
        <p:origin x="-78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30"/>
    </p:cViewPr>
  </p:notesTextViewPr>
  <p:sorterViewPr>
    <p:cViewPr>
      <p:scale>
        <a:sx n="75" d="100"/>
        <a:sy n="75" d="100"/>
      </p:scale>
      <p:origin x="0" y="0"/>
    </p:cViewPr>
  </p:sorterViewPr>
  <p:notesViewPr>
    <p:cSldViewPr>
      <p:cViewPr>
        <p:scale>
          <a:sx n="100" d="100"/>
          <a:sy n="100" d="100"/>
        </p:scale>
        <p:origin x="-924" y="2082"/>
      </p:cViewPr>
      <p:guideLst>
        <p:guide orient="horz" pos="3128"/>
        <p:guide pos="2142"/>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F6E02E-6EF0-4458-9B0B-AEEA8FBFFCA0}" type="doc">
      <dgm:prSet loTypeId="urn:microsoft.com/office/officeart/2005/8/layout/lProcess3" loCatId="process" qsTypeId="urn:microsoft.com/office/officeart/2005/8/quickstyle/simple4" qsCatId="simple" csTypeId="urn:microsoft.com/office/officeart/2005/8/colors/colorful5" csCatId="colorful" phldr="1"/>
      <dgm:spPr/>
      <dgm:t>
        <a:bodyPr/>
        <a:lstStyle/>
        <a:p>
          <a:endParaRPr lang="en-GB"/>
        </a:p>
      </dgm:t>
    </dgm:pt>
    <dgm:pt modelId="{7F52D155-23F6-4705-8D08-8A85761887C2}">
      <dgm:prSet phldrT="[Text]"/>
      <dgm:spPr/>
      <dgm:t>
        <a:bodyPr/>
        <a:lstStyle/>
        <a:p>
          <a:r>
            <a:rPr lang="en-GB" dirty="0" smtClean="0"/>
            <a:t>Inputs</a:t>
          </a:r>
          <a:endParaRPr lang="en-GB" dirty="0"/>
        </a:p>
      </dgm:t>
    </dgm:pt>
    <dgm:pt modelId="{864C8EC9-78E7-4F42-8581-6D034C1BADEE}" type="parTrans" cxnId="{E8E09ADA-5A08-47B0-A42A-3524355C1215}">
      <dgm:prSet/>
      <dgm:spPr/>
      <dgm:t>
        <a:bodyPr/>
        <a:lstStyle/>
        <a:p>
          <a:endParaRPr lang="en-GB"/>
        </a:p>
      </dgm:t>
    </dgm:pt>
    <dgm:pt modelId="{B8C1E582-8F9A-4214-ABE2-5B4FADC9FC6B}" type="sibTrans" cxnId="{E8E09ADA-5A08-47B0-A42A-3524355C1215}">
      <dgm:prSet/>
      <dgm:spPr/>
      <dgm:t>
        <a:bodyPr/>
        <a:lstStyle/>
        <a:p>
          <a:endParaRPr lang="en-GB"/>
        </a:p>
      </dgm:t>
    </dgm:pt>
    <dgm:pt modelId="{F2B5B280-EE07-44A1-95E7-2597010E8E16}">
      <dgm:prSet phldrT="[Text]" custT="1"/>
      <dgm:spPr/>
      <dgm:t>
        <a:bodyPr/>
        <a:lstStyle/>
        <a:p>
          <a:r>
            <a:rPr lang="en-GB" sz="1550" baseline="0" dirty="0" smtClean="0"/>
            <a:t>Activities</a:t>
          </a:r>
          <a:endParaRPr lang="en-GB" sz="1550" baseline="0" dirty="0"/>
        </a:p>
      </dgm:t>
    </dgm:pt>
    <dgm:pt modelId="{F01DAE79-0602-43DC-8150-3F3B3CBF6380}" type="parTrans" cxnId="{8B3AB002-2B67-4845-AD8E-D6F7D8A83717}">
      <dgm:prSet/>
      <dgm:spPr/>
      <dgm:t>
        <a:bodyPr/>
        <a:lstStyle/>
        <a:p>
          <a:endParaRPr lang="en-GB"/>
        </a:p>
      </dgm:t>
    </dgm:pt>
    <dgm:pt modelId="{63DCF4DE-8551-462E-A16E-B631A1C856DA}" type="sibTrans" cxnId="{8B3AB002-2B67-4845-AD8E-D6F7D8A83717}">
      <dgm:prSet/>
      <dgm:spPr/>
      <dgm:t>
        <a:bodyPr/>
        <a:lstStyle/>
        <a:p>
          <a:endParaRPr lang="en-GB"/>
        </a:p>
      </dgm:t>
    </dgm:pt>
    <dgm:pt modelId="{9BA719D5-B1FB-4027-8B68-6A18FAE681D5}">
      <dgm:prSet phldrT="[Text]" custT="1"/>
      <dgm:spPr/>
      <dgm:t>
        <a:bodyPr/>
        <a:lstStyle/>
        <a:p>
          <a:r>
            <a:rPr lang="en-GB" sz="1550" baseline="0" dirty="0" smtClean="0"/>
            <a:t>Outputs</a:t>
          </a:r>
          <a:endParaRPr lang="en-GB" sz="1550" baseline="0" dirty="0"/>
        </a:p>
      </dgm:t>
    </dgm:pt>
    <dgm:pt modelId="{EE44152E-3983-41D2-BEA9-B109096E72F0}" type="parTrans" cxnId="{D6575287-703F-48BF-83C8-54E2E5BBA9E5}">
      <dgm:prSet/>
      <dgm:spPr/>
      <dgm:t>
        <a:bodyPr/>
        <a:lstStyle/>
        <a:p>
          <a:endParaRPr lang="en-GB"/>
        </a:p>
      </dgm:t>
    </dgm:pt>
    <dgm:pt modelId="{AB40688F-D83B-4CE7-85E8-547662BC093C}" type="sibTrans" cxnId="{D6575287-703F-48BF-83C8-54E2E5BBA9E5}">
      <dgm:prSet/>
      <dgm:spPr/>
      <dgm:t>
        <a:bodyPr/>
        <a:lstStyle/>
        <a:p>
          <a:endParaRPr lang="en-GB"/>
        </a:p>
      </dgm:t>
    </dgm:pt>
    <dgm:pt modelId="{7B82FD15-E1D9-4954-8669-863901286C26}">
      <dgm:prSet phldrT="[Text]"/>
      <dgm:spPr/>
      <dgm:t>
        <a:bodyPr/>
        <a:lstStyle/>
        <a:p>
          <a:r>
            <a:rPr lang="en-GB" dirty="0" smtClean="0"/>
            <a:t>Project expenditure</a:t>
          </a:r>
          <a:endParaRPr lang="en-GB" dirty="0"/>
        </a:p>
      </dgm:t>
    </dgm:pt>
    <dgm:pt modelId="{92E695F1-58E9-419E-95DF-F8F00206B7AF}" type="parTrans" cxnId="{81FC79A8-BFB0-4E66-B2B3-F2FCB3EC9168}">
      <dgm:prSet/>
      <dgm:spPr/>
      <dgm:t>
        <a:bodyPr/>
        <a:lstStyle/>
        <a:p>
          <a:endParaRPr lang="en-GB"/>
        </a:p>
      </dgm:t>
    </dgm:pt>
    <dgm:pt modelId="{1D284348-F14C-4D29-99C3-667ED44339FE}" type="sibTrans" cxnId="{81FC79A8-BFB0-4E66-B2B3-F2FCB3EC9168}">
      <dgm:prSet/>
      <dgm:spPr/>
      <dgm:t>
        <a:bodyPr/>
        <a:lstStyle/>
        <a:p>
          <a:endParaRPr lang="en-GB"/>
        </a:p>
      </dgm:t>
    </dgm:pt>
    <dgm:pt modelId="{23B03ADA-1DEB-4166-8C45-4C4BFF8A43D5}">
      <dgm:prSet phldrT="[Text]" custT="1"/>
      <dgm:spPr/>
      <dgm:t>
        <a:bodyPr/>
        <a:lstStyle/>
        <a:p>
          <a:r>
            <a:rPr lang="en-GB" sz="1550" baseline="0" dirty="0" smtClean="0"/>
            <a:t>In-kind economic activity generated</a:t>
          </a:r>
          <a:endParaRPr lang="en-GB" sz="1550" baseline="0" dirty="0"/>
        </a:p>
      </dgm:t>
    </dgm:pt>
    <dgm:pt modelId="{517E3FD3-7261-4E4A-ADC7-7E8708849DDF}" type="parTrans" cxnId="{FA8DE1CA-F65C-44FB-ACBC-E00943F73E01}">
      <dgm:prSet/>
      <dgm:spPr/>
      <dgm:t>
        <a:bodyPr/>
        <a:lstStyle/>
        <a:p>
          <a:endParaRPr lang="en-GB"/>
        </a:p>
      </dgm:t>
    </dgm:pt>
    <dgm:pt modelId="{745E144D-15BE-47D6-A082-6FB26479F510}" type="sibTrans" cxnId="{FA8DE1CA-F65C-44FB-ACBC-E00943F73E01}">
      <dgm:prSet/>
      <dgm:spPr/>
      <dgm:t>
        <a:bodyPr/>
        <a:lstStyle/>
        <a:p>
          <a:endParaRPr lang="en-GB"/>
        </a:p>
      </dgm:t>
    </dgm:pt>
    <dgm:pt modelId="{B6EF1156-6588-4D86-8BCC-EB48A1E6EF3A}">
      <dgm:prSet phldrT="[Text]" custT="1"/>
      <dgm:spPr/>
      <dgm:t>
        <a:bodyPr/>
        <a:lstStyle/>
        <a:p>
          <a:r>
            <a:rPr lang="en-GB" sz="1550" baseline="0" dirty="0" smtClean="0"/>
            <a:t>Total in-kind and match funding</a:t>
          </a:r>
          <a:endParaRPr lang="en-GB" sz="1550" baseline="0" dirty="0"/>
        </a:p>
      </dgm:t>
    </dgm:pt>
    <dgm:pt modelId="{91598A67-29C5-4C38-9FB4-A9403A8D600E}" type="parTrans" cxnId="{EEDC01A8-0EB2-4438-82AD-FF9EB6DAEE76}">
      <dgm:prSet/>
      <dgm:spPr/>
      <dgm:t>
        <a:bodyPr/>
        <a:lstStyle/>
        <a:p>
          <a:endParaRPr lang="en-GB"/>
        </a:p>
      </dgm:t>
    </dgm:pt>
    <dgm:pt modelId="{823ACC1D-7669-4B83-B924-A7148C547906}" type="sibTrans" cxnId="{EEDC01A8-0EB2-4438-82AD-FF9EB6DAEE76}">
      <dgm:prSet/>
      <dgm:spPr/>
      <dgm:t>
        <a:bodyPr/>
        <a:lstStyle/>
        <a:p>
          <a:endParaRPr lang="en-GB"/>
        </a:p>
      </dgm:t>
    </dgm:pt>
    <dgm:pt modelId="{6E7364E8-8969-4943-B386-407B388A28EE}">
      <dgm:prSet phldrT="[Text]"/>
      <dgm:spPr/>
      <dgm:t>
        <a:bodyPr/>
        <a:lstStyle/>
        <a:p>
          <a:r>
            <a:rPr lang="en-GB" dirty="0" smtClean="0"/>
            <a:t>Measurable achievements</a:t>
          </a:r>
          <a:endParaRPr lang="en-GB" dirty="0"/>
        </a:p>
      </dgm:t>
    </dgm:pt>
    <dgm:pt modelId="{96EE681F-F2CF-47BD-95C1-766F6060ECBD}" type="parTrans" cxnId="{ED0A5B52-4717-4A70-99B2-25CF1EB56D41}">
      <dgm:prSet/>
      <dgm:spPr/>
      <dgm:t>
        <a:bodyPr/>
        <a:lstStyle/>
        <a:p>
          <a:endParaRPr lang="en-GB"/>
        </a:p>
      </dgm:t>
    </dgm:pt>
    <dgm:pt modelId="{E86BA839-3FEA-49B4-B145-18AA69B4FA71}" type="sibTrans" cxnId="{ED0A5B52-4717-4A70-99B2-25CF1EB56D41}">
      <dgm:prSet/>
      <dgm:spPr/>
      <dgm:t>
        <a:bodyPr/>
        <a:lstStyle/>
        <a:p>
          <a:endParaRPr lang="en-GB"/>
        </a:p>
      </dgm:t>
    </dgm:pt>
    <dgm:pt modelId="{D357DDC1-9805-432A-9059-EE4149774C92}">
      <dgm:prSet phldrT="[Text]" custT="1"/>
      <dgm:spPr/>
      <dgm:t>
        <a:bodyPr/>
        <a:lstStyle/>
        <a:p>
          <a:pPr algn="ctr"/>
          <a:r>
            <a:rPr lang="en-GB" sz="1550" baseline="0" dirty="0" smtClean="0"/>
            <a:t>Staff time; space; student vol; overheads costs etc</a:t>
          </a:r>
          <a:endParaRPr lang="en-GB" sz="1550" baseline="0" dirty="0"/>
        </a:p>
      </dgm:t>
    </dgm:pt>
    <dgm:pt modelId="{90EBCC28-ED8D-481E-9FED-5FA1CAAB94AA}" type="parTrans" cxnId="{789F8453-D23C-422D-8D95-C71864B2C152}">
      <dgm:prSet/>
      <dgm:spPr/>
      <dgm:t>
        <a:bodyPr/>
        <a:lstStyle/>
        <a:p>
          <a:endParaRPr lang="en-GB"/>
        </a:p>
      </dgm:t>
    </dgm:pt>
    <dgm:pt modelId="{C0D80495-CBBB-4177-AFB3-025783D09704}" type="sibTrans" cxnId="{789F8453-D23C-422D-8D95-C71864B2C152}">
      <dgm:prSet/>
      <dgm:spPr/>
      <dgm:t>
        <a:bodyPr/>
        <a:lstStyle/>
        <a:p>
          <a:endParaRPr lang="en-GB"/>
        </a:p>
      </dgm:t>
    </dgm:pt>
    <dgm:pt modelId="{EAAE953B-98AB-431E-BC20-782AD3EA800A}">
      <dgm:prSet phldrT="[Text]" custT="1"/>
      <dgm:spPr/>
      <dgm:t>
        <a:bodyPr/>
        <a:lstStyle/>
        <a:p>
          <a:r>
            <a:rPr lang="en-GB" sz="1550" baseline="0" dirty="0" smtClean="0"/>
            <a:t>Additional funding; community input; trading</a:t>
          </a:r>
          <a:endParaRPr lang="en-GB" sz="1550" baseline="0" dirty="0"/>
        </a:p>
      </dgm:t>
    </dgm:pt>
    <dgm:pt modelId="{E0FB2CF1-3611-42ED-9868-5AD0330965C9}" type="parTrans" cxnId="{0E4E7F2A-A431-4A0D-A962-14E7AEF88A10}">
      <dgm:prSet/>
      <dgm:spPr/>
      <dgm:t>
        <a:bodyPr/>
        <a:lstStyle/>
        <a:p>
          <a:endParaRPr lang="en-GB"/>
        </a:p>
      </dgm:t>
    </dgm:pt>
    <dgm:pt modelId="{96FEBA91-CB8A-4725-9975-3231F372251A}" type="sibTrans" cxnId="{0E4E7F2A-A431-4A0D-A962-14E7AEF88A10}">
      <dgm:prSet/>
      <dgm:spPr/>
      <dgm:t>
        <a:bodyPr/>
        <a:lstStyle/>
        <a:p>
          <a:endParaRPr lang="en-GB"/>
        </a:p>
      </dgm:t>
    </dgm:pt>
    <dgm:pt modelId="{B6D3A03D-396A-4C3A-8638-AC809EF63085}">
      <dgm:prSet phldrT="[Text]" custT="1"/>
      <dgm:spPr/>
      <dgm:t>
        <a:bodyPr/>
        <a:lstStyle/>
        <a:p>
          <a:r>
            <a:rPr lang="en-GB" sz="1550" baseline="0" dirty="0" smtClean="0"/>
            <a:t>Outcomes</a:t>
          </a:r>
          <a:r>
            <a:rPr lang="en-GB" sz="1300" dirty="0" smtClean="0"/>
            <a:t> </a:t>
          </a:r>
          <a:endParaRPr lang="en-GB" sz="1300" dirty="0"/>
        </a:p>
      </dgm:t>
    </dgm:pt>
    <dgm:pt modelId="{0F937A39-73F6-489A-BC88-EA6F83C15D23}" type="parTrans" cxnId="{E706D1E6-D87B-446E-B098-82EC9ED4A637}">
      <dgm:prSet/>
      <dgm:spPr/>
      <dgm:t>
        <a:bodyPr/>
        <a:lstStyle/>
        <a:p>
          <a:endParaRPr lang="en-GB"/>
        </a:p>
      </dgm:t>
    </dgm:pt>
    <dgm:pt modelId="{9190352A-0430-4252-991F-FD6BD6813F80}" type="sibTrans" cxnId="{E706D1E6-D87B-446E-B098-82EC9ED4A637}">
      <dgm:prSet/>
      <dgm:spPr/>
      <dgm:t>
        <a:bodyPr/>
        <a:lstStyle/>
        <a:p>
          <a:endParaRPr lang="en-GB"/>
        </a:p>
      </dgm:t>
    </dgm:pt>
    <dgm:pt modelId="{4DC8547E-1132-490C-9B9A-4A223318770F}">
      <dgm:prSet phldrT="[Text]" custT="1"/>
      <dgm:spPr/>
      <dgm:t>
        <a:bodyPr/>
        <a:lstStyle/>
        <a:p>
          <a:r>
            <a:rPr lang="en-GB" sz="1400" b="1" baseline="0" dirty="0" smtClean="0"/>
            <a:t>Monetised Economic Value Added Measure</a:t>
          </a:r>
          <a:endParaRPr lang="en-GB" sz="1400" b="1" baseline="0" dirty="0"/>
        </a:p>
      </dgm:t>
    </dgm:pt>
    <dgm:pt modelId="{D1C728BB-2F07-4ADC-9BF4-DA555E23E557}" type="parTrans" cxnId="{8C2EDF1A-E989-4E04-9515-31F54EFFA4ED}">
      <dgm:prSet/>
      <dgm:spPr/>
      <dgm:t>
        <a:bodyPr/>
        <a:lstStyle/>
        <a:p>
          <a:endParaRPr lang="en-GB"/>
        </a:p>
      </dgm:t>
    </dgm:pt>
    <dgm:pt modelId="{FC514E61-0A9A-4D8E-BE44-DF1D61C6A0FD}" type="sibTrans" cxnId="{8C2EDF1A-E989-4E04-9515-31F54EFFA4ED}">
      <dgm:prSet/>
      <dgm:spPr/>
      <dgm:t>
        <a:bodyPr/>
        <a:lstStyle/>
        <a:p>
          <a:endParaRPr lang="en-GB"/>
        </a:p>
      </dgm:t>
    </dgm:pt>
    <dgm:pt modelId="{C9D92B8C-F1D8-4123-BF3E-AAA18984B4E4}">
      <dgm:prSet phldrT="[Text]" custT="1"/>
      <dgm:spPr/>
      <dgm:t>
        <a:bodyPr/>
        <a:lstStyle/>
        <a:p>
          <a:r>
            <a:rPr lang="en-GB" sz="1550" baseline="0" dirty="0" smtClean="0"/>
            <a:t>Value in relation to inputs </a:t>
          </a:r>
          <a:endParaRPr lang="en-GB" sz="1550" baseline="0" dirty="0"/>
        </a:p>
      </dgm:t>
    </dgm:pt>
    <dgm:pt modelId="{2A08794A-6E32-46E8-80E6-9098BBE1665A}" type="parTrans" cxnId="{47188237-9E21-4BAD-B74A-248C1E9AEAAA}">
      <dgm:prSet/>
      <dgm:spPr/>
      <dgm:t>
        <a:bodyPr/>
        <a:lstStyle/>
        <a:p>
          <a:endParaRPr lang="en-GB"/>
        </a:p>
      </dgm:t>
    </dgm:pt>
    <dgm:pt modelId="{A3647648-79A2-440A-A2EB-75EE0DC75ECC}" type="sibTrans" cxnId="{47188237-9E21-4BAD-B74A-248C1E9AEAAA}">
      <dgm:prSet/>
      <dgm:spPr/>
      <dgm:t>
        <a:bodyPr/>
        <a:lstStyle/>
        <a:p>
          <a:endParaRPr lang="en-GB"/>
        </a:p>
      </dgm:t>
    </dgm:pt>
    <dgm:pt modelId="{A588FB87-FBE9-4CD8-89B8-0BC8B5868D67}">
      <dgm:prSet phldrT="[Text]"/>
      <dgm:spPr/>
      <dgm:t>
        <a:bodyPr/>
        <a:lstStyle/>
        <a:p>
          <a:r>
            <a:rPr lang="en-GB" dirty="0" smtClean="0"/>
            <a:t>Measurement problems</a:t>
          </a:r>
          <a:endParaRPr lang="en-GB" dirty="0"/>
        </a:p>
      </dgm:t>
    </dgm:pt>
    <dgm:pt modelId="{FD7679ED-9C7D-465E-9BFF-1C94BAF19691}" type="sibTrans" cxnId="{6DD3565A-63BE-477C-BB0F-D686B9B55C16}">
      <dgm:prSet/>
      <dgm:spPr/>
      <dgm:t>
        <a:bodyPr/>
        <a:lstStyle/>
        <a:p>
          <a:endParaRPr lang="en-GB"/>
        </a:p>
      </dgm:t>
    </dgm:pt>
    <dgm:pt modelId="{573109E2-06ED-4627-8071-F7D03D2DC298}" type="parTrans" cxnId="{6DD3565A-63BE-477C-BB0F-D686B9B55C16}">
      <dgm:prSet/>
      <dgm:spPr/>
      <dgm:t>
        <a:bodyPr/>
        <a:lstStyle/>
        <a:p>
          <a:endParaRPr lang="en-GB"/>
        </a:p>
      </dgm:t>
    </dgm:pt>
    <dgm:pt modelId="{CF934B54-017C-470D-B0FF-4F02A692B58C}">
      <dgm:prSet custT="1"/>
      <dgm:spPr/>
      <dgm:t>
        <a:bodyPr/>
        <a:lstStyle/>
        <a:p>
          <a:r>
            <a:rPr lang="en-GB" sz="1450" baseline="0" dirty="0" smtClean="0"/>
            <a:t>Multiple accounting policies; overheads not additionality?</a:t>
          </a:r>
          <a:endParaRPr lang="en-GB" sz="1450" baseline="0" dirty="0"/>
        </a:p>
      </dgm:t>
    </dgm:pt>
    <dgm:pt modelId="{6E25ACA5-D2B4-4367-BE2A-312D53F9B500}" type="parTrans" cxnId="{C7560E4C-70B7-4017-A72E-AF8CD6EDF69B}">
      <dgm:prSet/>
      <dgm:spPr/>
      <dgm:t>
        <a:bodyPr/>
        <a:lstStyle/>
        <a:p>
          <a:endParaRPr lang="en-GB"/>
        </a:p>
      </dgm:t>
    </dgm:pt>
    <dgm:pt modelId="{020FE839-19A8-445D-B0BD-0A5238D4FA14}" type="sibTrans" cxnId="{C7560E4C-70B7-4017-A72E-AF8CD6EDF69B}">
      <dgm:prSet/>
      <dgm:spPr/>
      <dgm:t>
        <a:bodyPr/>
        <a:lstStyle/>
        <a:p>
          <a:endParaRPr lang="en-GB"/>
        </a:p>
      </dgm:t>
    </dgm:pt>
    <dgm:pt modelId="{F43195AE-6732-438C-B584-1FAD116F9655}">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en-GB" sz="1450" baseline="0" dirty="0" smtClean="0"/>
        </a:p>
        <a:p>
          <a:pPr marL="0" marR="0" indent="0" defTabSz="914400" eaLnBrk="1" fontAlgn="auto" latinLnBrk="0" hangingPunct="1">
            <a:lnSpc>
              <a:spcPct val="100000"/>
            </a:lnSpc>
            <a:spcBef>
              <a:spcPts val="0"/>
            </a:spcBef>
            <a:spcAft>
              <a:spcPts val="0"/>
            </a:spcAft>
            <a:buClrTx/>
            <a:buSzTx/>
            <a:buFontTx/>
            <a:buNone/>
            <a:tabLst/>
            <a:defRPr/>
          </a:pPr>
          <a:r>
            <a:rPr lang="en-GB" sz="1450" baseline="0" dirty="0" smtClean="0"/>
            <a:t>What is the claim behind the figures? Uses input methods </a:t>
          </a:r>
        </a:p>
        <a:p>
          <a:pPr defTabSz="644525">
            <a:lnSpc>
              <a:spcPct val="90000"/>
            </a:lnSpc>
            <a:spcBef>
              <a:spcPct val="0"/>
            </a:spcBef>
            <a:spcAft>
              <a:spcPct val="35000"/>
            </a:spcAft>
          </a:pPr>
          <a:endParaRPr lang="en-GB" sz="1450" dirty="0"/>
        </a:p>
      </dgm:t>
    </dgm:pt>
    <dgm:pt modelId="{DB0C30AB-B8EF-4530-8717-350DDC2820C8}" type="parTrans" cxnId="{B85CD614-66F1-4520-B21F-A5686EC02D03}">
      <dgm:prSet/>
      <dgm:spPr/>
      <dgm:t>
        <a:bodyPr/>
        <a:lstStyle/>
        <a:p>
          <a:endParaRPr lang="en-GB"/>
        </a:p>
      </dgm:t>
    </dgm:pt>
    <dgm:pt modelId="{AD0EB6FB-2378-48F9-A154-D1AC53F61C38}" type="sibTrans" cxnId="{B85CD614-66F1-4520-B21F-A5686EC02D03}">
      <dgm:prSet/>
      <dgm:spPr/>
      <dgm:t>
        <a:bodyPr/>
        <a:lstStyle/>
        <a:p>
          <a:endParaRPr lang="en-GB"/>
        </a:p>
      </dgm:t>
    </dgm:pt>
    <dgm:pt modelId="{5A7320DA-A37C-4D9A-A963-AAF86556E088}">
      <dgm:prSet custT="1"/>
      <dgm:spPr/>
      <dgm:t>
        <a:bodyPr/>
        <a:lstStyle/>
        <a:p>
          <a:r>
            <a:rPr lang="en-GB" sz="1450" baseline="0" dirty="0" smtClean="0"/>
            <a:t>What is additionality to society as opposed to projects?</a:t>
          </a:r>
          <a:endParaRPr lang="en-GB" sz="1450" baseline="0" dirty="0"/>
        </a:p>
      </dgm:t>
    </dgm:pt>
    <dgm:pt modelId="{2BAD3F6D-D549-4209-BDC6-9320ED529315}" type="parTrans" cxnId="{9CF69F5D-59D2-4640-B59A-52D727D650ED}">
      <dgm:prSet/>
      <dgm:spPr/>
      <dgm:t>
        <a:bodyPr/>
        <a:lstStyle/>
        <a:p>
          <a:endParaRPr lang="en-GB"/>
        </a:p>
      </dgm:t>
    </dgm:pt>
    <dgm:pt modelId="{4D179B0A-55E2-435B-AC37-81DA27648C9E}" type="sibTrans" cxnId="{9CF69F5D-59D2-4640-B59A-52D727D650ED}">
      <dgm:prSet/>
      <dgm:spPr/>
      <dgm:t>
        <a:bodyPr/>
        <a:lstStyle/>
        <a:p>
          <a:endParaRPr lang="en-GB"/>
        </a:p>
      </dgm:t>
    </dgm:pt>
    <dgm:pt modelId="{183F29E7-0414-4202-8F01-E135C3D39714}" type="pres">
      <dgm:prSet presAssocID="{CCF6E02E-6EF0-4458-9B0B-AEEA8FBFFCA0}" presName="Name0" presStyleCnt="0">
        <dgm:presLayoutVars>
          <dgm:chPref val="3"/>
          <dgm:dir/>
          <dgm:animLvl val="lvl"/>
          <dgm:resizeHandles/>
        </dgm:presLayoutVars>
      </dgm:prSet>
      <dgm:spPr/>
      <dgm:t>
        <a:bodyPr/>
        <a:lstStyle/>
        <a:p>
          <a:endParaRPr lang="en-GB"/>
        </a:p>
      </dgm:t>
    </dgm:pt>
    <dgm:pt modelId="{AAD4A0CE-CE61-42F3-AB4F-AE3FD10D78ED}" type="pres">
      <dgm:prSet presAssocID="{7F52D155-23F6-4705-8D08-8A85761887C2}" presName="horFlow" presStyleCnt="0"/>
      <dgm:spPr/>
      <dgm:t>
        <a:bodyPr/>
        <a:lstStyle/>
        <a:p>
          <a:endParaRPr lang="en-GB"/>
        </a:p>
      </dgm:t>
    </dgm:pt>
    <dgm:pt modelId="{51697902-BA0B-4831-96FB-5EF361D77056}" type="pres">
      <dgm:prSet presAssocID="{7F52D155-23F6-4705-8D08-8A85761887C2}" presName="bigChev" presStyleLbl="node1" presStyleIdx="0" presStyleCnt="4" custScaleX="95720" custScaleY="39623" custLinFactNeighborX="11039" custLinFactNeighborY="-2734"/>
      <dgm:spPr/>
      <dgm:t>
        <a:bodyPr/>
        <a:lstStyle/>
        <a:p>
          <a:endParaRPr lang="en-GB"/>
        </a:p>
      </dgm:t>
    </dgm:pt>
    <dgm:pt modelId="{72A457CF-CFAF-4E5B-9B01-1776592BBA31}" type="pres">
      <dgm:prSet presAssocID="{F01DAE79-0602-43DC-8150-3F3B3CBF6380}" presName="parTrans" presStyleCnt="0"/>
      <dgm:spPr/>
      <dgm:t>
        <a:bodyPr/>
        <a:lstStyle/>
        <a:p>
          <a:endParaRPr lang="en-GB"/>
        </a:p>
      </dgm:t>
    </dgm:pt>
    <dgm:pt modelId="{80C6C9C8-4794-4BDA-9FD9-E7139E088A3C}" type="pres">
      <dgm:prSet presAssocID="{F2B5B280-EE07-44A1-95E7-2597010E8E16}" presName="node" presStyleLbl="alignAccFollowNode1" presStyleIdx="0" presStyleCnt="12" custScaleX="86900" custScaleY="46391" custLinFactNeighborX="72461" custLinFactNeighborY="-3968">
        <dgm:presLayoutVars>
          <dgm:bulletEnabled val="1"/>
        </dgm:presLayoutVars>
      </dgm:prSet>
      <dgm:spPr/>
      <dgm:t>
        <a:bodyPr/>
        <a:lstStyle/>
        <a:p>
          <a:endParaRPr lang="en-GB"/>
        </a:p>
      </dgm:t>
    </dgm:pt>
    <dgm:pt modelId="{EFE5089E-5AE4-4570-A81A-5564293D627E}" type="pres">
      <dgm:prSet presAssocID="{63DCF4DE-8551-462E-A16E-B631A1C856DA}" presName="sibTrans" presStyleCnt="0"/>
      <dgm:spPr/>
      <dgm:t>
        <a:bodyPr/>
        <a:lstStyle/>
        <a:p>
          <a:endParaRPr lang="en-GB"/>
        </a:p>
      </dgm:t>
    </dgm:pt>
    <dgm:pt modelId="{66068457-9D77-4A23-BED4-9818855A2E93}" type="pres">
      <dgm:prSet presAssocID="{9BA719D5-B1FB-4027-8B68-6A18FAE681D5}" presName="node" presStyleLbl="alignAccFollowNode1" presStyleIdx="1" presStyleCnt="12" custScaleX="86868" custScaleY="46391" custLinFactX="1847" custLinFactNeighborX="100000" custLinFactNeighborY="-3968">
        <dgm:presLayoutVars>
          <dgm:bulletEnabled val="1"/>
        </dgm:presLayoutVars>
      </dgm:prSet>
      <dgm:spPr/>
      <dgm:t>
        <a:bodyPr/>
        <a:lstStyle/>
        <a:p>
          <a:endParaRPr lang="en-GB"/>
        </a:p>
      </dgm:t>
    </dgm:pt>
    <dgm:pt modelId="{79FB05F8-C4CA-46BA-83BE-A8A7D1E7F6DA}" type="pres">
      <dgm:prSet presAssocID="{AB40688F-D83B-4CE7-85E8-547662BC093C}" presName="sibTrans" presStyleCnt="0"/>
      <dgm:spPr/>
      <dgm:t>
        <a:bodyPr/>
        <a:lstStyle/>
        <a:p>
          <a:endParaRPr lang="en-GB"/>
        </a:p>
      </dgm:t>
    </dgm:pt>
    <dgm:pt modelId="{7C8600B4-B71D-46CD-B408-32E877EECBAA}" type="pres">
      <dgm:prSet presAssocID="{B6D3A03D-396A-4C3A-8638-AC809EF63085}" presName="node" presStyleLbl="alignAccFollowNode1" presStyleIdx="2" presStyleCnt="12" custScaleX="89957" custScaleY="46391" custLinFactX="7581" custLinFactNeighborX="100000" custLinFactNeighborY="-3968">
        <dgm:presLayoutVars>
          <dgm:bulletEnabled val="1"/>
        </dgm:presLayoutVars>
      </dgm:prSet>
      <dgm:spPr/>
      <dgm:t>
        <a:bodyPr/>
        <a:lstStyle/>
        <a:p>
          <a:endParaRPr lang="en-GB"/>
        </a:p>
      </dgm:t>
    </dgm:pt>
    <dgm:pt modelId="{E7426868-3697-4483-9829-E40DC3DC9C1C}" type="pres">
      <dgm:prSet presAssocID="{7F52D155-23F6-4705-8D08-8A85761887C2}" presName="vSp" presStyleCnt="0"/>
      <dgm:spPr/>
      <dgm:t>
        <a:bodyPr/>
        <a:lstStyle/>
        <a:p>
          <a:endParaRPr lang="en-GB"/>
        </a:p>
      </dgm:t>
    </dgm:pt>
    <dgm:pt modelId="{96523972-766E-4880-962F-07E65D55AAAA}" type="pres">
      <dgm:prSet presAssocID="{7B82FD15-E1D9-4954-8669-863901286C26}" presName="horFlow" presStyleCnt="0"/>
      <dgm:spPr/>
      <dgm:t>
        <a:bodyPr/>
        <a:lstStyle/>
        <a:p>
          <a:endParaRPr lang="en-GB"/>
        </a:p>
      </dgm:t>
    </dgm:pt>
    <dgm:pt modelId="{9E81DA05-C787-4707-8AD0-97F03783BED5}" type="pres">
      <dgm:prSet presAssocID="{7B82FD15-E1D9-4954-8669-863901286C26}" presName="bigChev" presStyleLbl="node1" presStyleIdx="1" presStyleCnt="4" custScaleY="84921" custLinFactNeighborX="11038" custLinFactNeighborY="-1159"/>
      <dgm:spPr/>
      <dgm:t>
        <a:bodyPr/>
        <a:lstStyle/>
        <a:p>
          <a:endParaRPr lang="en-GB"/>
        </a:p>
      </dgm:t>
    </dgm:pt>
    <dgm:pt modelId="{F1B0FE0B-6D46-4D21-892F-2F038C12F623}" type="pres">
      <dgm:prSet presAssocID="{517E3FD3-7261-4E4A-ADC7-7E8708849DDF}" presName="parTrans" presStyleCnt="0"/>
      <dgm:spPr/>
      <dgm:t>
        <a:bodyPr/>
        <a:lstStyle/>
        <a:p>
          <a:endParaRPr lang="en-GB"/>
        </a:p>
      </dgm:t>
    </dgm:pt>
    <dgm:pt modelId="{05688E4E-C5BB-4FF5-B6E9-CB34E64A239E}" type="pres">
      <dgm:prSet presAssocID="{23B03ADA-1DEB-4166-8C45-4C4BFF8A43D5}" presName="node" presStyleLbl="alignAccFollowNode1" presStyleIdx="3" presStyleCnt="12" custLinFactNeighborX="12235" custLinFactNeighborY="-1157">
        <dgm:presLayoutVars>
          <dgm:bulletEnabled val="1"/>
        </dgm:presLayoutVars>
      </dgm:prSet>
      <dgm:spPr/>
      <dgm:t>
        <a:bodyPr/>
        <a:lstStyle/>
        <a:p>
          <a:endParaRPr lang="en-GB"/>
        </a:p>
      </dgm:t>
    </dgm:pt>
    <dgm:pt modelId="{8ABA8CBC-701D-4256-BC73-91777FB6AC5A}" type="pres">
      <dgm:prSet presAssocID="{745E144D-15BE-47D6-A082-6FB26479F510}" presName="sibTrans" presStyleCnt="0"/>
      <dgm:spPr/>
      <dgm:t>
        <a:bodyPr/>
        <a:lstStyle/>
        <a:p>
          <a:endParaRPr lang="en-GB"/>
        </a:p>
      </dgm:t>
    </dgm:pt>
    <dgm:pt modelId="{3D988D30-5804-4EB2-85C6-21046EB265D7}" type="pres">
      <dgm:prSet presAssocID="{B6EF1156-6588-4D86-8BCC-EB48A1E6EF3A}" presName="node" presStyleLbl="alignAccFollowNode1" presStyleIdx="4" presStyleCnt="12" custLinFactNeighborX="-17212" custLinFactNeighborY="-1157">
        <dgm:presLayoutVars>
          <dgm:bulletEnabled val="1"/>
        </dgm:presLayoutVars>
      </dgm:prSet>
      <dgm:spPr/>
      <dgm:t>
        <a:bodyPr/>
        <a:lstStyle/>
        <a:p>
          <a:endParaRPr lang="en-GB"/>
        </a:p>
      </dgm:t>
    </dgm:pt>
    <dgm:pt modelId="{1915C86D-2BC1-4A8D-A19E-EE1CB168003A}" type="pres">
      <dgm:prSet presAssocID="{823ACC1D-7669-4B83-B924-A7148C547906}" presName="sibTrans" presStyleCnt="0"/>
      <dgm:spPr/>
      <dgm:t>
        <a:bodyPr/>
        <a:lstStyle/>
        <a:p>
          <a:endParaRPr lang="en-GB"/>
        </a:p>
      </dgm:t>
    </dgm:pt>
    <dgm:pt modelId="{7BBED0BE-5BD0-4C84-AF59-D27F8BC963FA}" type="pres">
      <dgm:prSet presAssocID="{4DC8547E-1132-490C-9B9A-4A223318770F}" presName="node" presStyleLbl="alignAccFollowNode1" presStyleIdx="5" presStyleCnt="12" custScaleX="93449" custLinFactNeighborX="-46658" custLinFactNeighborY="-1157">
        <dgm:presLayoutVars>
          <dgm:bulletEnabled val="1"/>
        </dgm:presLayoutVars>
      </dgm:prSet>
      <dgm:spPr/>
      <dgm:t>
        <a:bodyPr/>
        <a:lstStyle/>
        <a:p>
          <a:endParaRPr lang="en-GB"/>
        </a:p>
      </dgm:t>
    </dgm:pt>
    <dgm:pt modelId="{5B37F136-A8B1-4C96-9B8D-06A6DA3EDB3D}" type="pres">
      <dgm:prSet presAssocID="{7B82FD15-E1D9-4954-8669-863901286C26}" presName="vSp" presStyleCnt="0"/>
      <dgm:spPr/>
      <dgm:t>
        <a:bodyPr/>
        <a:lstStyle/>
        <a:p>
          <a:endParaRPr lang="en-GB"/>
        </a:p>
      </dgm:t>
    </dgm:pt>
    <dgm:pt modelId="{3F726D9F-E5DD-4EC5-93E5-9DAD84E0EAF6}" type="pres">
      <dgm:prSet presAssocID="{6E7364E8-8969-4943-B386-407B388A28EE}" presName="horFlow" presStyleCnt="0"/>
      <dgm:spPr/>
      <dgm:t>
        <a:bodyPr/>
        <a:lstStyle/>
        <a:p>
          <a:endParaRPr lang="en-GB"/>
        </a:p>
      </dgm:t>
    </dgm:pt>
    <dgm:pt modelId="{9CE5E241-83E5-4361-A0A7-344755109EFE}" type="pres">
      <dgm:prSet presAssocID="{6E7364E8-8969-4943-B386-407B388A28EE}" presName="bigChev" presStyleLbl="node1" presStyleIdx="2" presStyleCnt="4" custScaleY="93967" custLinFactNeighborX="11038" custLinFactNeighborY="0"/>
      <dgm:spPr/>
      <dgm:t>
        <a:bodyPr/>
        <a:lstStyle/>
        <a:p>
          <a:endParaRPr lang="en-GB"/>
        </a:p>
      </dgm:t>
    </dgm:pt>
    <dgm:pt modelId="{2BF82981-4E68-4D46-893D-487D70813B2D}" type="pres">
      <dgm:prSet presAssocID="{90EBCC28-ED8D-481E-9FED-5FA1CAAB94AA}" presName="parTrans" presStyleCnt="0"/>
      <dgm:spPr/>
      <dgm:t>
        <a:bodyPr/>
        <a:lstStyle/>
        <a:p>
          <a:endParaRPr lang="en-GB"/>
        </a:p>
      </dgm:t>
    </dgm:pt>
    <dgm:pt modelId="{18A9CADB-0EB7-47F2-AD5B-2D56C54A075E}" type="pres">
      <dgm:prSet presAssocID="{D357DDC1-9805-432A-9059-EE4149774C92}" presName="node" presStyleLbl="alignAccFollowNode1" presStyleIdx="6" presStyleCnt="12" custScaleY="112882" custLinFactNeighborX="-11159" custLinFactNeighborY="1581">
        <dgm:presLayoutVars>
          <dgm:bulletEnabled val="1"/>
        </dgm:presLayoutVars>
      </dgm:prSet>
      <dgm:spPr/>
      <dgm:t>
        <a:bodyPr/>
        <a:lstStyle/>
        <a:p>
          <a:endParaRPr lang="en-GB"/>
        </a:p>
      </dgm:t>
    </dgm:pt>
    <dgm:pt modelId="{0BD12A90-297C-463A-AD38-BA82C8C9B2F4}" type="pres">
      <dgm:prSet presAssocID="{C0D80495-CBBB-4177-AFB3-025783D09704}" presName="sibTrans" presStyleCnt="0"/>
      <dgm:spPr/>
      <dgm:t>
        <a:bodyPr/>
        <a:lstStyle/>
        <a:p>
          <a:endParaRPr lang="en-GB"/>
        </a:p>
      </dgm:t>
    </dgm:pt>
    <dgm:pt modelId="{F473A493-2831-4382-9BD3-38C7DC430513}" type="pres">
      <dgm:prSet presAssocID="{EAAE953B-98AB-431E-BC20-782AD3EA800A}" presName="node" presStyleLbl="alignAccFollowNode1" presStyleIdx="7" presStyleCnt="12" custScaleY="116375" custLinFactNeighborX="-63999" custLinFactNeighborY="1581">
        <dgm:presLayoutVars>
          <dgm:bulletEnabled val="1"/>
        </dgm:presLayoutVars>
      </dgm:prSet>
      <dgm:spPr/>
      <dgm:t>
        <a:bodyPr/>
        <a:lstStyle/>
        <a:p>
          <a:endParaRPr lang="en-GB"/>
        </a:p>
      </dgm:t>
    </dgm:pt>
    <dgm:pt modelId="{6234E30B-B934-4EB5-9C6B-B08248ABA2F2}" type="pres">
      <dgm:prSet presAssocID="{96FEBA91-CB8A-4725-9975-3231F372251A}" presName="sibTrans" presStyleCnt="0"/>
      <dgm:spPr/>
      <dgm:t>
        <a:bodyPr/>
        <a:lstStyle/>
        <a:p>
          <a:endParaRPr lang="en-GB"/>
        </a:p>
      </dgm:t>
    </dgm:pt>
    <dgm:pt modelId="{A8F0175E-1F9F-4BD2-9066-E95676C5CD88}" type="pres">
      <dgm:prSet presAssocID="{C9D92B8C-F1D8-4123-BF3E-AAA18984B4E4}" presName="node" presStyleLbl="alignAccFollowNode1" presStyleIdx="8" presStyleCnt="12" custScaleY="116375" custLinFactX="-2357" custLinFactNeighborX="-100000" custLinFactNeighborY="1581">
        <dgm:presLayoutVars>
          <dgm:bulletEnabled val="1"/>
        </dgm:presLayoutVars>
      </dgm:prSet>
      <dgm:spPr/>
      <dgm:t>
        <a:bodyPr/>
        <a:lstStyle/>
        <a:p>
          <a:endParaRPr lang="en-GB"/>
        </a:p>
      </dgm:t>
    </dgm:pt>
    <dgm:pt modelId="{CD688CCF-29A0-4638-9981-18248D8D47D4}" type="pres">
      <dgm:prSet presAssocID="{6E7364E8-8969-4943-B386-407B388A28EE}" presName="vSp" presStyleCnt="0"/>
      <dgm:spPr/>
      <dgm:t>
        <a:bodyPr/>
        <a:lstStyle/>
        <a:p>
          <a:endParaRPr lang="en-GB"/>
        </a:p>
      </dgm:t>
    </dgm:pt>
    <dgm:pt modelId="{519EE418-7E28-4F41-83A9-D32376F91103}" type="pres">
      <dgm:prSet presAssocID="{A588FB87-FBE9-4CD8-89B8-0BC8B5868D67}" presName="horFlow" presStyleCnt="0"/>
      <dgm:spPr/>
      <dgm:t>
        <a:bodyPr/>
        <a:lstStyle/>
        <a:p>
          <a:endParaRPr lang="en-GB"/>
        </a:p>
      </dgm:t>
    </dgm:pt>
    <dgm:pt modelId="{CFB2913A-F09D-4FB7-BB91-E2E063EC01B3}" type="pres">
      <dgm:prSet presAssocID="{A588FB87-FBE9-4CD8-89B8-0BC8B5868D67}" presName="bigChev" presStyleLbl="node1" presStyleIdx="3" presStyleCnt="4" custLinFactNeighborX="11038" custLinFactNeighborY="-546"/>
      <dgm:spPr/>
      <dgm:t>
        <a:bodyPr/>
        <a:lstStyle/>
        <a:p>
          <a:endParaRPr lang="en-GB"/>
        </a:p>
      </dgm:t>
    </dgm:pt>
    <dgm:pt modelId="{0BBF8DFA-3F76-4923-982E-03D98B15072D}" type="pres">
      <dgm:prSet presAssocID="{6E25ACA5-D2B4-4367-BE2A-312D53F9B500}" presName="parTrans" presStyleCnt="0"/>
      <dgm:spPr/>
      <dgm:t>
        <a:bodyPr/>
        <a:lstStyle/>
        <a:p>
          <a:endParaRPr lang="en-GB"/>
        </a:p>
      </dgm:t>
    </dgm:pt>
    <dgm:pt modelId="{ABBB0884-881C-41B2-B175-6F2819583D0E}" type="pres">
      <dgm:prSet presAssocID="{CF934B54-017C-470D-B0FF-4F02A692B58C}" presName="node" presStyleLbl="alignAccFollowNode1" presStyleIdx="9" presStyleCnt="12" custScaleY="121797" custLinFactNeighborX="-30884" custLinFactNeighborY="0">
        <dgm:presLayoutVars>
          <dgm:bulletEnabled val="1"/>
        </dgm:presLayoutVars>
      </dgm:prSet>
      <dgm:spPr/>
      <dgm:t>
        <a:bodyPr/>
        <a:lstStyle/>
        <a:p>
          <a:endParaRPr lang="en-GB"/>
        </a:p>
      </dgm:t>
    </dgm:pt>
    <dgm:pt modelId="{9719BD05-EAF3-4E78-8A4F-01E714C48591}" type="pres">
      <dgm:prSet presAssocID="{020FE839-19A8-445D-B0BD-0A5238D4FA14}" presName="sibTrans" presStyleCnt="0"/>
      <dgm:spPr/>
      <dgm:t>
        <a:bodyPr/>
        <a:lstStyle/>
        <a:p>
          <a:endParaRPr lang="en-GB"/>
        </a:p>
      </dgm:t>
    </dgm:pt>
    <dgm:pt modelId="{415A287C-04AA-4748-A49F-C10F598F9F08}" type="pres">
      <dgm:prSet presAssocID="{F43195AE-6732-438C-B584-1FAD116F9655}" presName="node" presStyleLbl="alignAccFollowNode1" presStyleIdx="10" presStyleCnt="12" custScaleY="121797" custLinFactNeighborX="-87392" custLinFactNeighborY="1019">
        <dgm:presLayoutVars>
          <dgm:bulletEnabled val="1"/>
        </dgm:presLayoutVars>
      </dgm:prSet>
      <dgm:spPr/>
      <dgm:t>
        <a:bodyPr/>
        <a:lstStyle/>
        <a:p>
          <a:endParaRPr lang="en-GB"/>
        </a:p>
      </dgm:t>
    </dgm:pt>
    <dgm:pt modelId="{7DA10354-C594-4EC5-8E97-5EC1F231E67F}" type="pres">
      <dgm:prSet presAssocID="{AD0EB6FB-2378-48F9-A154-D1AC53F61C38}" presName="sibTrans" presStyleCnt="0"/>
      <dgm:spPr/>
      <dgm:t>
        <a:bodyPr/>
        <a:lstStyle/>
        <a:p>
          <a:endParaRPr lang="en-GB"/>
        </a:p>
      </dgm:t>
    </dgm:pt>
    <dgm:pt modelId="{4F36F67B-7E09-45AB-927F-D7E5AB5DA506}" type="pres">
      <dgm:prSet presAssocID="{5A7320DA-A37C-4D9A-A963-AAF86556E088}" presName="node" presStyleLbl="alignAccFollowNode1" presStyleIdx="11" presStyleCnt="12" custScaleY="115613" custLinFactX="-2357" custLinFactNeighborX="-100000">
        <dgm:presLayoutVars>
          <dgm:bulletEnabled val="1"/>
        </dgm:presLayoutVars>
      </dgm:prSet>
      <dgm:spPr/>
      <dgm:t>
        <a:bodyPr/>
        <a:lstStyle/>
        <a:p>
          <a:endParaRPr lang="en-GB"/>
        </a:p>
      </dgm:t>
    </dgm:pt>
  </dgm:ptLst>
  <dgm:cxnLst>
    <dgm:cxn modelId="{0E4E7F2A-A431-4A0D-A962-14E7AEF88A10}" srcId="{6E7364E8-8969-4943-B386-407B388A28EE}" destId="{EAAE953B-98AB-431E-BC20-782AD3EA800A}" srcOrd="1" destOrd="0" parTransId="{E0FB2CF1-3611-42ED-9868-5AD0330965C9}" sibTransId="{96FEBA91-CB8A-4725-9975-3231F372251A}"/>
    <dgm:cxn modelId="{47188237-9E21-4BAD-B74A-248C1E9AEAAA}" srcId="{6E7364E8-8969-4943-B386-407B388A28EE}" destId="{C9D92B8C-F1D8-4123-BF3E-AAA18984B4E4}" srcOrd="2" destOrd="0" parTransId="{2A08794A-6E32-46E8-80E6-9098BBE1665A}" sibTransId="{A3647648-79A2-440A-A2EB-75EE0DC75ECC}"/>
    <dgm:cxn modelId="{C7560E4C-70B7-4017-A72E-AF8CD6EDF69B}" srcId="{A588FB87-FBE9-4CD8-89B8-0BC8B5868D67}" destId="{CF934B54-017C-470D-B0FF-4F02A692B58C}" srcOrd="0" destOrd="0" parTransId="{6E25ACA5-D2B4-4367-BE2A-312D53F9B500}" sibTransId="{020FE839-19A8-445D-B0BD-0A5238D4FA14}"/>
    <dgm:cxn modelId="{D6575287-703F-48BF-83C8-54E2E5BBA9E5}" srcId="{7F52D155-23F6-4705-8D08-8A85761887C2}" destId="{9BA719D5-B1FB-4027-8B68-6A18FAE681D5}" srcOrd="1" destOrd="0" parTransId="{EE44152E-3983-41D2-BEA9-B109096E72F0}" sibTransId="{AB40688F-D83B-4CE7-85E8-547662BC093C}"/>
    <dgm:cxn modelId="{A20D36BC-2205-40AC-A2CA-84F570CCAC09}" type="presOf" srcId="{CF934B54-017C-470D-B0FF-4F02A692B58C}" destId="{ABBB0884-881C-41B2-B175-6F2819583D0E}" srcOrd="0" destOrd="0" presId="urn:microsoft.com/office/officeart/2005/8/layout/lProcess3"/>
    <dgm:cxn modelId="{789F8453-D23C-422D-8D95-C71864B2C152}" srcId="{6E7364E8-8969-4943-B386-407B388A28EE}" destId="{D357DDC1-9805-432A-9059-EE4149774C92}" srcOrd="0" destOrd="0" parTransId="{90EBCC28-ED8D-481E-9FED-5FA1CAAB94AA}" sibTransId="{C0D80495-CBBB-4177-AFB3-025783D09704}"/>
    <dgm:cxn modelId="{7012994C-972F-41C7-B92C-5FBF791D4902}" type="presOf" srcId="{F2B5B280-EE07-44A1-95E7-2597010E8E16}" destId="{80C6C9C8-4794-4BDA-9FD9-E7139E088A3C}" srcOrd="0" destOrd="0" presId="urn:microsoft.com/office/officeart/2005/8/layout/lProcess3"/>
    <dgm:cxn modelId="{DE682C37-F911-4F67-84C5-AAE1F2AFBC90}" type="presOf" srcId="{B6D3A03D-396A-4C3A-8638-AC809EF63085}" destId="{7C8600B4-B71D-46CD-B408-32E877EECBAA}" srcOrd="0" destOrd="0" presId="urn:microsoft.com/office/officeart/2005/8/layout/lProcess3"/>
    <dgm:cxn modelId="{55110CD6-F293-484F-A84E-08172A79290E}" type="presOf" srcId="{CCF6E02E-6EF0-4458-9B0B-AEEA8FBFFCA0}" destId="{183F29E7-0414-4202-8F01-E135C3D39714}" srcOrd="0" destOrd="0" presId="urn:microsoft.com/office/officeart/2005/8/layout/lProcess3"/>
    <dgm:cxn modelId="{8389655A-BAE1-418D-AA58-DE0A53070567}" type="presOf" srcId="{4DC8547E-1132-490C-9B9A-4A223318770F}" destId="{7BBED0BE-5BD0-4C84-AF59-D27F8BC963FA}" srcOrd="0" destOrd="0" presId="urn:microsoft.com/office/officeart/2005/8/layout/lProcess3"/>
    <dgm:cxn modelId="{5EF5A6C0-0CAA-45E3-B9CB-40E195C671FC}" type="presOf" srcId="{A588FB87-FBE9-4CD8-89B8-0BC8B5868D67}" destId="{CFB2913A-F09D-4FB7-BB91-E2E063EC01B3}" srcOrd="0" destOrd="0" presId="urn:microsoft.com/office/officeart/2005/8/layout/lProcess3"/>
    <dgm:cxn modelId="{E8E09ADA-5A08-47B0-A42A-3524355C1215}" srcId="{CCF6E02E-6EF0-4458-9B0B-AEEA8FBFFCA0}" destId="{7F52D155-23F6-4705-8D08-8A85761887C2}" srcOrd="0" destOrd="0" parTransId="{864C8EC9-78E7-4F42-8581-6D034C1BADEE}" sibTransId="{B8C1E582-8F9A-4214-ABE2-5B4FADC9FC6B}"/>
    <dgm:cxn modelId="{8C2EDF1A-E989-4E04-9515-31F54EFFA4ED}" srcId="{7B82FD15-E1D9-4954-8669-863901286C26}" destId="{4DC8547E-1132-490C-9B9A-4A223318770F}" srcOrd="2" destOrd="0" parTransId="{D1C728BB-2F07-4ADC-9BF4-DA555E23E557}" sibTransId="{FC514E61-0A9A-4D8E-BE44-DF1D61C6A0FD}"/>
    <dgm:cxn modelId="{832E4407-C661-4351-90A8-ECFB9D7DCA96}" type="presOf" srcId="{9BA719D5-B1FB-4027-8B68-6A18FAE681D5}" destId="{66068457-9D77-4A23-BED4-9818855A2E93}" srcOrd="0" destOrd="0" presId="urn:microsoft.com/office/officeart/2005/8/layout/lProcess3"/>
    <dgm:cxn modelId="{972CEA93-9854-4A05-9688-0D944F4E1F93}" type="presOf" srcId="{6E7364E8-8969-4943-B386-407B388A28EE}" destId="{9CE5E241-83E5-4361-A0A7-344755109EFE}" srcOrd="0" destOrd="0" presId="urn:microsoft.com/office/officeart/2005/8/layout/lProcess3"/>
    <dgm:cxn modelId="{61AF52B2-BF3F-49A6-88F1-1B0BD709E362}" type="presOf" srcId="{B6EF1156-6588-4D86-8BCC-EB48A1E6EF3A}" destId="{3D988D30-5804-4EB2-85C6-21046EB265D7}" srcOrd="0" destOrd="0" presId="urn:microsoft.com/office/officeart/2005/8/layout/lProcess3"/>
    <dgm:cxn modelId="{EEDC01A8-0EB2-4438-82AD-FF9EB6DAEE76}" srcId="{7B82FD15-E1D9-4954-8669-863901286C26}" destId="{B6EF1156-6588-4D86-8BCC-EB48A1E6EF3A}" srcOrd="1" destOrd="0" parTransId="{91598A67-29C5-4C38-9FB4-A9403A8D600E}" sibTransId="{823ACC1D-7669-4B83-B924-A7148C547906}"/>
    <dgm:cxn modelId="{DD3E6DF8-02E3-4726-BC10-A99EE592650C}" type="presOf" srcId="{D357DDC1-9805-432A-9059-EE4149774C92}" destId="{18A9CADB-0EB7-47F2-AD5B-2D56C54A075E}" srcOrd="0" destOrd="0" presId="urn:microsoft.com/office/officeart/2005/8/layout/lProcess3"/>
    <dgm:cxn modelId="{B85CD614-66F1-4520-B21F-A5686EC02D03}" srcId="{A588FB87-FBE9-4CD8-89B8-0BC8B5868D67}" destId="{F43195AE-6732-438C-B584-1FAD116F9655}" srcOrd="1" destOrd="0" parTransId="{DB0C30AB-B8EF-4530-8717-350DDC2820C8}" sibTransId="{AD0EB6FB-2378-48F9-A154-D1AC53F61C38}"/>
    <dgm:cxn modelId="{91C88884-40A5-48E1-AC35-BF0C1384F6F0}" type="presOf" srcId="{7F52D155-23F6-4705-8D08-8A85761887C2}" destId="{51697902-BA0B-4831-96FB-5EF361D77056}" srcOrd="0" destOrd="0" presId="urn:microsoft.com/office/officeart/2005/8/layout/lProcess3"/>
    <dgm:cxn modelId="{ED0A5B52-4717-4A70-99B2-25CF1EB56D41}" srcId="{CCF6E02E-6EF0-4458-9B0B-AEEA8FBFFCA0}" destId="{6E7364E8-8969-4943-B386-407B388A28EE}" srcOrd="2" destOrd="0" parTransId="{96EE681F-F2CF-47BD-95C1-766F6060ECBD}" sibTransId="{E86BA839-3FEA-49B4-B145-18AA69B4FA71}"/>
    <dgm:cxn modelId="{0FF13969-9CBD-4D4E-B0D1-CC23778A933B}" type="presOf" srcId="{F43195AE-6732-438C-B584-1FAD116F9655}" destId="{415A287C-04AA-4748-A49F-C10F598F9F08}" srcOrd="0" destOrd="0" presId="urn:microsoft.com/office/officeart/2005/8/layout/lProcess3"/>
    <dgm:cxn modelId="{E706D1E6-D87B-446E-B098-82EC9ED4A637}" srcId="{7F52D155-23F6-4705-8D08-8A85761887C2}" destId="{B6D3A03D-396A-4C3A-8638-AC809EF63085}" srcOrd="2" destOrd="0" parTransId="{0F937A39-73F6-489A-BC88-EA6F83C15D23}" sibTransId="{9190352A-0430-4252-991F-FD6BD6813F80}"/>
    <dgm:cxn modelId="{FA8DE1CA-F65C-44FB-ACBC-E00943F73E01}" srcId="{7B82FD15-E1D9-4954-8669-863901286C26}" destId="{23B03ADA-1DEB-4166-8C45-4C4BFF8A43D5}" srcOrd="0" destOrd="0" parTransId="{517E3FD3-7261-4E4A-ADC7-7E8708849DDF}" sibTransId="{745E144D-15BE-47D6-A082-6FB26479F510}"/>
    <dgm:cxn modelId="{6DD3565A-63BE-477C-BB0F-D686B9B55C16}" srcId="{CCF6E02E-6EF0-4458-9B0B-AEEA8FBFFCA0}" destId="{A588FB87-FBE9-4CD8-89B8-0BC8B5868D67}" srcOrd="3" destOrd="0" parTransId="{573109E2-06ED-4627-8071-F7D03D2DC298}" sibTransId="{FD7679ED-9C7D-465E-9BFF-1C94BAF19691}"/>
    <dgm:cxn modelId="{1157589E-BBA8-46A8-ABDB-048FE069767B}" type="presOf" srcId="{EAAE953B-98AB-431E-BC20-782AD3EA800A}" destId="{F473A493-2831-4382-9BD3-38C7DC430513}" srcOrd="0" destOrd="0" presId="urn:microsoft.com/office/officeart/2005/8/layout/lProcess3"/>
    <dgm:cxn modelId="{95F2DA91-6785-4E74-92DC-796CDA09DE73}" type="presOf" srcId="{7B82FD15-E1D9-4954-8669-863901286C26}" destId="{9E81DA05-C787-4707-8AD0-97F03783BED5}" srcOrd="0" destOrd="0" presId="urn:microsoft.com/office/officeart/2005/8/layout/lProcess3"/>
    <dgm:cxn modelId="{9D92EB45-E29A-45DB-A984-C97C1B9FB1BD}" type="presOf" srcId="{5A7320DA-A37C-4D9A-A963-AAF86556E088}" destId="{4F36F67B-7E09-45AB-927F-D7E5AB5DA506}" srcOrd="0" destOrd="0" presId="urn:microsoft.com/office/officeart/2005/8/layout/lProcess3"/>
    <dgm:cxn modelId="{8B3AB002-2B67-4845-AD8E-D6F7D8A83717}" srcId="{7F52D155-23F6-4705-8D08-8A85761887C2}" destId="{F2B5B280-EE07-44A1-95E7-2597010E8E16}" srcOrd="0" destOrd="0" parTransId="{F01DAE79-0602-43DC-8150-3F3B3CBF6380}" sibTransId="{63DCF4DE-8551-462E-A16E-B631A1C856DA}"/>
    <dgm:cxn modelId="{37E9BE58-6090-4AAA-8FDA-B9D946C18B65}" type="presOf" srcId="{C9D92B8C-F1D8-4123-BF3E-AAA18984B4E4}" destId="{A8F0175E-1F9F-4BD2-9066-E95676C5CD88}" srcOrd="0" destOrd="0" presId="urn:microsoft.com/office/officeart/2005/8/layout/lProcess3"/>
    <dgm:cxn modelId="{9CF69F5D-59D2-4640-B59A-52D727D650ED}" srcId="{A588FB87-FBE9-4CD8-89B8-0BC8B5868D67}" destId="{5A7320DA-A37C-4D9A-A963-AAF86556E088}" srcOrd="2" destOrd="0" parTransId="{2BAD3F6D-D549-4209-BDC6-9320ED529315}" sibTransId="{4D179B0A-55E2-435B-AC37-81DA27648C9E}"/>
    <dgm:cxn modelId="{81FC79A8-BFB0-4E66-B2B3-F2FCB3EC9168}" srcId="{CCF6E02E-6EF0-4458-9B0B-AEEA8FBFFCA0}" destId="{7B82FD15-E1D9-4954-8669-863901286C26}" srcOrd="1" destOrd="0" parTransId="{92E695F1-58E9-419E-95DF-F8F00206B7AF}" sibTransId="{1D284348-F14C-4D29-99C3-667ED44339FE}"/>
    <dgm:cxn modelId="{2A1FABCE-56B7-4450-A1EB-E372C4F9DDAA}" type="presOf" srcId="{23B03ADA-1DEB-4166-8C45-4C4BFF8A43D5}" destId="{05688E4E-C5BB-4FF5-B6E9-CB34E64A239E}" srcOrd="0" destOrd="0" presId="urn:microsoft.com/office/officeart/2005/8/layout/lProcess3"/>
    <dgm:cxn modelId="{FEF19259-A36A-4744-806E-5E1A6E95478A}" type="presParOf" srcId="{183F29E7-0414-4202-8F01-E135C3D39714}" destId="{AAD4A0CE-CE61-42F3-AB4F-AE3FD10D78ED}" srcOrd="0" destOrd="0" presId="urn:microsoft.com/office/officeart/2005/8/layout/lProcess3"/>
    <dgm:cxn modelId="{EA89A179-B4D0-4D92-9814-E00955F57408}" type="presParOf" srcId="{AAD4A0CE-CE61-42F3-AB4F-AE3FD10D78ED}" destId="{51697902-BA0B-4831-96FB-5EF361D77056}" srcOrd="0" destOrd="0" presId="urn:microsoft.com/office/officeart/2005/8/layout/lProcess3"/>
    <dgm:cxn modelId="{0694E0DE-2201-46FE-9F8D-0AFC3B43703C}" type="presParOf" srcId="{AAD4A0CE-CE61-42F3-AB4F-AE3FD10D78ED}" destId="{72A457CF-CFAF-4E5B-9B01-1776592BBA31}" srcOrd="1" destOrd="0" presId="urn:microsoft.com/office/officeart/2005/8/layout/lProcess3"/>
    <dgm:cxn modelId="{529D8987-857E-4906-93FC-E66A4144A86F}" type="presParOf" srcId="{AAD4A0CE-CE61-42F3-AB4F-AE3FD10D78ED}" destId="{80C6C9C8-4794-4BDA-9FD9-E7139E088A3C}" srcOrd="2" destOrd="0" presId="urn:microsoft.com/office/officeart/2005/8/layout/lProcess3"/>
    <dgm:cxn modelId="{D6B1F149-10E9-4FEE-95AE-B0640B17AD70}" type="presParOf" srcId="{AAD4A0CE-CE61-42F3-AB4F-AE3FD10D78ED}" destId="{EFE5089E-5AE4-4570-A81A-5564293D627E}" srcOrd="3" destOrd="0" presId="urn:microsoft.com/office/officeart/2005/8/layout/lProcess3"/>
    <dgm:cxn modelId="{1D6EA64B-C84A-4E7A-8E9D-1371E1355407}" type="presParOf" srcId="{AAD4A0CE-CE61-42F3-AB4F-AE3FD10D78ED}" destId="{66068457-9D77-4A23-BED4-9818855A2E93}" srcOrd="4" destOrd="0" presId="urn:microsoft.com/office/officeart/2005/8/layout/lProcess3"/>
    <dgm:cxn modelId="{55B3F0F0-B445-4F2B-8A60-29C404FB259E}" type="presParOf" srcId="{AAD4A0CE-CE61-42F3-AB4F-AE3FD10D78ED}" destId="{79FB05F8-C4CA-46BA-83BE-A8A7D1E7F6DA}" srcOrd="5" destOrd="0" presId="urn:microsoft.com/office/officeart/2005/8/layout/lProcess3"/>
    <dgm:cxn modelId="{FF98DAD4-3053-4E63-A755-A8C1EB5F2D31}" type="presParOf" srcId="{AAD4A0CE-CE61-42F3-AB4F-AE3FD10D78ED}" destId="{7C8600B4-B71D-46CD-B408-32E877EECBAA}" srcOrd="6" destOrd="0" presId="urn:microsoft.com/office/officeart/2005/8/layout/lProcess3"/>
    <dgm:cxn modelId="{BB3AEC20-7CCF-4E21-A3AF-D9D323DE4F5D}" type="presParOf" srcId="{183F29E7-0414-4202-8F01-E135C3D39714}" destId="{E7426868-3697-4483-9829-E40DC3DC9C1C}" srcOrd="1" destOrd="0" presId="urn:microsoft.com/office/officeart/2005/8/layout/lProcess3"/>
    <dgm:cxn modelId="{43F4E67A-FB30-4EC1-8FEB-CCD43B106A47}" type="presParOf" srcId="{183F29E7-0414-4202-8F01-E135C3D39714}" destId="{96523972-766E-4880-962F-07E65D55AAAA}" srcOrd="2" destOrd="0" presId="urn:microsoft.com/office/officeart/2005/8/layout/lProcess3"/>
    <dgm:cxn modelId="{1591098E-A4E9-4380-96E5-B3C9952DE860}" type="presParOf" srcId="{96523972-766E-4880-962F-07E65D55AAAA}" destId="{9E81DA05-C787-4707-8AD0-97F03783BED5}" srcOrd="0" destOrd="0" presId="urn:microsoft.com/office/officeart/2005/8/layout/lProcess3"/>
    <dgm:cxn modelId="{BCD3CA83-0721-46F1-A23B-BA9DF61544B2}" type="presParOf" srcId="{96523972-766E-4880-962F-07E65D55AAAA}" destId="{F1B0FE0B-6D46-4D21-892F-2F038C12F623}" srcOrd="1" destOrd="0" presId="urn:microsoft.com/office/officeart/2005/8/layout/lProcess3"/>
    <dgm:cxn modelId="{F212E5EB-EFCA-402E-B530-89C85FFCB952}" type="presParOf" srcId="{96523972-766E-4880-962F-07E65D55AAAA}" destId="{05688E4E-C5BB-4FF5-B6E9-CB34E64A239E}" srcOrd="2" destOrd="0" presId="urn:microsoft.com/office/officeart/2005/8/layout/lProcess3"/>
    <dgm:cxn modelId="{49CFA6A9-B37C-4A60-9D19-3D09D101E11C}" type="presParOf" srcId="{96523972-766E-4880-962F-07E65D55AAAA}" destId="{8ABA8CBC-701D-4256-BC73-91777FB6AC5A}" srcOrd="3" destOrd="0" presId="urn:microsoft.com/office/officeart/2005/8/layout/lProcess3"/>
    <dgm:cxn modelId="{B6CECCE0-8635-4FBA-B3F7-261111F164D2}" type="presParOf" srcId="{96523972-766E-4880-962F-07E65D55AAAA}" destId="{3D988D30-5804-4EB2-85C6-21046EB265D7}" srcOrd="4" destOrd="0" presId="urn:microsoft.com/office/officeart/2005/8/layout/lProcess3"/>
    <dgm:cxn modelId="{235E4AEE-799D-4C82-94DB-907E2FA7394F}" type="presParOf" srcId="{96523972-766E-4880-962F-07E65D55AAAA}" destId="{1915C86D-2BC1-4A8D-A19E-EE1CB168003A}" srcOrd="5" destOrd="0" presId="urn:microsoft.com/office/officeart/2005/8/layout/lProcess3"/>
    <dgm:cxn modelId="{C671D215-C7A8-4538-8C34-2D6C3170465A}" type="presParOf" srcId="{96523972-766E-4880-962F-07E65D55AAAA}" destId="{7BBED0BE-5BD0-4C84-AF59-D27F8BC963FA}" srcOrd="6" destOrd="0" presId="urn:microsoft.com/office/officeart/2005/8/layout/lProcess3"/>
    <dgm:cxn modelId="{774D6474-92F8-4903-9D2D-6B0D6EBE390C}" type="presParOf" srcId="{183F29E7-0414-4202-8F01-E135C3D39714}" destId="{5B37F136-A8B1-4C96-9B8D-06A6DA3EDB3D}" srcOrd="3" destOrd="0" presId="urn:microsoft.com/office/officeart/2005/8/layout/lProcess3"/>
    <dgm:cxn modelId="{12C3C180-C889-40D7-8130-AB5FA658FA4A}" type="presParOf" srcId="{183F29E7-0414-4202-8F01-E135C3D39714}" destId="{3F726D9F-E5DD-4EC5-93E5-9DAD84E0EAF6}" srcOrd="4" destOrd="0" presId="urn:microsoft.com/office/officeart/2005/8/layout/lProcess3"/>
    <dgm:cxn modelId="{A27C3C5C-FF94-4CB5-B7D1-1B107B521B12}" type="presParOf" srcId="{3F726D9F-E5DD-4EC5-93E5-9DAD84E0EAF6}" destId="{9CE5E241-83E5-4361-A0A7-344755109EFE}" srcOrd="0" destOrd="0" presId="urn:microsoft.com/office/officeart/2005/8/layout/lProcess3"/>
    <dgm:cxn modelId="{18E1AD19-6F38-4F9A-9022-6F51E48D9490}" type="presParOf" srcId="{3F726D9F-E5DD-4EC5-93E5-9DAD84E0EAF6}" destId="{2BF82981-4E68-4D46-893D-487D70813B2D}" srcOrd="1" destOrd="0" presId="urn:microsoft.com/office/officeart/2005/8/layout/lProcess3"/>
    <dgm:cxn modelId="{10EA2763-EDC0-4D07-BD9C-F370949644B8}" type="presParOf" srcId="{3F726D9F-E5DD-4EC5-93E5-9DAD84E0EAF6}" destId="{18A9CADB-0EB7-47F2-AD5B-2D56C54A075E}" srcOrd="2" destOrd="0" presId="urn:microsoft.com/office/officeart/2005/8/layout/lProcess3"/>
    <dgm:cxn modelId="{0D8EB925-EECF-46ED-A302-0E3FEF4F680A}" type="presParOf" srcId="{3F726D9F-E5DD-4EC5-93E5-9DAD84E0EAF6}" destId="{0BD12A90-297C-463A-AD38-BA82C8C9B2F4}" srcOrd="3" destOrd="0" presId="urn:microsoft.com/office/officeart/2005/8/layout/lProcess3"/>
    <dgm:cxn modelId="{CBD155E2-3F7E-4FDE-9324-AEBD82E6E823}" type="presParOf" srcId="{3F726D9F-E5DD-4EC5-93E5-9DAD84E0EAF6}" destId="{F473A493-2831-4382-9BD3-38C7DC430513}" srcOrd="4" destOrd="0" presId="urn:microsoft.com/office/officeart/2005/8/layout/lProcess3"/>
    <dgm:cxn modelId="{D7C67EF1-9D1F-4DB2-8A3C-250210BDD0F8}" type="presParOf" srcId="{3F726D9F-E5DD-4EC5-93E5-9DAD84E0EAF6}" destId="{6234E30B-B934-4EB5-9C6B-B08248ABA2F2}" srcOrd="5" destOrd="0" presId="urn:microsoft.com/office/officeart/2005/8/layout/lProcess3"/>
    <dgm:cxn modelId="{AE6BEEDE-66C3-49DA-8A06-05D986D1791A}" type="presParOf" srcId="{3F726D9F-E5DD-4EC5-93E5-9DAD84E0EAF6}" destId="{A8F0175E-1F9F-4BD2-9066-E95676C5CD88}" srcOrd="6" destOrd="0" presId="urn:microsoft.com/office/officeart/2005/8/layout/lProcess3"/>
    <dgm:cxn modelId="{C7A5ECE9-84EA-4728-8430-85A2F819D5E1}" type="presParOf" srcId="{183F29E7-0414-4202-8F01-E135C3D39714}" destId="{CD688CCF-29A0-4638-9981-18248D8D47D4}" srcOrd="5" destOrd="0" presId="urn:microsoft.com/office/officeart/2005/8/layout/lProcess3"/>
    <dgm:cxn modelId="{D540A196-61F7-4E87-98BD-71D931C6325D}" type="presParOf" srcId="{183F29E7-0414-4202-8F01-E135C3D39714}" destId="{519EE418-7E28-4F41-83A9-D32376F91103}" srcOrd="6" destOrd="0" presId="urn:microsoft.com/office/officeart/2005/8/layout/lProcess3"/>
    <dgm:cxn modelId="{3510A8E5-C338-46C5-B296-8E48BD7FA98F}" type="presParOf" srcId="{519EE418-7E28-4F41-83A9-D32376F91103}" destId="{CFB2913A-F09D-4FB7-BB91-E2E063EC01B3}" srcOrd="0" destOrd="0" presId="urn:microsoft.com/office/officeart/2005/8/layout/lProcess3"/>
    <dgm:cxn modelId="{DE96C963-14BA-4755-B4E1-E62CA1A4778D}" type="presParOf" srcId="{519EE418-7E28-4F41-83A9-D32376F91103}" destId="{0BBF8DFA-3F76-4923-982E-03D98B15072D}" srcOrd="1" destOrd="0" presId="urn:microsoft.com/office/officeart/2005/8/layout/lProcess3"/>
    <dgm:cxn modelId="{BB86BFA3-7979-4B2B-8854-59A661A14C9D}" type="presParOf" srcId="{519EE418-7E28-4F41-83A9-D32376F91103}" destId="{ABBB0884-881C-41B2-B175-6F2819583D0E}" srcOrd="2" destOrd="0" presId="urn:microsoft.com/office/officeart/2005/8/layout/lProcess3"/>
    <dgm:cxn modelId="{78201BB2-6CDA-4689-B157-017240332844}" type="presParOf" srcId="{519EE418-7E28-4F41-83A9-D32376F91103}" destId="{9719BD05-EAF3-4E78-8A4F-01E714C48591}" srcOrd="3" destOrd="0" presId="urn:microsoft.com/office/officeart/2005/8/layout/lProcess3"/>
    <dgm:cxn modelId="{58674EA7-E5EB-423E-AF5D-2E95BE5F73A9}" type="presParOf" srcId="{519EE418-7E28-4F41-83A9-D32376F91103}" destId="{415A287C-04AA-4748-A49F-C10F598F9F08}" srcOrd="4" destOrd="0" presId="urn:microsoft.com/office/officeart/2005/8/layout/lProcess3"/>
    <dgm:cxn modelId="{0AF37DBF-10E7-431C-94A0-AE49A9197C6E}" type="presParOf" srcId="{519EE418-7E28-4F41-83A9-D32376F91103}" destId="{7DA10354-C594-4EC5-8E97-5EC1F231E67F}" srcOrd="5" destOrd="0" presId="urn:microsoft.com/office/officeart/2005/8/layout/lProcess3"/>
    <dgm:cxn modelId="{E94F18A0-FBAE-4C1B-90A0-BB1C1FB2BEEB}" type="presParOf" srcId="{519EE418-7E28-4F41-83A9-D32376F91103}" destId="{4F36F67B-7E09-45AB-927F-D7E5AB5DA506}" srcOrd="6" destOrd="0" presId="urn:microsoft.com/office/officeart/2005/8/layout/lProcess3"/>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1697902-BA0B-4831-96FB-5EF361D77056}">
      <dsp:nvSpPr>
        <dsp:cNvPr id="0" name=""/>
        <dsp:cNvSpPr/>
      </dsp:nvSpPr>
      <dsp:spPr>
        <a:xfrm>
          <a:off x="42836" y="319860"/>
          <a:ext cx="2515528" cy="416518"/>
        </a:xfrm>
        <a:prstGeom prst="chevron">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4130" tIns="12065" rIns="0" bIns="12065" numCol="1" spcCol="1270" anchor="ctr" anchorCtr="0">
          <a:noAutofit/>
        </a:bodyPr>
        <a:lstStyle/>
        <a:p>
          <a:pPr lvl="0" algn="ctr" defTabSz="844550">
            <a:lnSpc>
              <a:spcPct val="90000"/>
            </a:lnSpc>
            <a:spcBef>
              <a:spcPct val="0"/>
            </a:spcBef>
            <a:spcAft>
              <a:spcPct val="35000"/>
            </a:spcAft>
          </a:pPr>
          <a:r>
            <a:rPr lang="en-GB" sz="1900" kern="1200" dirty="0" smtClean="0"/>
            <a:t>Inputs</a:t>
          </a:r>
          <a:endParaRPr lang="en-GB" sz="1900" kern="1200" dirty="0"/>
        </a:p>
      </dsp:txBody>
      <dsp:txXfrm>
        <a:off x="42836" y="319860"/>
        <a:ext cx="2515528" cy="416518"/>
      </dsp:txXfrm>
    </dsp:sp>
    <dsp:sp modelId="{80C6C9C8-4794-4BDA-9FD9-E7139E088A3C}">
      <dsp:nvSpPr>
        <dsp:cNvPr id="0" name=""/>
        <dsp:cNvSpPr/>
      </dsp:nvSpPr>
      <dsp:spPr>
        <a:xfrm>
          <a:off x="2400287" y="319858"/>
          <a:ext cx="1895502" cy="404760"/>
        </a:xfrm>
        <a:prstGeom prst="chevron">
          <a:avLst/>
        </a:prstGeom>
        <a:solidFill>
          <a:schemeClr val="accent5">
            <a:tint val="40000"/>
            <a:alpha val="90000"/>
            <a:hueOff val="0"/>
            <a:satOff val="0"/>
            <a:lumOff val="0"/>
            <a:alphaOff val="0"/>
          </a:schemeClr>
        </a:solidFill>
        <a:ln w="9525"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lvl="0" algn="ctr" defTabSz="688975">
            <a:lnSpc>
              <a:spcPct val="90000"/>
            </a:lnSpc>
            <a:spcBef>
              <a:spcPct val="0"/>
            </a:spcBef>
            <a:spcAft>
              <a:spcPct val="35000"/>
            </a:spcAft>
          </a:pPr>
          <a:r>
            <a:rPr lang="en-GB" sz="1550" kern="1200" baseline="0" dirty="0" smtClean="0"/>
            <a:t>Activities</a:t>
          </a:r>
          <a:endParaRPr lang="en-GB" sz="1550" kern="1200" baseline="0" dirty="0"/>
        </a:p>
      </dsp:txBody>
      <dsp:txXfrm>
        <a:off x="2400287" y="319858"/>
        <a:ext cx="1895502" cy="404760"/>
      </dsp:txXfrm>
    </dsp:sp>
    <dsp:sp modelId="{66068457-9D77-4A23-BED4-9818855A2E93}">
      <dsp:nvSpPr>
        <dsp:cNvPr id="0" name=""/>
        <dsp:cNvSpPr/>
      </dsp:nvSpPr>
      <dsp:spPr>
        <a:xfrm>
          <a:off x="4114800" y="319858"/>
          <a:ext cx="1894804" cy="404760"/>
        </a:xfrm>
        <a:prstGeom prst="chevron">
          <a:avLst/>
        </a:prstGeom>
        <a:solidFill>
          <a:schemeClr val="accent5">
            <a:tint val="40000"/>
            <a:alpha val="90000"/>
            <a:hueOff val="-1282263"/>
            <a:satOff val="2414"/>
            <a:lumOff val="365"/>
            <a:alphaOff val="0"/>
          </a:schemeClr>
        </a:solidFill>
        <a:ln w="9525" cap="flat" cmpd="sng" algn="ctr">
          <a:solidFill>
            <a:schemeClr val="accent5">
              <a:tint val="40000"/>
              <a:alpha val="90000"/>
              <a:hueOff val="-1282263"/>
              <a:satOff val="2414"/>
              <a:lumOff val="365"/>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lvl="0" algn="ctr" defTabSz="688975">
            <a:lnSpc>
              <a:spcPct val="90000"/>
            </a:lnSpc>
            <a:spcBef>
              <a:spcPct val="0"/>
            </a:spcBef>
            <a:spcAft>
              <a:spcPct val="35000"/>
            </a:spcAft>
          </a:pPr>
          <a:r>
            <a:rPr lang="en-GB" sz="1550" kern="1200" baseline="0" dirty="0" smtClean="0"/>
            <a:t>Outputs</a:t>
          </a:r>
          <a:endParaRPr lang="en-GB" sz="1550" kern="1200" baseline="0" dirty="0"/>
        </a:p>
      </dsp:txBody>
      <dsp:txXfrm>
        <a:off x="4114800" y="319858"/>
        <a:ext cx="1894804" cy="404760"/>
      </dsp:txXfrm>
    </dsp:sp>
    <dsp:sp modelId="{7C8600B4-B71D-46CD-B408-32E877EECBAA}">
      <dsp:nvSpPr>
        <dsp:cNvPr id="0" name=""/>
        <dsp:cNvSpPr/>
      </dsp:nvSpPr>
      <dsp:spPr>
        <a:xfrm>
          <a:off x="5829303" y="319858"/>
          <a:ext cx="1962183" cy="404760"/>
        </a:xfrm>
        <a:prstGeom prst="chevron">
          <a:avLst/>
        </a:prstGeom>
        <a:solidFill>
          <a:schemeClr val="accent5">
            <a:tint val="40000"/>
            <a:alpha val="90000"/>
            <a:hueOff val="-2564527"/>
            <a:satOff val="4828"/>
            <a:lumOff val="730"/>
            <a:alphaOff val="0"/>
          </a:schemeClr>
        </a:solidFill>
        <a:ln w="9525" cap="flat" cmpd="sng" algn="ctr">
          <a:solidFill>
            <a:schemeClr val="accent5">
              <a:tint val="40000"/>
              <a:alpha val="90000"/>
              <a:hueOff val="-2564527"/>
              <a:satOff val="4828"/>
              <a:lumOff val="73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lvl="0" algn="ctr" defTabSz="688975">
            <a:lnSpc>
              <a:spcPct val="90000"/>
            </a:lnSpc>
            <a:spcBef>
              <a:spcPct val="0"/>
            </a:spcBef>
            <a:spcAft>
              <a:spcPct val="35000"/>
            </a:spcAft>
          </a:pPr>
          <a:r>
            <a:rPr lang="en-GB" sz="1550" kern="1200" baseline="0" dirty="0" smtClean="0"/>
            <a:t>Outcomes</a:t>
          </a:r>
          <a:r>
            <a:rPr lang="en-GB" sz="1300" kern="1200" dirty="0" smtClean="0"/>
            <a:t> </a:t>
          </a:r>
          <a:endParaRPr lang="en-GB" sz="1300" kern="1200" dirty="0"/>
        </a:p>
      </dsp:txBody>
      <dsp:txXfrm>
        <a:off x="5829303" y="319858"/>
        <a:ext cx="1962183" cy="404760"/>
      </dsp:txXfrm>
    </dsp:sp>
    <dsp:sp modelId="{9E81DA05-C787-4707-8AD0-97F03783BED5}">
      <dsp:nvSpPr>
        <dsp:cNvPr id="0" name=""/>
        <dsp:cNvSpPr/>
      </dsp:nvSpPr>
      <dsp:spPr>
        <a:xfrm>
          <a:off x="42832" y="900103"/>
          <a:ext cx="2628007" cy="892691"/>
        </a:xfrm>
        <a:prstGeom prst="chevron">
          <a:avLst/>
        </a:prstGeom>
        <a:gradFill rotWithShape="0">
          <a:gsLst>
            <a:gs pos="0">
              <a:schemeClr val="accent5">
                <a:hueOff val="-4673099"/>
                <a:satOff val="6871"/>
                <a:lumOff val="5882"/>
                <a:alphaOff val="0"/>
                <a:shade val="51000"/>
                <a:satMod val="130000"/>
              </a:schemeClr>
            </a:gs>
            <a:gs pos="80000">
              <a:schemeClr val="accent5">
                <a:hueOff val="-4673099"/>
                <a:satOff val="6871"/>
                <a:lumOff val="5882"/>
                <a:alphaOff val="0"/>
                <a:shade val="93000"/>
                <a:satMod val="130000"/>
              </a:schemeClr>
            </a:gs>
            <a:gs pos="100000">
              <a:schemeClr val="accent5">
                <a:hueOff val="-4673099"/>
                <a:satOff val="6871"/>
                <a:lumOff val="5882"/>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4130" tIns="12065" rIns="0" bIns="12065" numCol="1" spcCol="1270" anchor="ctr" anchorCtr="0">
          <a:noAutofit/>
        </a:bodyPr>
        <a:lstStyle/>
        <a:p>
          <a:pPr lvl="0" algn="ctr" defTabSz="844550">
            <a:lnSpc>
              <a:spcPct val="90000"/>
            </a:lnSpc>
            <a:spcBef>
              <a:spcPct val="0"/>
            </a:spcBef>
            <a:spcAft>
              <a:spcPct val="35000"/>
            </a:spcAft>
          </a:pPr>
          <a:r>
            <a:rPr lang="en-GB" sz="1900" kern="1200" dirty="0" smtClean="0"/>
            <a:t>Project expenditure</a:t>
          </a:r>
          <a:endParaRPr lang="en-GB" sz="1900" kern="1200" dirty="0"/>
        </a:p>
      </dsp:txBody>
      <dsp:txXfrm>
        <a:off x="42832" y="900103"/>
        <a:ext cx="2628007" cy="892691"/>
      </dsp:txXfrm>
    </dsp:sp>
    <dsp:sp modelId="{05688E4E-C5BB-4FF5-B6E9-CB34E64A239E}">
      <dsp:nvSpPr>
        <dsp:cNvPr id="0" name=""/>
        <dsp:cNvSpPr/>
      </dsp:nvSpPr>
      <dsp:spPr>
        <a:xfrm>
          <a:off x="2328851" y="912289"/>
          <a:ext cx="2181245" cy="872498"/>
        </a:xfrm>
        <a:prstGeom prst="chevron">
          <a:avLst/>
        </a:prstGeom>
        <a:solidFill>
          <a:schemeClr val="accent5">
            <a:tint val="40000"/>
            <a:alpha val="90000"/>
            <a:hueOff val="-3846790"/>
            <a:satOff val="7241"/>
            <a:lumOff val="1095"/>
            <a:alphaOff val="0"/>
          </a:schemeClr>
        </a:solidFill>
        <a:ln w="9525" cap="flat" cmpd="sng" algn="ctr">
          <a:solidFill>
            <a:schemeClr val="accent5">
              <a:tint val="40000"/>
              <a:alpha val="90000"/>
              <a:hueOff val="-3846790"/>
              <a:satOff val="7241"/>
              <a:lumOff val="1095"/>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lvl="0" algn="ctr" defTabSz="688975">
            <a:lnSpc>
              <a:spcPct val="90000"/>
            </a:lnSpc>
            <a:spcBef>
              <a:spcPct val="0"/>
            </a:spcBef>
            <a:spcAft>
              <a:spcPct val="35000"/>
            </a:spcAft>
          </a:pPr>
          <a:r>
            <a:rPr lang="en-GB" sz="1550" kern="1200" baseline="0" dirty="0" smtClean="0"/>
            <a:t>In-kind economic activity generated</a:t>
          </a:r>
          <a:endParaRPr lang="en-GB" sz="1550" kern="1200" baseline="0" dirty="0"/>
        </a:p>
      </dsp:txBody>
      <dsp:txXfrm>
        <a:off x="2328851" y="912289"/>
        <a:ext cx="2181245" cy="872498"/>
      </dsp:txXfrm>
    </dsp:sp>
    <dsp:sp modelId="{3D988D30-5804-4EB2-85C6-21046EB265D7}">
      <dsp:nvSpPr>
        <dsp:cNvPr id="0" name=""/>
        <dsp:cNvSpPr/>
      </dsp:nvSpPr>
      <dsp:spPr>
        <a:xfrm>
          <a:off x="4114799" y="912289"/>
          <a:ext cx="2181245" cy="872498"/>
        </a:xfrm>
        <a:prstGeom prst="chevron">
          <a:avLst/>
        </a:prstGeom>
        <a:solidFill>
          <a:schemeClr val="accent5">
            <a:tint val="40000"/>
            <a:alpha val="90000"/>
            <a:hueOff val="-5129054"/>
            <a:satOff val="9655"/>
            <a:lumOff val="1460"/>
            <a:alphaOff val="0"/>
          </a:schemeClr>
        </a:solidFill>
        <a:ln w="9525" cap="flat" cmpd="sng" algn="ctr">
          <a:solidFill>
            <a:schemeClr val="accent5">
              <a:tint val="40000"/>
              <a:alpha val="90000"/>
              <a:hueOff val="-5129054"/>
              <a:satOff val="9655"/>
              <a:lumOff val="146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lvl="0" algn="ctr" defTabSz="688975">
            <a:lnSpc>
              <a:spcPct val="90000"/>
            </a:lnSpc>
            <a:spcBef>
              <a:spcPct val="0"/>
            </a:spcBef>
            <a:spcAft>
              <a:spcPct val="35000"/>
            </a:spcAft>
          </a:pPr>
          <a:r>
            <a:rPr lang="en-GB" sz="1550" kern="1200" baseline="0" dirty="0" smtClean="0"/>
            <a:t>Total in-kind and match funding</a:t>
          </a:r>
          <a:endParaRPr lang="en-GB" sz="1550" kern="1200" baseline="0" dirty="0"/>
        </a:p>
      </dsp:txBody>
      <dsp:txXfrm>
        <a:off x="4114799" y="912289"/>
        <a:ext cx="2181245" cy="872498"/>
      </dsp:txXfrm>
    </dsp:sp>
    <dsp:sp modelId="{7BBED0BE-5BD0-4C84-AF59-D27F8BC963FA}">
      <dsp:nvSpPr>
        <dsp:cNvPr id="0" name=""/>
        <dsp:cNvSpPr/>
      </dsp:nvSpPr>
      <dsp:spPr>
        <a:xfrm>
          <a:off x="5900749" y="912289"/>
          <a:ext cx="2038352" cy="872498"/>
        </a:xfrm>
        <a:prstGeom prst="chevron">
          <a:avLst/>
        </a:prstGeom>
        <a:solidFill>
          <a:schemeClr val="accent5">
            <a:tint val="40000"/>
            <a:alpha val="90000"/>
            <a:hueOff val="-6411317"/>
            <a:satOff val="12069"/>
            <a:lumOff val="1825"/>
            <a:alphaOff val="0"/>
          </a:schemeClr>
        </a:solidFill>
        <a:ln w="9525" cap="flat" cmpd="sng" algn="ctr">
          <a:solidFill>
            <a:schemeClr val="accent5">
              <a:tint val="40000"/>
              <a:alpha val="90000"/>
              <a:hueOff val="-6411317"/>
              <a:satOff val="12069"/>
              <a:lumOff val="1825"/>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ctr" defTabSz="622300">
            <a:lnSpc>
              <a:spcPct val="90000"/>
            </a:lnSpc>
            <a:spcBef>
              <a:spcPct val="0"/>
            </a:spcBef>
            <a:spcAft>
              <a:spcPct val="35000"/>
            </a:spcAft>
          </a:pPr>
          <a:r>
            <a:rPr lang="en-GB" sz="1400" b="1" kern="1200" baseline="0" dirty="0" smtClean="0"/>
            <a:t>Monetised Economic Value Added Measure</a:t>
          </a:r>
          <a:endParaRPr lang="en-GB" sz="1400" b="1" kern="1200" baseline="0" dirty="0"/>
        </a:p>
      </dsp:txBody>
      <dsp:txXfrm>
        <a:off x="5900749" y="912289"/>
        <a:ext cx="2038352" cy="872498"/>
      </dsp:txXfrm>
    </dsp:sp>
    <dsp:sp modelId="{9CE5E241-83E5-4361-A0A7-344755109EFE}">
      <dsp:nvSpPr>
        <dsp:cNvPr id="0" name=""/>
        <dsp:cNvSpPr/>
      </dsp:nvSpPr>
      <dsp:spPr>
        <a:xfrm>
          <a:off x="42832" y="1965940"/>
          <a:ext cx="2628007" cy="987783"/>
        </a:xfrm>
        <a:prstGeom prst="chevron">
          <a:avLst/>
        </a:prstGeom>
        <a:gradFill rotWithShape="0">
          <a:gsLst>
            <a:gs pos="0">
              <a:schemeClr val="accent5">
                <a:hueOff val="-9346198"/>
                <a:satOff val="13742"/>
                <a:lumOff val="11765"/>
                <a:alphaOff val="0"/>
                <a:shade val="51000"/>
                <a:satMod val="130000"/>
              </a:schemeClr>
            </a:gs>
            <a:gs pos="80000">
              <a:schemeClr val="accent5">
                <a:hueOff val="-9346198"/>
                <a:satOff val="13742"/>
                <a:lumOff val="11765"/>
                <a:alphaOff val="0"/>
                <a:shade val="93000"/>
                <a:satMod val="130000"/>
              </a:schemeClr>
            </a:gs>
            <a:gs pos="100000">
              <a:schemeClr val="accent5">
                <a:hueOff val="-9346198"/>
                <a:satOff val="13742"/>
                <a:lumOff val="11765"/>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4130" tIns="12065" rIns="0" bIns="12065" numCol="1" spcCol="1270" anchor="ctr" anchorCtr="0">
          <a:noAutofit/>
        </a:bodyPr>
        <a:lstStyle/>
        <a:p>
          <a:pPr lvl="0" algn="ctr" defTabSz="844550">
            <a:lnSpc>
              <a:spcPct val="90000"/>
            </a:lnSpc>
            <a:spcBef>
              <a:spcPct val="0"/>
            </a:spcBef>
            <a:spcAft>
              <a:spcPct val="35000"/>
            </a:spcAft>
          </a:pPr>
          <a:r>
            <a:rPr lang="en-GB" sz="1900" kern="1200" dirty="0" smtClean="0"/>
            <a:t>Measurable achievements</a:t>
          </a:r>
          <a:endParaRPr lang="en-GB" sz="1900" kern="1200" dirty="0"/>
        </a:p>
      </dsp:txBody>
      <dsp:txXfrm>
        <a:off x="42832" y="1965940"/>
        <a:ext cx="2628007" cy="987783"/>
      </dsp:txXfrm>
    </dsp:sp>
    <dsp:sp modelId="{18A9CADB-0EB7-47F2-AD5B-2D56C54A075E}">
      <dsp:nvSpPr>
        <dsp:cNvPr id="0" name=""/>
        <dsp:cNvSpPr/>
      </dsp:nvSpPr>
      <dsp:spPr>
        <a:xfrm>
          <a:off x="2257411" y="1981179"/>
          <a:ext cx="2181245" cy="984893"/>
        </a:xfrm>
        <a:prstGeom prst="chevron">
          <a:avLst/>
        </a:prstGeom>
        <a:solidFill>
          <a:schemeClr val="accent5">
            <a:tint val="40000"/>
            <a:alpha val="90000"/>
            <a:hueOff val="-7693581"/>
            <a:satOff val="14483"/>
            <a:lumOff val="2191"/>
            <a:alphaOff val="0"/>
          </a:schemeClr>
        </a:solidFill>
        <a:ln w="9525" cap="flat" cmpd="sng" algn="ctr">
          <a:solidFill>
            <a:schemeClr val="accent5">
              <a:tint val="40000"/>
              <a:alpha val="90000"/>
              <a:hueOff val="-7693581"/>
              <a:satOff val="14483"/>
              <a:lumOff val="2191"/>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lvl="0" algn="ctr" defTabSz="688975">
            <a:lnSpc>
              <a:spcPct val="90000"/>
            </a:lnSpc>
            <a:spcBef>
              <a:spcPct val="0"/>
            </a:spcBef>
            <a:spcAft>
              <a:spcPct val="35000"/>
            </a:spcAft>
          </a:pPr>
          <a:r>
            <a:rPr lang="en-GB" sz="1550" kern="1200" baseline="0" dirty="0" smtClean="0"/>
            <a:t>Staff time; space; student vol; overheads costs etc</a:t>
          </a:r>
          <a:endParaRPr lang="en-GB" sz="1550" kern="1200" baseline="0" dirty="0"/>
        </a:p>
      </dsp:txBody>
      <dsp:txXfrm>
        <a:off x="2257411" y="1981179"/>
        <a:ext cx="2181245" cy="984893"/>
      </dsp:txXfrm>
    </dsp:sp>
    <dsp:sp modelId="{F473A493-2831-4382-9BD3-38C7DC430513}">
      <dsp:nvSpPr>
        <dsp:cNvPr id="0" name=""/>
        <dsp:cNvSpPr/>
      </dsp:nvSpPr>
      <dsp:spPr>
        <a:xfrm>
          <a:off x="3971923" y="1965941"/>
          <a:ext cx="2181245" cy="1015369"/>
        </a:xfrm>
        <a:prstGeom prst="chevron">
          <a:avLst/>
        </a:prstGeom>
        <a:solidFill>
          <a:schemeClr val="accent5">
            <a:tint val="40000"/>
            <a:alpha val="90000"/>
            <a:hueOff val="-8975844"/>
            <a:satOff val="16897"/>
            <a:lumOff val="2556"/>
            <a:alphaOff val="0"/>
          </a:schemeClr>
        </a:solidFill>
        <a:ln w="9525" cap="flat" cmpd="sng" algn="ctr">
          <a:solidFill>
            <a:schemeClr val="accent5">
              <a:tint val="40000"/>
              <a:alpha val="90000"/>
              <a:hueOff val="-8975844"/>
              <a:satOff val="16897"/>
              <a:lumOff val="2556"/>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lvl="0" algn="ctr" defTabSz="688975">
            <a:lnSpc>
              <a:spcPct val="90000"/>
            </a:lnSpc>
            <a:spcBef>
              <a:spcPct val="0"/>
            </a:spcBef>
            <a:spcAft>
              <a:spcPct val="35000"/>
            </a:spcAft>
          </a:pPr>
          <a:r>
            <a:rPr lang="en-GB" sz="1550" kern="1200" baseline="0" dirty="0" smtClean="0"/>
            <a:t>Additional funding; community input; trading</a:t>
          </a:r>
          <a:endParaRPr lang="en-GB" sz="1550" kern="1200" baseline="0" dirty="0"/>
        </a:p>
      </dsp:txBody>
      <dsp:txXfrm>
        <a:off x="3971923" y="1965941"/>
        <a:ext cx="2181245" cy="1015369"/>
      </dsp:txXfrm>
    </dsp:sp>
    <dsp:sp modelId="{A8F0175E-1F9F-4BD2-9066-E95676C5CD88}">
      <dsp:nvSpPr>
        <dsp:cNvPr id="0" name=""/>
        <dsp:cNvSpPr/>
      </dsp:nvSpPr>
      <dsp:spPr>
        <a:xfrm>
          <a:off x="5686445" y="1965941"/>
          <a:ext cx="2181245" cy="1015369"/>
        </a:xfrm>
        <a:prstGeom prst="chevron">
          <a:avLst/>
        </a:prstGeom>
        <a:solidFill>
          <a:schemeClr val="accent5">
            <a:tint val="40000"/>
            <a:alpha val="90000"/>
            <a:hueOff val="-10258108"/>
            <a:satOff val="19311"/>
            <a:lumOff val="2921"/>
            <a:alphaOff val="0"/>
          </a:schemeClr>
        </a:solidFill>
        <a:ln w="9525" cap="flat" cmpd="sng" algn="ctr">
          <a:solidFill>
            <a:schemeClr val="accent5">
              <a:tint val="40000"/>
              <a:alpha val="90000"/>
              <a:hueOff val="-10258108"/>
              <a:satOff val="19311"/>
              <a:lumOff val="2921"/>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lvl="0" algn="ctr" defTabSz="688975">
            <a:lnSpc>
              <a:spcPct val="90000"/>
            </a:lnSpc>
            <a:spcBef>
              <a:spcPct val="0"/>
            </a:spcBef>
            <a:spcAft>
              <a:spcPct val="35000"/>
            </a:spcAft>
          </a:pPr>
          <a:r>
            <a:rPr lang="en-GB" sz="1550" kern="1200" baseline="0" dirty="0" smtClean="0"/>
            <a:t>Value in relation to inputs </a:t>
          </a:r>
          <a:endParaRPr lang="en-GB" sz="1550" kern="1200" baseline="0" dirty="0"/>
        </a:p>
      </dsp:txBody>
      <dsp:txXfrm>
        <a:off x="5686445" y="1965941"/>
        <a:ext cx="2181245" cy="1015369"/>
      </dsp:txXfrm>
    </dsp:sp>
    <dsp:sp modelId="{CFB2913A-F09D-4FB7-BB91-E2E063EC01B3}">
      <dsp:nvSpPr>
        <dsp:cNvPr id="0" name=""/>
        <dsp:cNvSpPr/>
      </dsp:nvSpPr>
      <dsp:spPr>
        <a:xfrm>
          <a:off x="42832" y="3114683"/>
          <a:ext cx="2628007" cy="1051202"/>
        </a:xfrm>
        <a:prstGeom prst="chevron">
          <a:avLst/>
        </a:prstGeom>
        <a:gradFill rotWithShape="0">
          <a:gsLst>
            <a:gs pos="0">
              <a:schemeClr val="accent5">
                <a:hueOff val="-14019296"/>
                <a:satOff val="20613"/>
                <a:lumOff val="17647"/>
                <a:alphaOff val="0"/>
                <a:shade val="51000"/>
                <a:satMod val="130000"/>
              </a:schemeClr>
            </a:gs>
            <a:gs pos="80000">
              <a:schemeClr val="accent5">
                <a:hueOff val="-14019296"/>
                <a:satOff val="20613"/>
                <a:lumOff val="17647"/>
                <a:alphaOff val="0"/>
                <a:shade val="93000"/>
                <a:satMod val="130000"/>
              </a:schemeClr>
            </a:gs>
            <a:gs pos="100000">
              <a:schemeClr val="accent5">
                <a:hueOff val="-14019296"/>
                <a:satOff val="20613"/>
                <a:lumOff val="17647"/>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4130" tIns="12065" rIns="0" bIns="12065" numCol="1" spcCol="1270" anchor="ctr" anchorCtr="0">
          <a:noAutofit/>
        </a:bodyPr>
        <a:lstStyle/>
        <a:p>
          <a:pPr lvl="0" algn="ctr" defTabSz="844550">
            <a:lnSpc>
              <a:spcPct val="90000"/>
            </a:lnSpc>
            <a:spcBef>
              <a:spcPct val="0"/>
            </a:spcBef>
            <a:spcAft>
              <a:spcPct val="35000"/>
            </a:spcAft>
          </a:pPr>
          <a:r>
            <a:rPr lang="en-GB" sz="1900" kern="1200" dirty="0" smtClean="0"/>
            <a:t>Measurement problems</a:t>
          </a:r>
          <a:endParaRPr lang="en-GB" sz="1900" kern="1200" dirty="0"/>
        </a:p>
      </dsp:txBody>
      <dsp:txXfrm>
        <a:off x="42832" y="3114683"/>
        <a:ext cx="2628007" cy="1051202"/>
      </dsp:txXfrm>
    </dsp:sp>
    <dsp:sp modelId="{ABBB0884-881C-41B2-B175-6F2819583D0E}">
      <dsp:nvSpPr>
        <dsp:cNvPr id="0" name=""/>
        <dsp:cNvSpPr/>
      </dsp:nvSpPr>
      <dsp:spPr>
        <a:xfrm>
          <a:off x="2197176" y="3114685"/>
          <a:ext cx="2181245" cy="1062676"/>
        </a:xfrm>
        <a:prstGeom prst="chevron">
          <a:avLst/>
        </a:prstGeom>
        <a:solidFill>
          <a:schemeClr val="accent5">
            <a:tint val="40000"/>
            <a:alpha val="90000"/>
            <a:hueOff val="-11540370"/>
            <a:satOff val="21724"/>
            <a:lumOff val="3286"/>
            <a:alphaOff val="0"/>
          </a:schemeClr>
        </a:solidFill>
        <a:ln w="9525" cap="flat" cmpd="sng" algn="ctr">
          <a:solidFill>
            <a:schemeClr val="accent5">
              <a:tint val="40000"/>
              <a:alpha val="90000"/>
              <a:hueOff val="-11540370"/>
              <a:satOff val="21724"/>
              <a:lumOff val="3286"/>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9050" tIns="9525" rIns="0" bIns="9525" numCol="1" spcCol="1270" anchor="ctr" anchorCtr="0">
          <a:noAutofit/>
        </a:bodyPr>
        <a:lstStyle/>
        <a:p>
          <a:pPr lvl="0" algn="ctr" defTabSz="644525">
            <a:lnSpc>
              <a:spcPct val="90000"/>
            </a:lnSpc>
            <a:spcBef>
              <a:spcPct val="0"/>
            </a:spcBef>
            <a:spcAft>
              <a:spcPct val="35000"/>
            </a:spcAft>
          </a:pPr>
          <a:r>
            <a:rPr lang="en-GB" sz="1450" kern="1200" baseline="0" dirty="0" smtClean="0"/>
            <a:t>Multiple accounting policies; overheads not additionality?</a:t>
          </a:r>
          <a:endParaRPr lang="en-GB" sz="1450" kern="1200" baseline="0" dirty="0"/>
        </a:p>
      </dsp:txBody>
      <dsp:txXfrm>
        <a:off x="2197176" y="3114685"/>
        <a:ext cx="2181245" cy="1062676"/>
      </dsp:txXfrm>
    </dsp:sp>
    <dsp:sp modelId="{415A287C-04AA-4748-A49F-C10F598F9F08}">
      <dsp:nvSpPr>
        <dsp:cNvPr id="0" name=""/>
        <dsp:cNvSpPr/>
      </dsp:nvSpPr>
      <dsp:spPr>
        <a:xfrm>
          <a:off x="3900487" y="3123576"/>
          <a:ext cx="2181245" cy="1062676"/>
        </a:xfrm>
        <a:prstGeom prst="chevron">
          <a:avLst/>
        </a:prstGeom>
        <a:solidFill>
          <a:schemeClr val="accent5">
            <a:tint val="40000"/>
            <a:alpha val="90000"/>
            <a:hueOff val="-12822634"/>
            <a:satOff val="24138"/>
            <a:lumOff val="3651"/>
            <a:alphaOff val="0"/>
          </a:schemeClr>
        </a:solidFill>
        <a:ln w="9525" cap="flat" cmpd="sng" algn="ctr">
          <a:solidFill>
            <a:schemeClr val="accent5">
              <a:tint val="40000"/>
              <a:alpha val="90000"/>
              <a:hueOff val="-12822634"/>
              <a:satOff val="24138"/>
              <a:lumOff val="3651"/>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9050" tIns="9525" rIns="0" bIns="9525"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endParaRPr lang="en-GB" sz="1450" kern="1200" baseline="0" dirty="0" smtClean="0"/>
        </a:p>
        <a:p>
          <a:pPr marL="0" marR="0" lvl="0" indent="0" algn="ctr" defTabSz="914400" eaLnBrk="1" fontAlgn="auto" latinLnBrk="0" hangingPunct="1">
            <a:lnSpc>
              <a:spcPct val="100000"/>
            </a:lnSpc>
            <a:spcBef>
              <a:spcPct val="0"/>
            </a:spcBef>
            <a:spcAft>
              <a:spcPts val="0"/>
            </a:spcAft>
            <a:buClrTx/>
            <a:buSzTx/>
            <a:buFontTx/>
            <a:buNone/>
            <a:tabLst/>
            <a:defRPr/>
          </a:pPr>
          <a:r>
            <a:rPr lang="en-GB" sz="1450" kern="1200" baseline="0" dirty="0" smtClean="0"/>
            <a:t>What is the claim behind the figures? Uses input methods </a:t>
          </a:r>
        </a:p>
        <a:p>
          <a:pPr lvl="0" algn="ctr" defTabSz="644525">
            <a:lnSpc>
              <a:spcPct val="90000"/>
            </a:lnSpc>
            <a:spcBef>
              <a:spcPct val="0"/>
            </a:spcBef>
            <a:spcAft>
              <a:spcPct val="35000"/>
            </a:spcAft>
          </a:pPr>
          <a:endParaRPr lang="en-GB" sz="1450" kern="1200" dirty="0"/>
        </a:p>
      </dsp:txBody>
      <dsp:txXfrm>
        <a:off x="3900487" y="3123576"/>
        <a:ext cx="2181245" cy="1062676"/>
      </dsp:txXfrm>
    </dsp:sp>
    <dsp:sp modelId="{4F36F67B-7E09-45AB-927F-D7E5AB5DA506}">
      <dsp:nvSpPr>
        <dsp:cNvPr id="0" name=""/>
        <dsp:cNvSpPr/>
      </dsp:nvSpPr>
      <dsp:spPr>
        <a:xfrm>
          <a:off x="5686445" y="3141663"/>
          <a:ext cx="2181245" cy="1008721"/>
        </a:xfrm>
        <a:prstGeom prst="chevron">
          <a:avLst/>
        </a:prstGeom>
        <a:solidFill>
          <a:schemeClr val="accent5">
            <a:tint val="40000"/>
            <a:alpha val="90000"/>
            <a:hueOff val="-14104897"/>
            <a:satOff val="26552"/>
            <a:lumOff val="4016"/>
            <a:alphaOff val="0"/>
          </a:schemeClr>
        </a:solidFill>
        <a:ln w="9525" cap="flat" cmpd="sng" algn="ctr">
          <a:solidFill>
            <a:schemeClr val="accent5">
              <a:tint val="40000"/>
              <a:alpha val="90000"/>
              <a:hueOff val="-14104897"/>
              <a:satOff val="26552"/>
              <a:lumOff val="4016"/>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9050" tIns="9525" rIns="0" bIns="9525" numCol="1" spcCol="1270" anchor="ctr" anchorCtr="0">
          <a:noAutofit/>
        </a:bodyPr>
        <a:lstStyle/>
        <a:p>
          <a:pPr lvl="0" algn="ctr" defTabSz="644525">
            <a:lnSpc>
              <a:spcPct val="90000"/>
            </a:lnSpc>
            <a:spcBef>
              <a:spcPct val="0"/>
            </a:spcBef>
            <a:spcAft>
              <a:spcPct val="35000"/>
            </a:spcAft>
          </a:pPr>
          <a:r>
            <a:rPr lang="en-GB" sz="1450" kern="1200" baseline="0" dirty="0" smtClean="0"/>
            <a:t>What is additionality to society as opposed to projects?</a:t>
          </a:r>
          <a:endParaRPr lang="en-GB" sz="1450" kern="1200" baseline="0" dirty="0"/>
        </a:p>
      </dsp:txBody>
      <dsp:txXfrm>
        <a:off x="5686445" y="3141663"/>
        <a:ext cx="2181245" cy="1008721"/>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9506" name="Rectangle 2"/>
          <p:cNvSpPr>
            <a:spLocks noGrp="1" noChangeArrowheads="1"/>
          </p:cNvSpPr>
          <p:nvPr>
            <p:ph type="hdr" sz="quarter"/>
          </p:nvPr>
        </p:nvSpPr>
        <p:spPr bwMode="auto">
          <a:xfrm>
            <a:off x="0" y="0"/>
            <a:ext cx="294495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149507" name="Rectangle 3"/>
          <p:cNvSpPr>
            <a:spLocks noGrp="1" noChangeArrowheads="1"/>
          </p:cNvSpPr>
          <p:nvPr>
            <p:ph type="dt" sz="quarter" idx="1"/>
          </p:nvPr>
        </p:nvSpPr>
        <p:spPr bwMode="auto">
          <a:xfrm>
            <a:off x="3851098" y="0"/>
            <a:ext cx="294495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GB"/>
          </a:p>
        </p:txBody>
      </p:sp>
      <p:sp>
        <p:nvSpPr>
          <p:cNvPr id="149508" name="Rectangle 4"/>
          <p:cNvSpPr>
            <a:spLocks noGrp="1" noChangeArrowheads="1"/>
          </p:cNvSpPr>
          <p:nvPr>
            <p:ph type="ftr" sz="quarter" idx="2"/>
          </p:nvPr>
        </p:nvSpPr>
        <p:spPr bwMode="auto">
          <a:xfrm>
            <a:off x="0" y="9429750"/>
            <a:ext cx="294495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149509" name="Rectangle 5"/>
          <p:cNvSpPr>
            <a:spLocks noGrp="1" noChangeArrowheads="1"/>
          </p:cNvSpPr>
          <p:nvPr>
            <p:ph type="sldNum" sz="quarter" idx="3"/>
          </p:nvPr>
        </p:nvSpPr>
        <p:spPr bwMode="auto">
          <a:xfrm>
            <a:off x="3851098" y="9429750"/>
            <a:ext cx="294495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35ABDA43-4941-497C-8A40-CAD1E86A84B3}" type="slidenum">
              <a:rPr lang="en-GB"/>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46576" cy="496888"/>
          </a:xfrm>
          <a:prstGeom prst="rect">
            <a:avLst/>
          </a:prstGeom>
          <a:noFill/>
          <a:ln w="9525">
            <a:noFill/>
            <a:miter lim="800000"/>
            <a:headEnd/>
            <a:tailEnd/>
          </a:ln>
          <a:effectLst/>
        </p:spPr>
        <p:txBody>
          <a:bodyPr vert="horz" wrap="square" lIns="91723" tIns="45862" rIns="91723" bIns="45862" numCol="1" anchor="t" anchorCtr="0" compatLnSpc="1">
            <a:prstTxWarp prst="textNoShape">
              <a:avLst/>
            </a:prstTxWarp>
          </a:bodyPr>
          <a:lstStyle>
            <a:lvl1pPr defTabSz="917575">
              <a:defRPr sz="1200"/>
            </a:lvl1pPr>
          </a:lstStyle>
          <a:p>
            <a:endParaRPr lang="en-GB"/>
          </a:p>
        </p:txBody>
      </p:sp>
      <p:sp>
        <p:nvSpPr>
          <p:cNvPr id="3075" name="Rectangle 3"/>
          <p:cNvSpPr>
            <a:spLocks noGrp="1" noChangeArrowheads="1"/>
          </p:cNvSpPr>
          <p:nvPr>
            <p:ph type="dt" idx="1"/>
          </p:nvPr>
        </p:nvSpPr>
        <p:spPr bwMode="auto">
          <a:xfrm>
            <a:off x="3849482" y="0"/>
            <a:ext cx="2946575" cy="496888"/>
          </a:xfrm>
          <a:prstGeom prst="rect">
            <a:avLst/>
          </a:prstGeom>
          <a:noFill/>
          <a:ln w="9525">
            <a:noFill/>
            <a:miter lim="800000"/>
            <a:headEnd/>
            <a:tailEnd/>
          </a:ln>
          <a:effectLst/>
        </p:spPr>
        <p:txBody>
          <a:bodyPr vert="horz" wrap="square" lIns="91723" tIns="45862" rIns="91723" bIns="45862" numCol="1" anchor="t" anchorCtr="0" compatLnSpc="1">
            <a:prstTxWarp prst="textNoShape">
              <a:avLst/>
            </a:prstTxWarp>
          </a:bodyPr>
          <a:lstStyle>
            <a:lvl1pPr algn="r" defTabSz="917575">
              <a:defRPr sz="1200"/>
            </a:lvl1pPr>
          </a:lstStyle>
          <a:p>
            <a:endParaRPr lang="en-GB"/>
          </a:p>
        </p:txBody>
      </p:sp>
      <p:sp>
        <p:nvSpPr>
          <p:cNvPr id="3076" name="Rectangle 4"/>
          <p:cNvSpPr>
            <a:spLocks noGrp="1" noRot="1" noChangeAspect="1" noChangeArrowheads="1" noTextEdit="1"/>
          </p:cNvSpPr>
          <p:nvPr>
            <p:ph type="sldImg" idx="2"/>
          </p:nvPr>
        </p:nvSpPr>
        <p:spPr bwMode="auto">
          <a:xfrm>
            <a:off x="915988" y="744538"/>
            <a:ext cx="4967287" cy="3724275"/>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79606" y="4716464"/>
            <a:ext cx="5438464" cy="4467225"/>
          </a:xfrm>
          <a:prstGeom prst="rect">
            <a:avLst/>
          </a:prstGeom>
          <a:noFill/>
          <a:ln w="9525">
            <a:noFill/>
            <a:miter lim="800000"/>
            <a:headEnd/>
            <a:tailEnd/>
          </a:ln>
          <a:effectLst/>
        </p:spPr>
        <p:txBody>
          <a:bodyPr vert="horz" wrap="square" lIns="91723" tIns="45862" rIns="91723" bIns="45862"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3078" name="Rectangle 6"/>
          <p:cNvSpPr>
            <a:spLocks noGrp="1" noChangeArrowheads="1"/>
          </p:cNvSpPr>
          <p:nvPr>
            <p:ph type="ftr" sz="quarter" idx="4"/>
          </p:nvPr>
        </p:nvSpPr>
        <p:spPr bwMode="auto">
          <a:xfrm>
            <a:off x="0" y="9429750"/>
            <a:ext cx="2946576" cy="496888"/>
          </a:xfrm>
          <a:prstGeom prst="rect">
            <a:avLst/>
          </a:prstGeom>
          <a:noFill/>
          <a:ln w="9525">
            <a:noFill/>
            <a:miter lim="800000"/>
            <a:headEnd/>
            <a:tailEnd/>
          </a:ln>
          <a:effectLst/>
        </p:spPr>
        <p:txBody>
          <a:bodyPr vert="horz" wrap="square" lIns="91723" tIns="45862" rIns="91723" bIns="45862" numCol="1" anchor="b" anchorCtr="0" compatLnSpc="1">
            <a:prstTxWarp prst="textNoShape">
              <a:avLst/>
            </a:prstTxWarp>
          </a:bodyPr>
          <a:lstStyle>
            <a:lvl1pPr defTabSz="917575">
              <a:defRPr sz="1200"/>
            </a:lvl1pPr>
          </a:lstStyle>
          <a:p>
            <a:endParaRPr lang="en-GB"/>
          </a:p>
        </p:txBody>
      </p:sp>
      <p:sp>
        <p:nvSpPr>
          <p:cNvPr id="3079" name="Rectangle 7"/>
          <p:cNvSpPr>
            <a:spLocks noGrp="1" noChangeArrowheads="1"/>
          </p:cNvSpPr>
          <p:nvPr>
            <p:ph type="sldNum" sz="quarter" idx="5"/>
          </p:nvPr>
        </p:nvSpPr>
        <p:spPr bwMode="auto">
          <a:xfrm>
            <a:off x="3849482" y="9429750"/>
            <a:ext cx="2946575" cy="496888"/>
          </a:xfrm>
          <a:prstGeom prst="rect">
            <a:avLst/>
          </a:prstGeom>
          <a:noFill/>
          <a:ln w="9525">
            <a:noFill/>
            <a:miter lim="800000"/>
            <a:headEnd/>
            <a:tailEnd/>
          </a:ln>
          <a:effectLst/>
        </p:spPr>
        <p:txBody>
          <a:bodyPr vert="horz" wrap="square" lIns="91723" tIns="45862" rIns="91723" bIns="45862" numCol="1" anchor="b" anchorCtr="0" compatLnSpc="1">
            <a:prstTxWarp prst="textNoShape">
              <a:avLst/>
            </a:prstTxWarp>
          </a:bodyPr>
          <a:lstStyle>
            <a:lvl1pPr algn="r" defTabSz="917575">
              <a:defRPr sz="1200"/>
            </a:lvl1pPr>
          </a:lstStyle>
          <a:p>
            <a:fld id="{2BCFD290-93CE-476F-ACD2-DDE753173A61}" type="slidenum">
              <a:rPr lang="en-GB"/>
              <a:pPr/>
              <a:t>‹#›</a:t>
            </a:fld>
            <a:endParaRPr lang="en-GB"/>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A3CCD1-37F2-4612-AED4-89D7FAEEE779}" type="slidenum">
              <a:rPr lang="en-GB"/>
              <a:pPr/>
              <a:t>1</a:t>
            </a:fld>
            <a:endParaRPr lang="en-GB"/>
          </a:p>
        </p:txBody>
      </p:sp>
      <p:sp>
        <p:nvSpPr>
          <p:cNvPr id="155650" name="Rectangle 2"/>
          <p:cNvSpPr>
            <a:spLocks noGrp="1" noRot="1" noChangeAspect="1" noChangeArrowheads="1" noTextEdit="1"/>
          </p:cNvSpPr>
          <p:nvPr>
            <p:ph type="sldImg"/>
          </p:nvPr>
        </p:nvSpPr>
        <p:spPr>
          <a:ln/>
        </p:spPr>
      </p:sp>
      <p:sp>
        <p:nvSpPr>
          <p:cNvPr id="155651" name="Rectangle 3"/>
          <p:cNvSpPr>
            <a:spLocks noGrp="1" noChangeArrowheads="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 typeface="Arial" pitchFamily="34" charset="0"/>
              <a:buChar char="•"/>
              <a:tabLst/>
              <a:defRPr/>
            </a:pPr>
            <a:r>
              <a:rPr lang="en-US" dirty="0" smtClean="0"/>
              <a:t> Start</a:t>
            </a:r>
            <a:r>
              <a:rPr lang="en-US" baseline="0" dirty="0" smtClean="0"/>
              <a:t>  with a brief overview and some of the measurement challenges we identified in a review we undertook for the NCCPE in 2009</a:t>
            </a:r>
            <a:endParaRPr lang="en-US" dirty="0" smtClean="0"/>
          </a:p>
          <a:p>
            <a:pPr>
              <a:buFont typeface="Arial" pitchFamily="34" charset="0"/>
              <a:buChar char="•"/>
            </a:pPr>
            <a:endParaRPr lang="en-US" dirty="0" smtClean="0"/>
          </a:p>
          <a:p>
            <a:pPr>
              <a:buFont typeface="Arial" pitchFamily="34" charset="0"/>
              <a:buChar char="•"/>
            </a:pPr>
            <a:r>
              <a:rPr lang="en-US" dirty="0" smtClean="0"/>
              <a:t> Describe our developing approach to evaluation within the University of Brighton</a:t>
            </a:r>
          </a:p>
          <a:p>
            <a:pPr>
              <a:buFont typeface="Arial" pitchFamily="34" charset="0"/>
              <a:buChar char="•"/>
            </a:pPr>
            <a:endParaRPr lang="en-US" dirty="0" smtClean="0"/>
          </a:p>
          <a:p>
            <a:pPr>
              <a:buFont typeface="Arial" pitchFamily="34" charset="0"/>
              <a:buChar char="•"/>
            </a:pPr>
            <a:r>
              <a:rPr lang="en-US" dirty="0" smtClean="0"/>
              <a:t>Finally, share some of our work in progress trying to develop a useable metric of community engagement…very much a work in progress rather than aiming to present a finished ‘product’  and would welcome your feedback</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GB" sz="1200" kern="1200" dirty="0" smtClean="0">
                <a:solidFill>
                  <a:schemeClr val="tx1"/>
                </a:solidFill>
                <a:latin typeface="Arial" charset="0"/>
                <a:ea typeface="+mn-ea"/>
                <a:cs typeface="+mn-cs"/>
              </a:rPr>
              <a:t>The numerous attempts to define indicators for university-public engagement suggest that there is no single approach that can be applied to any given university and its community partners….</a:t>
            </a:r>
          </a:p>
          <a:p>
            <a:endParaRPr lang="en-GB" dirty="0"/>
          </a:p>
        </p:txBody>
      </p:sp>
      <p:sp>
        <p:nvSpPr>
          <p:cNvPr id="4" name="Slide Number Placeholder 3"/>
          <p:cNvSpPr>
            <a:spLocks noGrp="1"/>
          </p:cNvSpPr>
          <p:nvPr>
            <p:ph type="sldNum" sz="quarter" idx="10"/>
          </p:nvPr>
        </p:nvSpPr>
        <p:spPr/>
        <p:txBody>
          <a:bodyPr/>
          <a:lstStyle/>
          <a:p>
            <a:fld id="{2BCFD290-93CE-476F-ACD2-DDE753173A61}" type="slidenum">
              <a:rPr lang="en-GB" smtClean="0"/>
              <a:pPr/>
              <a:t>10</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pPr defTabSz="916181"/>
            <a:fld id="{1226B728-04F7-4791-AF56-F394C73DC8D2}" type="slidenum">
              <a:rPr lang="en-GB"/>
              <a:pPr defTabSz="916181"/>
              <a:t>11</a:t>
            </a:fld>
            <a:endParaRPr lang="en-GB" dirty="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r>
              <a:rPr lang="en-US" dirty="0" smtClean="0"/>
              <a:t>Examples of engagement</a:t>
            </a:r>
            <a:r>
              <a:rPr lang="en-US" baseline="0" dirty="0" smtClean="0"/>
              <a:t> in Brighton. CUPP and the SECC programme (communities of practice approach)</a:t>
            </a:r>
            <a:endParaRPr lang="en-US" dirty="0" smtClean="0"/>
          </a:p>
          <a:p>
            <a:pPr eaLnBrk="1" hangingPunct="1"/>
            <a:endParaRPr lang="en-US" dirty="0" smtClean="0"/>
          </a:p>
          <a:p>
            <a:pPr eaLnBrk="1" hangingPunct="1"/>
            <a:r>
              <a:rPr lang="en-US" b="1" dirty="0" smtClean="0"/>
              <a:t>ACTIVITY BUDDIES – 7 projects. ‘Dispensing with the mystery’</a:t>
            </a:r>
            <a:r>
              <a:rPr lang="en-US" dirty="0" smtClean="0"/>
              <a:t> project using pharmacy students to work alongside older people living in deprived areas of Brighton to deal with issues of management of medication and information about medication. Training older people as researchers project at Chichester</a:t>
            </a:r>
          </a:p>
          <a:p>
            <a:pPr eaLnBrk="1" hangingPunct="1"/>
            <a:endParaRPr lang="en-US" dirty="0" smtClean="0"/>
          </a:p>
          <a:p>
            <a:pPr eaLnBrk="1" hangingPunct="1"/>
            <a:r>
              <a:rPr lang="en-US" b="1" dirty="0" smtClean="0"/>
              <a:t>‘Bouncing back’ </a:t>
            </a:r>
            <a:r>
              <a:rPr lang="en-US" dirty="0" smtClean="0"/>
              <a:t>is a Community of Practice bringing academics, students, practitioners from </a:t>
            </a:r>
            <a:r>
              <a:rPr lang="en-US" dirty="0" err="1" smtClean="0"/>
              <a:t>vol</a:t>
            </a:r>
            <a:r>
              <a:rPr lang="en-US" dirty="0" smtClean="0"/>
              <a:t> and stat sectors, and parents together to develop a model of Resilient Therapy that parents and community practitioners can apply in their work supporting children young people and families to deal positively with adverse life circumstances</a:t>
            </a:r>
          </a:p>
          <a:p>
            <a:pPr eaLnBrk="1" hangingPunct="1"/>
            <a:endParaRPr lang="en-US" dirty="0" smtClean="0"/>
          </a:p>
          <a:p>
            <a:pPr eaLnBrk="1" hangingPunct="1"/>
            <a:r>
              <a:rPr lang="en-US" b="1" dirty="0" smtClean="0"/>
              <a:t>Creating ‘Spaces’ </a:t>
            </a:r>
            <a:r>
              <a:rPr lang="en-US" dirty="0" smtClean="0"/>
              <a:t>both the LGBT and Deaf </a:t>
            </a:r>
            <a:r>
              <a:rPr lang="en-US" dirty="0" err="1" smtClean="0"/>
              <a:t>CoPs</a:t>
            </a:r>
            <a:r>
              <a:rPr lang="en-US" dirty="0" smtClean="0"/>
              <a:t> have consulted with local communities – Our Space is focusing specifically on the Deaf community in Sussex – to research local needs, improve the accessibility of services, and create alternative ‘spaces’ where people can meet and get information/advice</a:t>
            </a:r>
            <a:endParaRPr lang="en-US" b="1" dirty="0" smtClean="0"/>
          </a:p>
          <a:p>
            <a:pPr eaLnBrk="1" hangingPunct="1"/>
            <a:endParaRPr lang="en-US" dirty="0" smtClean="0"/>
          </a:p>
          <a:p>
            <a:pPr eaLnBrk="1" hangingPunct="1"/>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smtClean="0">
                <a:solidFill>
                  <a:schemeClr val="tx1"/>
                </a:solidFill>
                <a:latin typeface="Arial" charset="0"/>
                <a:ea typeface="+mn-ea"/>
                <a:cs typeface="+mn-cs"/>
              </a:rPr>
              <a:t>In addition to supporting partnership projects, Cupp also aims to act as a 'gateway' between the University of Brighton and local community and voluntary organisations, with a reach across the south-east coastal area, including Hastings. Cupp is increasingly taking a lead in supporting, encouraging and developing the University’s public engagement and community-engagement activities at all levels within the institution. </a:t>
            </a:r>
            <a:endParaRPr lang="en-GB" dirty="0"/>
          </a:p>
        </p:txBody>
      </p:sp>
      <p:sp>
        <p:nvSpPr>
          <p:cNvPr id="4" name="Slide Number Placeholder 3"/>
          <p:cNvSpPr>
            <a:spLocks noGrp="1"/>
          </p:cNvSpPr>
          <p:nvPr>
            <p:ph type="sldNum" sz="quarter" idx="10"/>
          </p:nvPr>
        </p:nvSpPr>
        <p:spPr/>
        <p:txBody>
          <a:bodyPr/>
          <a:lstStyle/>
          <a:p>
            <a:fld id="{2BCFD290-93CE-476F-ACD2-DDE753173A61}" type="slidenum">
              <a:rPr lang="en-GB" smtClean="0"/>
              <a:pPr/>
              <a:t>12</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GB" sz="1200" kern="1200" dirty="0" smtClean="0">
                <a:solidFill>
                  <a:schemeClr val="tx1"/>
                </a:solidFill>
                <a:latin typeface="Arial" charset="0"/>
                <a:ea typeface="+mn-ea"/>
                <a:cs typeface="+mn-cs"/>
              </a:rPr>
              <a:t>The audit provides a baseline from which the University is able to make a start with institutional measurement, including measuring impact.  The baseline audit data will be examined with a view to establishing what the ‘standards’ we wish to establish should be, so that we can reapply the tool in five years time and establish what progress has been made.  </a:t>
            </a:r>
          </a:p>
          <a:p>
            <a:endParaRPr lang="en-GB" dirty="0"/>
          </a:p>
        </p:txBody>
      </p:sp>
      <p:sp>
        <p:nvSpPr>
          <p:cNvPr id="4" name="Slide Number Placeholder 3"/>
          <p:cNvSpPr>
            <a:spLocks noGrp="1"/>
          </p:cNvSpPr>
          <p:nvPr>
            <p:ph type="sldNum" sz="quarter" idx="10"/>
          </p:nvPr>
        </p:nvSpPr>
        <p:spPr/>
        <p:txBody>
          <a:bodyPr/>
          <a:lstStyle/>
          <a:p>
            <a:fld id="{2BCFD290-93CE-476F-ACD2-DDE753173A61}" type="slidenum">
              <a:rPr lang="en-GB" smtClean="0"/>
              <a:pPr/>
              <a:t>13</a:t>
            </a:fld>
            <a:endParaRPr lang="en-GB"/>
          </a:p>
        </p:txBody>
      </p:sp>
      <p:sp>
        <p:nvSpPr>
          <p:cNvPr id="2" name="Slide Image Placeholder 1"/>
          <p:cNvSpPr>
            <a:spLocks noGrp="1" noRot="1" noChangeAspect="1"/>
          </p:cNvSpPr>
          <p:nvPr>
            <p:ph type="sldImg"/>
          </p:nvPr>
        </p:nvSpPr>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pPr defTabSz="916181"/>
            <a:fld id="{B3AC6FFD-9AFA-43A9-8AF4-6BEAFECBD0E6}" type="slidenum">
              <a:rPr lang="en-GB"/>
              <a:pPr defTabSz="916181"/>
              <a:t>14</a:t>
            </a:fld>
            <a:endParaRPr lang="en-GB" dirty="0"/>
          </a:p>
        </p:txBody>
      </p:sp>
      <p:sp>
        <p:nvSpPr>
          <p:cNvPr id="19459" name="Rectangle 2"/>
          <p:cNvSpPr>
            <a:spLocks noGrp="1" noRot="1" noChangeAspect="1" noChangeArrowheads="1" noTextEdit="1"/>
          </p:cNvSpPr>
          <p:nvPr>
            <p:ph type="sldImg"/>
          </p:nvPr>
        </p:nvSpPr>
        <p:spPr>
          <a:xfrm>
            <a:off x="917575" y="744538"/>
            <a:ext cx="4962525" cy="3722687"/>
          </a:xfrm>
          <a:ln/>
        </p:spPr>
      </p:sp>
      <p:sp>
        <p:nvSpPr>
          <p:cNvPr id="19460" name="Rectangle 3"/>
          <p:cNvSpPr>
            <a:spLocks noGrp="1" noChangeArrowheads="1"/>
          </p:cNvSpPr>
          <p:nvPr>
            <p:ph type="body" idx="1"/>
          </p:nvPr>
        </p:nvSpPr>
        <p:spPr>
          <a:noFill/>
          <a:ln/>
        </p:spPr>
        <p:txBody>
          <a:bodyPr/>
          <a:lstStyle/>
          <a:p>
            <a:pPr eaLnBrk="1" hangingPunct="1"/>
            <a:r>
              <a:rPr lang="en-GB" dirty="0" smtClean="0"/>
              <a:t>The </a:t>
            </a:r>
            <a:r>
              <a:rPr lang="en-GB" i="1" dirty="0" smtClean="0"/>
              <a:t>REAP </a:t>
            </a:r>
            <a:r>
              <a:rPr lang="en-GB" dirty="0" smtClean="0"/>
              <a:t>tool best approach we’ve come across to </a:t>
            </a:r>
            <a:r>
              <a:rPr lang="en-GB" b="1" dirty="0" smtClean="0"/>
              <a:t>capturing and evaluating the multi-disciplinary/cross-boundary partnerships</a:t>
            </a:r>
            <a:r>
              <a:rPr lang="en-GB" dirty="0" smtClean="0"/>
              <a:t> involved.</a:t>
            </a:r>
          </a:p>
          <a:p>
            <a:pPr eaLnBrk="1" hangingPunct="1"/>
            <a:endParaRPr lang="en-GB" i="1" dirty="0" smtClean="0"/>
          </a:p>
          <a:p>
            <a:pPr eaLnBrk="1" hangingPunct="1"/>
            <a:r>
              <a:rPr lang="en-GB" dirty="0" smtClean="0"/>
              <a:t>The benefit is </a:t>
            </a:r>
            <a:r>
              <a:rPr lang="en-GB" i="1" dirty="0" smtClean="0"/>
              <a:t>REAP </a:t>
            </a:r>
            <a:r>
              <a:rPr lang="en-GB" dirty="0" smtClean="0"/>
              <a:t>provides a common outcome evaluation framework for all the CoPs and strengthen the evidence base for South East Coastal Communities (SECC) community engagement work, building up a data base of all projects and how each one has assessed the value added to the universities and to local communities. (Could also be extended to other CUPP projects e.g. BSCKE, Helpdesk). Not a tool...more a conceptual framework on which we can map evaluation data in a coherent way</a:t>
            </a:r>
          </a:p>
          <a:p>
            <a:pPr eaLnBrk="1" hangingPunct="1"/>
            <a:endParaRPr lang="en-GB" dirty="0" smtClean="0"/>
          </a:p>
          <a:p>
            <a:r>
              <a:rPr lang="en-GB" sz="1200" kern="1200" dirty="0" smtClean="0">
                <a:solidFill>
                  <a:schemeClr val="tx1"/>
                </a:solidFill>
                <a:latin typeface="Arial" charset="0"/>
                <a:ea typeface="+mn-ea"/>
                <a:cs typeface="+mn-cs"/>
              </a:rPr>
              <a:t>However, our experience of projects undertaking self evaluation was that </a:t>
            </a:r>
            <a:r>
              <a:rPr lang="en-GB" dirty="0" smtClean="0"/>
              <a:t>REAP was quite challenging. Community partners, community members found the language off-putting and many challenged the binary distinction between university and community when some saw themselves as part of both.  Also an</a:t>
            </a:r>
            <a:r>
              <a:rPr lang="en-GB" baseline="0" dirty="0" smtClean="0"/>
              <a:t> issue of time and resources </a:t>
            </a:r>
            <a:r>
              <a:rPr lang="en-GB" baseline="0" dirty="0" err="1" smtClean="0"/>
              <a:t>evn</a:t>
            </a:r>
            <a:r>
              <a:rPr lang="en-GB" baseline="0" dirty="0" smtClean="0"/>
              <a:t> in quite well-funded projects...</a:t>
            </a:r>
          </a:p>
          <a:p>
            <a:endParaRPr lang="en-GB" baseline="0" dirty="0" smtClean="0"/>
          </a:p>
          <a:p>
            <a:r>
              <a:rPr lang="en-GB" dirty="0" smtClean="0"/>
              <a:t>It </a:t>
            </a:r>
            <a:r>
              <a:rPr lang="en-GB" sz="1200" kern="1200" dirty="0" smtClean="0">
                <a:solidFill>
                  <a:schemeClr val="tx1"/>
                </a:solidFill>
                <a:latin typeface="Arial" charset="0"/>
                <a:ea typeface="+mn-ea"/>
                <a:cs typeface="+mn-cs"/>
              </a:rPr>
              <a:t>confirmed the need to develop indicators at an individual project level that present an easily comprehensible metric of the value generated by university-community engagement activities.</a:t>
            </a:r>
          </a:p>
          <a:p>
            <a:endParaRPr lang="en-GB" sz="1200" kern="1200" dirty="0" smtClean="0">
              <a:solidFill>
                <a:schemeClr val="tx1"/>
              </a:solidFill>
              <a:latin typeface="Arial" charset="0"/>
              <a:ea typeface="+mn-ea"/>
              <a:cs typeface="+mn-cs"/>
            </a:endParaRPr>
          </a:p>
          <a:p>
            <a:r>
              <a:rPr lang="en-GB" sz="1200" kern="1200" dirty="0" smtClean="0">
                <a:solidFill>
                  <a:schemeClr val="tx1"/>
                </a:solidFill>
                <a:latin typeface="Arial" charset="0"/>
                <a:ea typeface="+mn-ea"/>
                <a:cs typeface="+mn-cs"/>
              </a:rPr>
              <a:t> Cupp has been developing an approach to describing the outcomes of university-community engagement in terms of a financial multiplier, based on an analysis of the six partnerships </a:t>
            </a:r>
            <a:r>
              <a:rPr lang="en-GB" dirty="0" smtClean="0"/>
              <a:t>we </a:t>
            </a:r>
            <a:r>
              <a:rPr lang="en-GB" sz="1200" kern="1200" dirty="0" smtClean="0">
                <a:solidFill>
                  <a:schemeClr val="tx1"/>
                </a:solidFill>
                <a:latin typeface="Arial" charset="0"/>
                <a:ea typeface="+mn-ea"/>
                <a:cs typeface="+mn-cs"/>
              </a:rPr>
              <a:t>currently support as part of the South East Coastal Communities Project.</a:t>
            </a:r>
          </a:p>
          <a:p>
            <a:pPr eaLnBrk="1" hangingPunct="1"/>
            <a:endParaRPr lang="en-GB"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GB" sz="1200" kern="1200" dirty="0" smtClean="0">
                <a:solidFill>
                  <a:schemeClr val="tx1"/>
                </a:solidFill>
                <a:latin typeface="Arial" charset="0"/>
                <a:ea typeface="+mn-ea"/>
                <a:cs typeface="+mn-cs"/>
              </a:rPr>
              <a:t>Our initial approach, presented here, represents </a:t>
            </a:r>
            <a:r>
              <a:rPr lang="en-GB" sz="1200" i="1" kern="1200" dirty="0" smtClean="0">
                <a:solidFill>
                  <a:schemeClr val="tx1"/>
                </a:solidFill>
                <a:latin typeface="Arial" charset="0"/>
                <a:ea typeface="+mn-ea"/>
                <a:cs typeface="+mn-cs"/>
              </a:rPr>
              <a:t>a measure of</a:t>
            </a:r>
            <a:r>
              <a:rPr lang="en-GB" sz="1200" kern="1200" dirty="0" smtClean="0">
                <a:solidFill>
                  <a:schemeClr val="tx1"/>
                </a:solidFill>
                <a:latin typeface="Arial" charset="0"/>
                <a:ea typeface="+mn-ea"/>
                <a:cs typeface="+mn-cs"/>
              </a:rPr>
              <a:t> </a:t>
            </a:r>
            <a:r>
              <a:rPr lang="en-GB" sz="1200" i="1" kern="1200" dirty="0" smtClean="0">
                <a:solidFill>
                  <a:schemeClr val="tx1"/>
                </a:solidFill>
                <a:latin typeface="Arial" charset="0"/>
                <a:ea typeface="+mn-ea"/>
                <a:cs typeface="+mn-cs"/>
              </a:rPr>
              <a:t>the leveraged activity and resources resulting from an initial investment.</a:t>
            </a:r>
            <a:r>
              <a:rPr lang="en-GB" sz="1200" kern="1200" dirty="0" smtClean="0">
                <a:solidFill>
                  <a:schemeClr val="tx1"/>
                </a:solidFill>
                <a:latin typeface="Arial" charset="0"/>
                <a:ea typeface="+mn-ea"/>
                <a:cs typeface="+mn-cs"/>
              </a:rPr>
              <a:t>  What we were seeking was to measure the typical ‘outcome’ that is sought from development work – how much activity can be generated from an initial resource. (Explain diagram)</a:t>
            </a:r>
          </a:p>
          <a:p>
            <a:endParaRPr lang="en-GB" sz="1200" kern="1200" dirty="0" smtClean="0">
              <a:solidFill>
                <a:schemeClr val="tx1"/>
              </a:solidFill>
              <a:latin typeface="Arial" charset="0"/>
              <a:ea typeface="+mn-ea"/>
              <a:cs typeface="+mn-cs"/>
            </a:endParaRPr>
          </a:p>
          <a:p>
            <a:r>
              <a:rPr lang="en-GB" sz="1200" b="1" kern="1200" dirty="0" smtClean="0">
                <a:solidFill>
                  <a:schemeClr val="tx1"/>
                </a:solidFill>
                <a:latin typeface="Arial" charset="0"/>
                <a:ea typeface="+mn-ea"/>
                <a:cs typeface="+mn-cs"/>
              </a:rPr>
              <a:t>Note health warning. </a:t>
            </a:r>
            <a:r>
              <a:rPr lang="en-GB" sz="1200" kern="1200" dirty="0" smtClean="0">
                <a:solidFill>
                  <a:schemeClr val="tx1"/>
                </a:solidFill>
                <a:latin typeface="Arial" charset="0"/>
                <a:ea typeface="+mn-ea"/>
                <a:cs typeface="+mn-cs"/>
              </a:rPr>
              <a:t>It is important to note that it should be seen as only one component of an evaluation strategy. It is not a substitute for detailed impact evaluation of a project. </a:t>
            </a:r>
          </a:p>
          <a:p>
            <a:endParaRPr lang="en-GB" sz="1200" kern="1200" dirty="0" smtClean="0">
              <a:solidFill>
                <a:schemeClr val="tx1"/>
              </a:solidFill>
              <a:latin typeface="Arial" charset="0"/>
              <a:ea typeface="+mn-ea"/>
              <a:cs typeface="+mn-cs"/>
            </a:endParaRPr>
          </a:p>
          <a:p>
            <a:r>
              <a:rPr lang="en-GB" dirty="0" smtClean="0"/>
              <a:t>But o</a:t>
            </a:r>
            <a:r>
              <a:rPr lang="en-GB" sz="1200" kern="1200" dirty="0" smtClean="0">
                <a:solidFill>
                  <a:schemeClr val="tx1"/>
                </a:solidFill>
                <a:latin typeface="Arial" charset="0"/>
                <a:ea typeface="+mn-ea"/>
                <a:cs typeface="+mn-cs"/>
              </a:rPr>
              <a:t>ver time, we hoped that it would be possible to establish a baseline expectation of leveraged activity in relation to an initial financial investment.</a:t>
            </a:r>
          </a:p>
          <a:p>
            <a:endParaRPr lang="en-GB" sz="1200" kern="1200" dirty="0" smtClean="0">
              <a:solidFill>
                <a:schemeClr val="tx1"/>
              </a:solidFill>
              <a:latin typeface="Arial" charset="0"/>
              <a:ea typeface="+mn-ea"/>
              <a:cs typeface="+mn-cs"/>
            </a:endParaRPr>
          </a:p>
          <a:p>
            <a:r>
              <a:rPr lang="en-GB" sz="1200" kern="1200" dirty="0" smtClean="0">
                <a:solidFill>
                  <a:schemeClr val="tx1"/>
                </a:solidFill>
                <a:latin typeface="Arial" charset="0"/>
                <a:ea typeface="+mn-ea"/>
                <a:cs typeface="+mn-cs"/>
              </a:rPr>
              <a:t>But measurement problems...the limitations of this approach quickly became apparent. </a:t>
            </a:r>
          </a:p>
          <a:p>
            <a:endParaRPr lang="en-GB" sz="1200" kern="1200" dirty="0" smtClean="0">
              <a:solidFill>
                <a:schemeClr val="tx1"/>
              </a:solidFill>
              <a:latin typeface="Arial" charset="0"/>
              <a:ea typeface="+mn-ea"/>
              <a:cs typeface="+mn-cs"/>
            </a:endParaRPr>
          </a:p>
          <a:p>
            <a:r>
              <a:rPr lang="en-GB" sz="1200" kern="1200" dirty="0" smtClean="0">
                <a:solidFill>
                  <a:schemeClr val="tx1"/>
                </a:solidFill>
                <a:latin typeface="Arial" charset="0"/>
                <a:ea typeface="+mn-ea"/>
                <a:cs typeface="+mn-cs"/>
              </a:rPr>
              <a:t>Firstly</a:t>
            </a:r>
            <a:r>
              <a:rPr lang="en-GB" dirty="0" smtClean="0"/>
              <a:t>, each of the projects had different accounting policies in relation to monetising the staff time contributed and student volunteering. In some projects, university overheads were waived. However, not only were these calculated in different ways but it was considered problematic to treat waived overheads straightforwardly as an additional resource. </a:t>
            </a:r>
            <a:endParaRPr lang="en-GB" sz="1200" kern="1200" dirty="0" smtClean="0">
              <a:solidFill>
                <a:schemeClr val="tx1"/>
              </a:solidFill>
              <a:latin typeface="Arial" charset="0"/>
              <a:ea typeface="+mn-ea"/>
              <a:cs typeface="+mn-cs"/>
            </a:endParaRPr>
          </a:p>
          <a:p>
            <a:endParaRPr lang="en-GB" sz="1200" kern="1200" dirty="0" smtClean="0">
              <a:solidFill>
                <a:schemeClr val="tx1"/>
              </a:solidFill>
              <a:latin typeface="Arial" charset="0"/>
              <a:ea typeface="+mn-ea"/>
              <a:cs typeface="+mn-cs"/>
            </a:endParaRPr>
          </a:p>
          <a:p>
            <a:r>
              <a:rPr lang="en-GB" sz="1200" kern="1200" dirty="0" smtClean="0">
                <a:solidFill>
                  <a:schemeClr val="tx1"/>
                </a:solidFill>
                <a:latin typeface="Arial" charset="0"/>
                <a:ea typeface="+mn-ea"/>
                <a:cs typeface="+mn-cs"/>
              </a:rPr>
              <a:t>Second, we were confusing</a:t>
            </a:r>
            <a:r>
              <a:rPr lang="en-GB" sz="1200" kern="1200" baseline="0" dirty="0" smtClean="0">
                <a:solidFill>
                  <a:schemeClr val="tx1"/>
                </a:solidFill>
                <a:latin typeface="Arial" charset="0"/>
                <a:ea typeface="+mn-ea"/>
                <a:cs typeface="+mn-cs"/>
              </a:rPr>
              <a:t> </a:t>
            </a:r>
            <a:r>
              <a:rPr lang="en-GB" dirty="0" smtClean="0"/>
              <a:t>the maximisation of inputs with outcomes. In reality, the resources leveraged by an initial investment were additional inputs to deliver services and needed to be kept distinct from outcomes. </a:t>
            </a:r>
            <a:endParaRPr lang="en-GB" sz="1200" kern="1200" dirty="0" smtClean="0">
              <a:solidFill>
                <a:schemeClr val="tx1"/>
              </a:solidFill>
              <a:latin typeface="Arial" charset="0"/>
              <a:ea typeface="+mn-ea"/>
              <a:cs typeface="+mn-cs"/>
            </a:endParaRPr>
          </a:p>
          <a:p>
            <a:endParaRPr lang="en-GB" sz="1200" kern="1200" dirty="0" smtClean="0">
              <a:solidFill>
                <a:schemeClr val="tx1"/>
              </a:solidFill>
              <a:latin typeface="Arial" charset="0"/>
              <a:ea typeface="+mn-ea"/>
              <a:cs typeface="+mn-cs"/>
            </a:endParaRPr>
          </a:p>
          <a:p>
            <a:r>
              <a:rPr lang="en-GB" sz="1200" kern="1200" dirty="0" smtClean="0">
                <a:solidFill>
                  <a:schemeClr val="tx1"/>
                </a:solidFill>
                <a:latin typeface="Arial" charset="0"/>
                <a:ea typeface="+mn-ea"/>
                <a:cs typeface="+mn-cs"/>
              </a:rPr>
              <a:t>Finally, while it was possible to measure some economic added value in relation to inputs, it was difficult to claim this was a measure of wider social impact, rather than additionality to the projects. </a:t>
            </a:r>
          </a:p>
          <a:p>
            <a:endParaRPr lang="en-GB" dirty="0"/>
          </a:p>
        </p:txBody>
      </p:sp>
      <p:sp>
        <p:nvSpPr>
          <p:cNvPr id="4" name="Slide Number Placeholder 3"/>
          <p:cNvSpPr>
            <a:spLocks noGrp="1"/>
          </p:cNvSpPr>
          <p:nvPr>
            <p:ph type="sldNum" sz="quarter" idx="10"/>
          </p:nvPr>
        </p:nvSpPr>
        <p:spPr/>
        <p:txBody>
          <a:bodyPr/>
          <a:lstStyle/>
          <a:p>
            <a:fld id="{2BCFD290-93CE-476F-ACD2-DDE753173A61}" type="slidenum">
              <a:rPr lang="en-GB" smtClean="0"/>
              <a:pPr/>
              <a:t>15</a:t>
            </a:fld>
            <a:endParaRPr lang="en-GB"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In addressing these problems, a clear distinction was made between resources generated and outcomes. Rather than describe monetised value added elements as outcomes, they were treated as non-market inputs that contributed to the project outputs and outcomes. </a:t>
            </a:r>
          </a:p>
          <a:p>
            <a:endParaRPr lang="en-GB" dirty="0" smtClean="0"/>
          </a:p>
          <a:p>
            <a:r>
              <a:rPr lang="en-GB" dirty="0" smtClean="0"/>
              <a:t>Thus the core measurement concepts that emerged were:</a:t>
            </a:r>
          </a:p>
          <a:p>
            <a:pPr lvl="0">
              <a:buFont typeface="Arial" pitchFamily="34" charset="0"/>
              <a:buChar char="•"/>
            </a:pPr>
            <a:r>
              <a:rPr lang="en-GB" dirty="0" smtClean="0"/>
              <a:t> leverage should include both resources and activities</a:t>
            </a:r>
          </a:p>
          <a:p>
            <a:pPr lvl="0">
              <a:buFont typeface="Arial" pitchFamily="34" charset="0"/>
              <a:buChar char="•"/>
            </a:pPr>
            <a:r>
              <a:rPr lang="en-GB" dirty="0" smtClean="0"/>
              <a:t> non-market inputs could be monetised</a:t>
            </a:r>
          </a:p>
          <a:p>
            <a:pPr lvl="0">
              <a:buFont typeface="Arial" pitchFamily="34" charset="0"/>
              <a:buChar char="•"/>
            </a:pPr>
            <a:r>
              <a:rPr lang="en-GB" dirty="0" smtClean="0"/>
              <a:t> the total input valuation represents value created activity </a:t>
            </a:r>
          </a:p>
          <a:p>
            <a:r>
              <a:rPr lang="en-GB" dirty="0" smtClean="0"/>
              <a:t>A further distinction was made between ‘process outcomes’ (i.e. those related to the developing partnership relationships) and ‘social outcomes’ (i.e. the additionality created in terms of wider social impact). </a:t>
            </a:r>
          </a:p>
          <a:p>
            <a:endParaRPr lang="en-GB" dirty="0"/>
          </a:p>
        </p:txBody>
      </p:sp>
      <p:sp>
        <p:nvSpPr>
          <p:cNvPr id="4" name="Slide Number Placeholder 3"/>
          <p:cNvSpPr>
            <a:spLocks noGrp="1"/>
          </p:cNvSpPr>
          <p:nvPr>
            <p:ph type="sldNum" sz="quarter" idx="10"/>
          </p:nvPr>
        </p:nvSpPr>
        <p:spPr/>
        <p:txBody>
          <a:bodyPr/>
          <a:lstStyle/>
          <a:p>
            <a:fld id="{2BCFD290-93CE-476F-ACD2-DDE753173A61}" type="slidenum">
              <a:rPr lang="en-GB" smtClean="0"/>
              <a:pPr/>
              <a:t>16</a:t>
            </a:fld>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GB" sz="1200" kern="1200" dirty="0" smtClean="0">
                <a:solidFill>
                  <a:schemeClr val="tx1"/>
                </a:solidFill>
                <a:latin typeface="Arial" charset="0"/>
                <a:ea typeface="+mn-ea"/>
                <a:cs typeface="+mn-cs"/>
              </a:rPr>
              <a:t>Figures are for July 2008 – December 2009. The project grant shows actual expenditure to that period.</a:t>
            </a:r>
          </a:p>
          <a:p>
            <a:endParaRPr lang="en-GB" sz="1200" kern="1200" dirty="0" smtClean="0">
              <a:solidFill>
                <a:schemeClr val="tx1"/>
              </a:solidFill>
              <a:latin typeface="Arial" charset="0"/>
              <a:ea typeface="+mn-ea"/>
              <a:cs typeface="+mn-cs"/>
            </a:endParaRPr>
          </a:p>
          <a:p>
            <a:r>
              <a:rPr lang="en-GB" sz="1200" kern="1200" dirty="0" smtClean="0">
                <a:solidFill>
                  <a:schemeClr val="tx1"/>
                </a:solidFill>
                <a:latin typeface="Arial" charset="0"/>
                <a:ea typeface="+mn-ea"/>
                <a:cs typeface="+mn-cs"/>
              </a:rPr>
              <a:t>Our case study examples should be seen as indicative. They represent projects at different stages of development and maturity. In addition, the projects have made different assumptions in calculating community and university input, i.e. volunteer hourly rates; staff time; additional resources contributed. In calculating community and university input there is a need to develop an agreed set of accounting rules.</a:t>
            </a:r>
          </a:p>
          <a:p>
            <a:endParaRPr lang="en-GB" sz="1200" kern="1200" dirty="0" smtClean="0">
              <a:solidFill>
                <a:schemeClr val="tx1"/>
              </a:solidFill>
              <a:latin typeface="Arial" charset="0"/>
              <a:ea typeface="+mn-ea"/>
              <a:cs typeface="+mn-cs"/>
            </a:endParaRPr>
          </a:p>
          <a:p>
            <a:r>
              <a:rPr lang="en-GB" sz="1200" kern="1200" dirty="0" smtClean="0">
                <a:solidFill>
                  <a:schemeClr val="tx1"/>
                </a:solidFill>
                <a:latin typeface="Arial" charset="0"/>
                <a:ea typeface="+mn-ea"/>
                <a:cs typeface="+mn-cs"/>
              </a:rPr>
              <a:t>But the examples demonstrate that investment in development work can result in significantly expanded resources and activities. So for Activity Buddies for every £1 invested an additional £1.28 has been generated as in kind contribution (128% leveraged value); for Bouncing Back an additional £3.26 has been generated (326% leveraged value); and for Life Music an additional £3.28 has been generated (328% leveraged value). </a:t>
            </a:r>
          </a:p>
          <a:p>
            <a:endParaRPr lang="en-GB" sz="1200" kern="1200" dirty="0" smtClean="0">
              <a:solidFill>
                <a:schemeClr val="tx1"/>
              </a:solidFill>
              <a:latin typeface="Arial" charset="0"/>
              <a:ea typeface="+mn-ea"/>
              <a:cs typeface="+mn-cs"/>
            </a:endParaRPr>
          </a:p>
          <a:p>
            <a:r>
              <a:rPr lang="en-GB" sz="1200" kern="1200" dirty="0" smtClean="0">
                <a:solidFill>
                  <a:schemeClr val="tx1"/>
                </a:solidFill>
                <a:latin typeface="Arial" charset="0"/>
                <a:ea typeface="+mn-ea"/>
                <a:cs typeface="+mn-cs"/>
              </a:rPr>
              <a:t>As we develop this model through the pilot study we hope to define more clearly a benchmark standard for leveraged activity. </a:t>
            </a:r>
          </a:p>
          <a:p>
            <a:endParaRPr lang="en-GB" sz="1200" kern="1200" dirty="0" smtClean="0">
              <a:solidFill>
                <a:schemeClr val="tx1"/>
              </a:solidFill>
              <a:latin typeface="Arial" charset="0"/>
              <a:ea typeface="+mn-ea"/>
              <a:cs typeface="+mn-cs"/>
            </a:endParaRPr>
          </a:p>
          <a:p>
            <a:r>
              <a:rPr lang="en-GB" sz="1200" kern="1200" dirty="0" smtClean="0">
                <a:solidFill>
                  <a:schemeClr val="tx1"/>
                </a:solidFill>
                <a:latin typeface="Arial" charset="0"/>
                <a:ea typeface="+mn-ea"/>
                <a:cs typeface="+mn-cs"/>
              </a:rPr>
              <a:t>This</a:t>
            </a:r>
            <a:r>
              <a:rPr lang="en-GB" sz="1200" kern="1200" baseline="0" dirty="0" smtClean="0">
                <a:solidFill>
                  <a:schemeClr val="tx1"/>
                </a:solidFill>
                <a:latin typeface="Arial" charset="0"/>
                <a:ea typeface="+mn-ea"/>
                <a:cs typeface="+mn-cs"/>
              </a:rPr>
              <a:t> approach represents only one amongst a range of tools that will be needed. It’s certainly not an easy answer to the problems of funders deciding where to put resources. But done systematically over a period of time we think it can tell us something meaningful about the value-added benefits of investing in community university partnerships.</a:t>
            </a:r>
            <a:endParaRPr lang="en-GB" sz="1200" kern="1200" dirty="0" smtClean="0">
              <a:solidFill>
                <a:schemeClr val="tx1"/>
              </a:solidFill>
              <a:latin typeface="Arial" charset="0"/>
              <a:ea typeface="+mn-ea"/>
              <a:cs typeface="+mn-cs"/>
            </a:endParaRPr>
          </a:p>
          <a:p>
            <a:endParaRPr lang="en-GB" dirty="0"/>
          </a:p>
        </p:txBody>
      </p:sp>
      <p:sp>
        <p:nvSpPr>
          <p:cNvPr id="4" name="Slide Number Placeholder 3"/>
          <p:cNvSpPr>
            <a:spLocks noGrp="1"/>
          </p:cNvSpPr>
          <p:nvPr>
            <p:ph type="sldNum" sz="quarter" idx="10"/>
          </p:nvPr>
        </p:nvSpPr>
        <p:spPr/>
        <p:txBody>
          <a:bodyPr/>
          <a:lstStyle/>
          <a:p>
            <a:fld id="{2BCFD290-93CE-476F-ACD2-DDE753173A61}" type="slidenum">
              <a:rPr lang="en-GB" smtClean="0"/>
              <a:pPr/>
              <a:t>17</a:t>
            </a:fld>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pPr eaLnBrk="1" hangingPunct="1"/>
            <a:endParaRPr lang="en-US" dirty="0" smtClean="0"/>
          </a:p>
        </p:txBody>
      </p:sp>
      <p:sp>
        <p:nvSpPr>
          <p:cNvPr id="24580" name="Slide Number Placeholder 3"/>
          <p:cNvSpPr>
            <a:spLocks noGrp="1"/>
          </p:cNvSpPr>
          <p:nvPr>
            <p:ph type="sldNum" sz="quarter" idx="5"/>
          </p:nvPr>
        </p:nvSpPr>
        <p:spPr>
          <a:noFill/>
        </p:spPr>
        <p:txBody>
          <a:bodyPr/>
          <a:lstStyle/>
          <a:p>
            <a:fld id="{612613E9-A7F8-4DE2-BC31-14C213629737}" type="slidenum">
              <a:rPr lang="en-GB" smtClean="0"/>
              <a:pPr/>
              <a:t>18</a:t>
            </a:fld>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BAEEFD-0E92-44BB-9EF9-2A236C9B06E8}" type="slidenum">
              <a:rPr lang="en-GB"/>
              <a:pPr/>
              <a:t>2</a:t>
            </a:fld>
            <a:endParaRPr lang="en-GB"/>
          </a:p>
        </p:txBody>
      </p:sp>
      <p:sp>
        <p:nvSpPr>
          <p:cNvPr id="205826" name="Rectangle 2"/>
          <p:cNvSpPr>
            <a:spLocks noGrp="1" noRot="1" noChangeAspect="1" noChangeArrowheads="1" noTextEdit="1"/>
          </p:cNvSpPr>
          <p:nvPr>
            <p:ph type="sldImg"/>
          </p:nvPr>
        </p:nvSpPr>
        <p:spPr>
          <a:ln/>
        </p:spPr>
      </p:sp>
      <p:sp>
        <p:nvSpPr>
          <p:cNvPr id="20582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Second set of challenges result</a:t>
            </a:r>
            <a:r>
              <a:rPr lang="en-GB" baseline="0" dirty="0" smtClean="0"/>
              <a:t> from the diversity of engagement activity</a:t>
            </a:r>
            <a:endParaRPr lang="en-GB" dirty="0"/>
          </a:p>
        </p:txBody>
      </p:sp>
      <p:sp>
        <p:nvSpPr>
          <p:cNvPr id="4" name="Slide Number Placeholder 3"/>
          <p:cNvSpPr>
            <a:spLocks noGrp="1"/>
          </p:cNvSpPr>
          <p:nvPr>
            <p:ph type="sldNum" sz="quarter" idx="10"/>
          </p:nvPr>
        </p:nvSpPr>
        <p:spPr/>
        <p:txBody>
          <a:bodyPr/>
          <a:lstStyle/>
          <a:p>
            <a:fld id="{2BCFD290-93CE-476F-ACD2-DDE753173A61}" type="slidenum">
              <a:rPr lang="en-GB" smtClean="0"/>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Our review also identified a gap between the main approaches to evaluation currently being attempted (top down v bottom up)</a:t>
            </a:r>
            <a:endParaRPr lang="en-GB" dirty="0"/>
          </a:p>
        </p:txBody>
      </p:sp>
      <p:sp>
        <p:nvSpPr>
          <p:cNvPr id="4" name="Slide Number Placeholder 3"/>
          <p:cNvSpPr>
            <a:spLocks noGrp="1"/>
          </p:cNvSpPr>
          <p:nvPr>
            <p:ph type="sldNum" sz="quarter" idx="10"/>
          </p:nvPr>
        </p:nvSpPr>
        <p:spPr/>
        <p:txBody>
          <a:bodyPr/>
          <a:lstStyle/>
          <a:p>
            <a:fld id="{2BCFD290-93CE-476F-ACD2-DDE753173A61}" type="slidenum">
              <a:rPr lang="en-GB" smtClean="0"/>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BCFD290-93CE-476F-ACD2-DDE753173A61}" type="slidenum">
              <a:rPr lang="en-GB" smtClean="0"/>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DBA379-67CB-480E-A17A-FB36DA6876A4}" type="slidenum">
              <a:rPr lang="en-GB"/>
              <a:pPr/>
              <a:t>6</a:t>
            </a:fld>
            <a:endParaRPr lang="en-GB"/>
          </a:p>
        </p:txBody>
      </p:sp>
      <p:sp>
        <p:nvSpPr>
          <p:cNvPr id="239618" name="Rectangle 2"/>
          <p:cNvSpPr>
            <a:spLocks noGrp="1" noRot="1" noChangeAspect="1" noChangeArrowheads="1" noTextEdit="1"/>
          </p:cNvSpPr>
          <p:nvPr>
            <p:ph type="sldImg"/>
          </p:nvPr>
        </p:nvSpPr>
        <p:spPr>
          <a:ln/>
        </p:spPr>
      </p:sp>
      <p:sp>
        <p:nvSpPr>
          <p:cNvPr id="239619" name="Rectangle 3"/>
          <p:cNvSpPr>
            <a:spLocks noGrp="1" noChangeArrowheads="1"/>
          </p:cNvSpPr>
          <p:nvPr>
            <p:ph type="body" idx="1"/>
          </p:nvPr>
        </p:nvSpPr>
        <p:spPr/>
        <p:txBody>
          <a:bodyPr/>
          <a:lstStyle/>
          <a:p>
            <a:r>
              <a:rPr lang="en-US" dirty="0" smtClean="0"/>
              <a:t>Wider context</a:t>
            </a:r>
          </a:p>
          <a:p>
            <a:endParaRPr lang="en-US" dirty="0" smtClean="0"/>
          </a:p>
          <a:p>
            <a:endParaRPr lang="en-US" dirty="0" smtClean="0"/>
          </a:p>
          <a:p>
            <a:r>
              <a:rPr lang="en-US" dirty="0" smtClean="0"/>
              <a:t>…But to think about demonstrating the</a:t>
            </a:r>
            <a:r>
              <a:rPr lang="en-US" baseline="0" dirty="0" smtClean="0"/>
              <a:t> worth of engagement</a:t>
            </a:r>
            <a:r>
              <a:rPr lang="en-US" dirty="0" smtClean="0"/>
              <a:t> we need first to take</a:t>
            </a:r>
            <a:r>
              <a:rPr lang="en-US" baseline="0" dirty="0" smtClean="0"/>
              <a:t> a step back and define what university – public engagement is</a:t>
            </a: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In the UK the Beacons Project (six university-based collaborative centres that are working to develop capacity for public engagement and build a culture of engagement through their work with a wide range of partners) makes it sound relatively straightforward ...</a:t>
            </a:r>
            <a:endParaRPr lang="en-GB" dirty="0"/>
          </a:p>
        </p:txBody>
      </p:sp>
      <p:sp>
        <p:nvSpPr>
          <p:cNvPr id="4" name="Slide Number Placeholder 3"/>
          <p:cNvSpPr>
            <a:spLocks noGrp="1"/>
          </p:cNvSpPr>
          <p:nvPr>
            <p:ph type="sldNum" sz="quarter" idx="10"/>
          </p:nvPr>
        </p:nvSpPr>
        <p:spPr/>
        <p:txBody>
          <a:bodyPr/>
          <a:lstStyle/>
          <a:p>
            <a:fld id="{2BCFD290-93CE-476F-ACD2-DDE753173A61}" type="slidenum">
              <a:rPr lang="en-GB" smtClean="0"/>
              <a:pPr/>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BAEEFD-0E92-44BB-9EF9-2A236C9B06E8}" type="slidenum">
              <a:rPr lang="en-GB"/>
              <a:pPr/>
              <a:t>8</a:t>
            </a:fld>
            <a:endParaRPr lang="en-GB"/>
          </a:p>
        </p:txBody>
      </p:sp>
      <p:sp>
        <p:nvSpPr>
          <p:cNvPr id="205826" name="Rectangle 2"/>
          <p:cNvSpPr>
            <a:spLocks noGrp="1" noRot="1" noChangeAspect="1" noChangeArrowheads="1" noTextEdit="1"/>
          </p:cNvSpPr>
          <p:nvPr>
            <p:ph type="sldImg"/>
          </p:nvPr>
        </p:nvSpPr>
        <p:spPr>
          <a:ln/>
        </p:spPr>
      </p:sp>
      <p:sp>
        <p:nvSpPr>
          <p:cNvPr id="205827" name="Rectangle 3"/>
          <p:cNvSpPr>
            <a:spLocks noGrp="1" noChangeArrowheads="1"/>
          </p:cNvSpPr>
          <p:nvPr>
            <p:ph type="body" idx="1"/>
          </p:nvPr>
        </p:nvSpPr>
        <p:spPr/>
        <p:txBody>
          <a:bodyPr/>
          <a:lstStyle/>
          <a:p>
            <a:r>
              <a:rPr lang="en-US" dirty="0" smtClean="0"/>
              <a:t>But there are layers of complexity</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In trying to understand this better ourselves we identified seven dimensions of engagement…</a:t>
            </a:r>
          </a:p>
          <a:p>
            <a:endParaRPr lang="en-GB" dirty="0" smtClean="0"/>
          </a:p>
          <a:p>
            <a:r>
              <a:rPr lang="en-GB" sz="1200" kern="1200" dirty="0" smtClean="0">
                <a:solidFill>
                  <a:schemeClr val="tx1"/>
                </a:solidFill>
                <a:latin typeface="Arial" charset="0"/>
                <a:ea typeface="+mn-ea"/>
                <a:cs typeface="+mn-cs"/>
              </a:rPr>
              <a:t> </a:t>
            </a:r>
          </a:p>
          <a:p>
            <a:r>
              <a:rPr lang="en-GB" sz="1200" kern="1200" dirty="0" smtClean="0">
                <a:solidFill>
                  <a:schemeClr val="tx1"/>
                </a:solidFill>
                <a:latin typeface="Arial" charset="0"/>
                <a:ea typeface="+mn-ea"/>
                <a:cs typeface="+mn-cs"/>
              </a:rPr>
              <a:t>In developing this framework</a:t>
            </a:r>
            <a:r>
              <a:rPr lang="en-GB" sz="1200" kern="1200" baseline="0" dirty="0" smtClean="0">
                <a:solidFill>
                  <a:schemeClr val="tx1"/>
                </a:solidFill>
                <a:latin typeface="Arial" charset="0"/>
                <a:ea typeface="+mn-ea"/>
                <a:cs typeface="+mn-cs"/>
              </a:rPr>
              <a:t> </a:t>
            </a:r>
            <a:r>
              <a:rPr lang="en-GB" sz="1200" kern="1200" dirty="0" smtClean="0">
                <a:solidFill>
                  <a:schemeClr val="tx1"/>
                </a:solidFill>
                <a:latin typeface="Arial" charset="0"/>
                <a:ea typeface="+mn-ea"/>
                <a:cs typeface="+mn-cs"/>
              </a:rPr>
              <a:t>we did not intend to propose yet another set of indicators, nor to recommend any tools as being more ‘fit for purpose’. Rather, the framework attempts to help clarify the activities that universities might want to capture and sets out some potential indicators.</a:t>
            </a:r>
          </a:p>
          <a:p>
            <a:r>
              <a:rPr lang="en-GB" sz="1200" kern="1200" dirty="0" smtClean="0">
                <a:solidFill>
                  <a:schemeClr val="tx1"/>
                </a:solidFill>
                <a:latin typeface="Arial" charset="0"/>
                <a:ea typeface="+mn-ea"/>
                <a:cs typeface="+mn-cs"/>
              </a:rPr>
              <a:t> </a:t>
            </a:r>
          </a:p>
          <a:p>
            <a:r>
              <a:rPr lang="en-GB" sz="1200" kern="1200" dirty="0" smtClean="0">
                <a:solidFill>
                  <a:schemeClr val="tx1"/>
                </a:solidFill>
                <a:latin typeface="Arial" charset="0"/>
                <a:ea typeface="+mn-ea"/>
                <a:cs typeface="+mn-cs"/>
              </a:rPr>
              <a:t>It is important to remember that the dimensions are complementary. They need to be used in combination to provide an overview of the university’s engagement across the dimensions. </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2BCFD290-93CE-476F-ACD2-DDE753173A61}" type="slidenum">
              <a:rPr lang="en-GB" smtClean="0"/>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r>
              <a:rPr lang="en-GB"/>
              <a:t>www.cupp.org.uk</a:t>
            </a:r>
          </a:p>
        </p:txBody>
      </p:sp>
      <p:sp>
        <p:nvSpPr>
          <p:cNvPr id="6" name="Slide Number Placeholder 5"/>
          <p:cNvSpPr>
            <a:spLocks noGrp="1"/>
          </p:cNvSpPr>
          <p:nvPr>
            <p:ph type="sldNum" sz="quarter" idx="12"/>
          </p:nvPr>
        </p:nvSpPr>
        <p:spPr/>
        <p:txBody>
          <a:bodyPr/>
          <a:lstStyle>
            <a:lvl1pPr>
              <a:defRPr/>
            </a:lvl1pPr>
          </a:lstStyle>
          <a:p>
            <a:fld id="{D06BD52A-CCDD-480A-9FE4-FCFEC68D07BC}"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r>
              <a:rPr lang="en-GB"/>
              <a:t>www.cupp.org.uk</a:t>
            </a:r>
          </a:p>
        </p:txBody>
      </p:sp>
      <p:sp>
        <p:nvSpPr>
          <p:cNvPr id="6" name="Slide Number Placeholder 5"/>
          <p:cNvSpPr>
            <a:spLocks noGrp="1"/>
          </p:cNvSpPr>
          <p:nvPr>
            <p:ph type="sldNum" sz="quarter" idx="12"/>
          </p:nvPr>
        </p:nvSpPr>
        <p:spPr/>
        <p:txBody>
          <a:bodyPr/>
          <a:lstStyle>
            <a:lvl1pPr>
              <a:defRPr/>
            </a:lvl1pPr>
          </a:lstStyle>
          <a:p>
            <a:fld id="{79E7D7FB-C587-4A5E-AE43-585A3BE7E5B7}"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r>
              <a:rPr lang="en-GB"/>
              <a:t>www.cupp.org.uk</a:t>
            </a:r>
          </a:p>
        </p:txBody>
      </p:sp>
      <p:sp>
        <p:nvSpPr>
          <p:cNvPr id="6" name="Slide Number Placeholder 5"/>
          <p:cNvSpPr>
            <a:spLocks noGrp="1"/>
          </p:cNvSpPr>
          <p:nvPr>
            <p:ph type="sldNum" sz="quarter" idx="12"/>
          </p:nvPr>
        </p:nvSpPr>
        <p:spPr/>
        <p:txBody>
          <a:bodyPr/>
          <a:lstStyle>
            <a:lvl1pPr>
              <a:defRPr/>
            </a:lvl1pPr>
          </a:lstStyle>
          <a:p>
            <a:fld id="{0BF6369E-C11E-47FD-A754-D3F85AB60A72}"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r>
              <a:rPr lang="en-GB"/>
              <a:t>www.cupp.org.uk</a:t>
            </a:r>
          </a:p>
        </p:txBody>
      </p:sp>
      <p:sp>
        <p:nvSpPr>
          <p:cNvPr id="6" name="Slide Number Placeholder 5"/>
          <p:cNvSpPr>
            <a:spLocks noGrp="1"/>
          </p:cNvSpPr>
          <p:nvPr>
            <p:ph type="sldNum" sz="quarter" idx="12"/>
          </p:nvPr>
        </p:nvSpPr>
        <p:spPr/>
        <p:txBody>
          <a:bodyPr/>
          <a:lstStyle>
            <a:lvl1pPr>
              <a:defRPr/>
            </a:lvl1pPr>
          </a:lstStyle>
          <a:p>
            <a:fld id="{CD9E1D25-1913-41EB-95FA-AB0487042699}" type="slidenum">
              <a:rPr lang="en-GB"/>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r>
              <a:rPr lang="en-GB"/>
              <a:t>www.cupp.org.uk</a:t>
            </a:r>
          </a:p>
        </p:txBody>
      </p:sp>
      <p:sp>
        <p:nvSpPr>
          <p:cNvPr id="6" name="Slide Number Placeholder 5"/>
          <p:cNvSpPr>
            <a:spLocks noGrp="1"/>
          </p:cNvSpPr>
          <p:nvPr>
            <p:ph type="sldNum" sz="quarter" idx="12"/>
          </p:nvPr>
        </p:nvSpPr>
        <p:spPr/>
        <p:txBody>
          <a:bodyPr/>
          <a:lstStyle>
            <a:lvl1pPr>
              <a:defRPr/>
            </a:lvl1pPr>
          </a:lstStyle>
          <a:p>
            <a:fld id="{EE8BD6EF-BEEB-47AF-8357-7A1DD54C9E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r>
              <a:rPr lang="en-GB"/>
              <a:t>www.cupp.org.uk</a:t>
            </a:r>
          </a:p>
        </p:txBody>
      </p:sp>
      <p:sp>
        <p:nvSpPr>
          <p:cNvPr id="7" name="Slide Number Placeholder 6"/>
          <p:cNvSpPr>
            <a:spLocks noGrp="1"/>
          </p:cNvSpPr>
          <p:nvPr>
            <p:ph type="sldNum" sz="quarter" idx="12"/>
          </p:nvPr>
        </p:nvSpPr>
        <p:spPr/>
        <p:txBody>
          <a:bodyPr/>
          <a:lstStyle>
            <a:lvl1pPr>
              <a:defRPr/>
            </a:lvl1pPr>
          </a:lstStyle>
          <a:p>
            <a:fld id="{86CBF414-3DF7-4525-B565-7CED3A8B99A5}"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GB"/>
          </a:p>
        </p:txBody>
      </p:sp>
      <p:sp>
        <p:nvSpPr>
          <p:cNvPr id="8" name="Footer Placeholder 7"/>
          <p:cNvSpPr>
            <a:spLocks noGrp="1"/>
          </p:cNvSpPr>
          <p:nvPr>
            <p:ph type="ftr" sz="quarter" idx="11"/>
          </p:nvPr>
        </p:nvSpPr>
        <p:spPr/>
        <p:txBody>
          <a:bodyPr/>
          <a:lstStyle>
            <a:lvl1pPr>
              <a:defRPr/>
            </a:lvl1pPr>
          </a:lstStyle>
          <a:p>
            <a:r>
              <a:rPr lang="en-GB"/>
              <a:t>www.cupp.org.uk</a:t>
            </a:r>
          </a:p>
        </p:txBody>
      </p:sp>
      <p:sp>
        <p:nvSpPr>
          <p:cNvPr id="9" name="Slide Number Placeholder 8"/>
          <p:cNvSpPr>
            <a:spLocks noGrp="1"/>
          </p:cNvSpPr>
          <p:nvPr>
            <p:ph type="sldNum" sz="quarter" idx="12"/>
          </p:nvPr>
        </p:nvSpPr>
        <p:spPr/>
        <p:txBody>
          <a:bodyPr/>
          <a:lstStyle>
            <a:lvl1pPr>
              <a:defRPr/>
            </a:lvl1pPr>
          </a:lstStyle>
          <a:p>
            <a:fld id="{D2DA11A1-A243-4DAB-A894-3DB43658758C}"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p:txBody>
          <a:bodyPr/>
          <a:lstStyle>
            <a:lvl1pPr>
              <a:defRPr/>
            </a:lvl1pPr>
          </a:lstStyle>
          <a:p>
            <a:r>
              <a:rPr lang="en-GB"/>
              <a:t>www.cupp.org.uk</a:t>
            </a:r>
          </a:p>
        </p:txBody>
      </p:sp>
      <p:sp>
        <p:nvSpPr>
          <p:cNvPr id="5" name="Slide Number Placeholder 4"/>
          <p:cNvSpPr>
            <a:spLocks noGrp="1"/>
          </p:cNvSpPr>
          <p:nvPr>
            <p:ph type="sldNum" sz="quarter" idx="12"/>
          </p:nvPr>
        </p:nvSpPr>
        <p:spPr/>
        <p:txBody>
          <a:bodyPr/>
          <a:lstStyle>
            <a:lvl1pPr>
              <a:defRPr/>
            </a:lvl1pPr>
          </a:lstStyle>
          <a:p>
            <a:fld id="{357D8B4D-1F42-4F27-8BCA-3FE44BD6E224}"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Footer Placeholder 2"/>
          <p:cNvSpPr>
            <a:spLocks noGrp="1"/>
          </p:cNvSpPr>
          <p:nvPr>
            <p:ph type="ftr" sz="quarter" idx="11"/>
          </p:nvPr>
        </p:nvSpPr>
        <p:spPr/>
        <p:txBody>
          <a:bodyPr/>
          <a:lstStyle>
            <a:lvl1pPr>
              <a:defRPr/>
            </a:lvl1pPr>
          </a:lstStyle>
          <a:p>
            <a:r>
              <a:rPr lang="en-GB"/>
              <a:t>www.cupp.org.uk</a:t>
            </a:r>
          </a:p>
        </p:txBody>
      </p:sp>
      <p:sp>
        <p:nvSpPr>
          <p:cNvPr id="4" name="Slide Number Placeholder 3"/>
          <p:cNvSpPr>
            <a:spLocks noGrp="1"/>
          </p:cNvSpPr>
          <p:nvPr>
            <p:ph type="sldNum" sz="quarter" idx="12"/>
          </p:nvPr>
        </p:nvSpPr>
        <p:spPr/>
        <p:txBody>
          <a:bodyPr/>
          <a:lstStyle>
            <a:lvl1pPr>
              <a:defRPr/>
            </a:lvl1pPr>
          </a:lstStyle>
          <a:p>
            <a:fld id="{1A9CE820-5C16-4BDF-858F-5B0532618E97}"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r>
              <a:rPr lang="en-GB"/>
              <a:t>www.cupp.org.uk</a:t>
            </a:r>
          </a:p>
        </p:txBody>
      </p:sp>
      <p:sp>
        <p:nvSpPr>
          <p:cNvPr id="7" name="Slide Number Placeholder 6"/>
          <p:cNvSpPr>
            <a:spLocks noGrp="1"/>
          </p:cNvSpPr>
          <p:nvPr>
            <p:ph type="sldNum" sz="quarter" idx="12"/>
          </p:nvPr>
        </p:nvSpPr>
        <p:spPr/>
        <p:txBody>
          <a:bodyPr/>
          <a:lstStyle>
            <a:lvl1pPr>
              <a:defRPr/>
            </a:lvl1pPr>
          </a:lstStyle>
          <a:p>
            <a:fld id="{E17B2A07-F550-4EC7-BCBF-0424CFCC8061}"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r>
              <a:rPr lang="en-GB"/>
              <a:t>www.cupp.org.uk</a:t>
            </a:r>
          </a:p>
        </p:txBody>
      </p:sp>
      <p:sp>
        <p:nvSpPr>
          <p:cNvPr id="7" name="Slide Number Placeholder 6"/>
          <p:cNvSpPr>
            <a:spLocks noGrp="1"/>
          </p:cNvSpPr>
          <p:nvPr>
            <p:ph type="sldNum" sz="quarter" idx="12"/>
          </p:nvPr>
        </p:nvSpPr>
        <p:spPr/>
        <p:txBody>
          <a:bodyPr/>
          <a:lstStyle>
            <a:lvl1pPr>
              <a:defRPr/>
            </a:lvl1pPr>
          </a:lstStyle>
          <a:p>
            <a:fld id="{51073945-B26B-49E9-827E-C3C2BBD71A5D}"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4498"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234499"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23450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GB"/>
          </a:p>
        </p:txBody>
      </p:sp>
      <p:sp>
        <p:nvSpPr>
          <p:cNvPr id="23450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r>
              <a:rPr lang="en-GB"/>
              <a:t>www.cupp.org.uk</a:t>
            </a:r>
          </a:p>
        </p:txBody>
      </p:sp>
      <p:sp>
        <p:nvSpPr>
          <p:cNvPr id="23450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EF9C692-359E-4C17-BD73-074167CC23E9}" type="slidenum">
              <a:rPr lang="en-GB"/>
              <a:pPr/>
              <a:t>‹#›</a:t>
            </a:fld>
            <a:endParaRPr lang="en-GB"/>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hf sldNum="0" hd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15.xml"/><Relationship Id="rId7" Type="http://schemas.openxmlformats.org/officeDocument/2006/relationships/diagramColors" Target="../diagrams/colors1.xml"/><Relationship Id="rId2" Type="http://schemas.openxmlformats.org/officeDocument/2006/relationships/slideLayout" Target="../slideLayouts/slideLayout2.xml"/><Relationship Id="rId1" Type="http://schemas.openxmlformats.org/officeDocument/2006/relationships/themeOverride" Target="../theme/themeOverride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publicengagement.ac.uk/how-we-help/our-publications"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hyperlink" Target="mailto:s.r.northmore@brighton.ac.uk" TargetMode="External"/><Relationship Id="rId4" Type="http://schemas.openxmlformats.org/officeDocument/2006/relationships/hyperlink" Target="http://onlinelibrary.wiley.com/doi/10.1111/j.1468-2273.2010.00466.x/abstract"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40" name="Rectangle 16"/>
          <p:cNvSpPr>
            <a:spLocks noGrp="1" noChangeArrowheads="1"/>
          </p:cNvSpPr>
          <p:nvPr>
            <p:ph type="ctrTitle"/>
          </p:nvPr>
        </p:nvSpPr>
        <p:spPr>
          <a:xfrm>
            <a:off x="684213" y="2492374"/>
            <a:ext cx="7772400" cy="3651270"/>
          </a:xfrm>
        </p:spPr>
        <p:txBody>
          <a:bodyPr/>
          <a:lstStyle/>
          <a:p>
            <a:r>
              <a:rPr lang="en-GB" sz="2400" dirty="0">
                <a:solidFill>
                  <a:schemeClr val="tx1"/>
                </a:solidFill>
              </a:rPr>
              <a:t/>
            </a:r>
            <a:br>
              <a:rPr lang="en-GB" sz="2400" dirty="0">
                <a:solidFill>
                  <a:schemeClr val="tx1"/>
                </a:solidFill>
              </a:rPr>
            </a:br>
            <a:r>
              <a:rPr lang="en-GB" sz="2400" b="1" dirty="0" smtClean="0">
                <a:solidFill>
                  <a:schemeClr val="tx1"/>
                </a:solidFill>
              </a:rPr>
              <a:t>Measuring the impact of community university engagement</a:t>
            </a:r>
            <a:br>
              <a:rPr lang="en-GB" sz="2400" b="1" dirty="0" smtClean="0">
                <a:solidFill>
                  <a:schemeClr val="tx1"/>
                </a:solidFill>
              </a:rPr>
            </a:br>
            <a:r>
              <a:rPr lang="en-GB" sz="2400" b="1" dirty="0">
                <a:solidFill>
                  <a:schemeClr val="tx1"/>
                </a:solidFill>
              </a:rPr>
              <a:t/>
            </a:r>
            <a:br>
              <a:rPr lang="en-GB" sz="2400" b="1" dirty="0">
                <a:solidFill>
                  <a:schemeClr val="tx1"/>
                </a:solidFill>
              </a:rPr>
            </a:br>
            <a:r>
              <a:rPr lang="en-GB" sz="2400" b="1" dirty="0" smtClean="0">
                <a:solidFill>
                  <a:schemeClr val="tx1"/>
                </a:solidFill>
              </a:rPr>
              <a:t>Simon Northmore</a:t>
            </a:r>
            <a:br>
              <a:rPr lang="en-GB" sz="2400" b="1" dirty="0" smtClean="0">
                <a:solidFill>
                  <a:schemeClr val="tx1"/>
                </a:solidFill>
              </a:rPr>
            </a:br>
            <a:r>
              <a:rPr lang="en-GB" sz="2400" b="1" dirty="0" smtClean="0">
                <a:solidFill>
                  <a:schemeClr val="tx1"/>
                </a:solidFill>
              </a:rPr>
              <a:t/>
            </a:r>
            <a:br>
              <a:rPr lang="en-GB" sz="2400" b="1" dirty="0" smtClean="0">
                <a:solidFill>
                  <a:schemeClr val="tx1"/>
                </a:solidFill>
              </a:rPr>
            </a:br>
            <a:r>
              <a:rPr lang="en-GB" sz="2000" b="1" dirty="0" smtClean="0">
                <a:solidFill>
                  <a:schemeClr val="tx1"/>
                </a:solidFill>
              </a:rPr>
              <a:t>Community University Partnership Programme </a:t>
            </a:r>
            <a:br>
              <a:rPr lang="en-GB" sz="2000" b="1" dirty="0" smtClean="0">
                <a:solidFill>
                  <a:schemeClr val="tx1"/>
                </a:solidFill>
              </a:rPr>
            </a:br>
            <a:r>
              <a:rPr lang="en-GB" sz="2000" b="1" dirty="0" smtClean="0">
                <a:solidFill>
                  <a:schemeClr val="tx1"/>
                </a:solidFill>
              </a:rPr>
              <a:t>University of Brighton</a:t>
            </a:r>
            <a:r>
              <a:rPr lang="en-GB" sz="2400" b="1" dirty="0" smtClean="0">
                <a:solidFill>
                  <a:schemeClr val="tx1"/>
                </a:solidFill>
              </a:rPr>
              <a:t/>
            </a:r>
            <a:br>
              <a:rPr lang="en-GB" sz="2400" b="1" dirty="0" smtClean="0">
                <a:solidFill>
                  <a:schemeClr val="tx1"/>
                </a:solidFill>
              </a:rPr>
            </a:br>
            <a:r>
              <a:rPr lang="en-GB" sz="2400" b="1" dirty="0" smtClean="0">
                <a:solidFill>
                  <a:schemeClr val="tx1"/>
                </a:solidFill>
              </a:rPr>
              <a:t/>
            </a:r>
            <a:br>
              <a:rPr lang="en-GB" sz="2400" b="1" dirty="0" smtClean="0">
                <a:solidFill>
                  <a:schemeClr val="tx1"/>
                </a:solidFill>
              </a:rPr>
            </a:br>
            <a:endParaRPr lang="en-GB" sz="2400" b="1" dirty="0">
              <a:solidFill>
                <a:schemeClr val="tx1"/>
              </a:solidFill>
            </a:endParaRPr>
          </a:p>
        </p:txBody>
      </p:sp>
      <p:sp>
        <p:nvSpPr>
          <p:cNvPr id="4" name="Footer Placeholder 4"/>
          <p:cNvSpPr>
            <a:spLocks noGrp="1"/>
          </p:cNvSpPr>
          <p:nvPr>
            <p:ph type="ftr" sz="quarter" idx="11"/>
          </p:nvPr>
        </p:nvSpPr>
        <p:spPr/>
        <p:txBody>
          <a:bodyPr/>
          <a:lstStyle/>
          <a:p>
            <a:r>
              <a:rPr lang="en-GB"/>
              <a:t>www.cupp.org.uk</a:t>
            </a:r>
          </a:p>
        </p:txBody>
      </p:sp>
      <p:pic>
        <p:nvPicPr>
          <p:cNvPr id="154637" name="Picture 13" descr="New Cupp Logo Type"/>
          <p:cNvPicPr>
            <a:picLocks noGrp="1" noChangeAspect="1" noChangeArrowheads="1"/>
          </p:cNvPicPr>
          <p:nvPr>
            <p:ph idx="4294967295"/>
          </p:nvPr>
        </p:nvPicPr>
        <p:blipFill>
          <a:blip r:embed="rId3" cstate="print"/>
          <a:srcRect/>
          <a:stretch>
            <a:fillRect/>
          </a:stretch>
        </p:blipFill>
        <p:spPr>
          <a:xfrm>
            <a:off x="571472" y="428604"/>
            <a:ext cx="2673350" cy="1738312"/>
          </a:xfrm>
          <a:noFill/>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solidFill>
                  <a:schemeClr val="accent2"/>
                </a:solidFill>
              </a:rPr>
              <a:t>Dimensions of university public engagement</a:t>
            </a:r>
            <a:endParaRPr lang="en-GB" sz="4000" dirty="0"/>
          </a:p>
        </p:txBody>
      </p:sp>
      <p:graphicFrame>
        <p:nvGraphicFramePr>
          <p:cNvPr id="5" name="Content Placeholder 4"/>
          <p:cNvGraphicFramePr>
            <a:graphicFrameLocks noGrp="1"/>
          </p:cNvGraphicFramePr>
          <p:nvPr>
            <p:ph idx="1"/>
          </p:nvPr>
        </p:nvGraphicFramePr>
        <p:xfrm>
          <a:off x="457200" y="1600200"/>
          <a:ext cx="8229600" cy="494284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a:spcAft>
                          <a:spcPts val="0"/>
                        </a:spcAft>
                      </a:pPr>
                      <a:r>
                        <a:rPr lang="en-GB" sz="1000" b="1" dirty="0">
                          <a:latin typeface="Arial"/>
                          <a:ea typeface="Times New Roman"/>
                        </a:rPr>
                        <a:t>Dimension of public engagement</a:t>
                      </a:r>
                      <a:endParaRPr lang="en-GB" sz="1200" dirty="0">
                        <a:latin typeface="Times New Roman"/>
                        <a:ea typeface="Times New Roman"/>
                      </a:endParaRPr>
                    </a:p>
                  </a:txBody>
                  <a:tcPr marL="68580" marR="68580" marT="0" marB="0"/>
                </a:tc>
                <a:tc>
                  <a:txBody>
                    <a:bodyPr/>
                    <a:lstStyle/>
                    <a:p>
                      <a:pPr algn="ctr">
                        <a:spcAft>
                          <a:spcPts val="0"/>
                        </a:spcAft>
                      </a:pPr>
                      <a:r>
                        <a:rPr lang="en-GB" sz="1000" b="1" dirty="0">
                          <a:latin typeface="Arial"/>
                          <a:ea typeface="Times New Roman"/>
                        </a:rPr>
                        <a:t>Examples of engagement</a:t>
                      </a:r>
                      <a:endParaRPr lang="en-GB" sz="1200" dirty="0">
                        <a:latin typeface="Times New Roman"/>
                        <a:ea typeface="Times New Roman"/>
                      </a:endParaRPr>
                    </a:p>
                  </a:txBody>
                  <a:tcPr marL="68580" marR="68580" marT="0" marB="0"/>
                </a:tc>
                <a:tc>
                  <a:txBody>
                    <a:bodyPr/>
                    <a:lstStyle/>
                    <a:p>
                      <a:pPr algn="ctr">
                        <a:spcAft>
                          <a:spcPts val="0"/>
                        </a:spcAft>
                      </a:pPr>
                      <a:r>
                        <a:rPr lang="en-GB" sz="1000" b="1" dirty="0">
                          <a:latin typeface="Arial"/>
                          <a:ea typeface="Times New Roman"/>
                        </a:rPr>
                        <a:t>Possible higher level outcomes</a:t>
                      </a:r>
                      <a:endParaRPr lang="en-GB" sz="1200" dirty="0">
                        <a:latin typeface="Times New Roman"/>
                        <a:ea typeface="Times New Roman"/>
                      </a:endParaRPr>
                    </a:p>
                  </a:txBody>
                  <a:tcPr marL="68580" marR="68580" marT="0" marB="0"/>
                </a:tc>
              </a:tr>
              <a:tr h="370840">
                <a:tc>
                  <a:txBody>
                    <a:bodyPr/>
                    <a:lstStyle/>
                    <a:p>
                      <a:pPr>
                        <a:spcAft>
                          <a:spcPts val="0"/>
                        </a:spcAft>
                      </a:pPr>
                      <a:r>
                        <a:rPr lang="en-GB" sz="1000" b="1" dirty="0">
                          <a:latin typeface="Arial"/>
                          <a:ea typeface="Times New Roman"/>
                        </a:rPr>
                        <a:t>5 Widening participation (equalities and diversity)</a:t>
                      </a:r>
                      <a:endParaRPr lang="en-GB" sz="1200" dirty="0">
                        <a:latin typeface="Times New Roman"/>
                        <a:ea typeface="Times New Roman"/>
                      </a:endParaRPr>
                    </a:p>
                  </a:txBody>
                  <a:tcPr marL="68580" marR="68580" marT="0" marB="0"/>
                </a:tc>
                <a:tc>
                  <a:txBody>
                    <a:bodyPr/>
                    <a:lstStyle/>
                    <a:p>
                      <a:pPr marL="342900" lvl="0" indent="-342900">
                        <a:spcAft>
                          <a:spcPts val="0"/>
                        </a:spcAft>
                        <a:buFont typeface="Symbol"/>
                        <a:buChar char=""/>
                        <a:tabLst>
                          <a:tab pos="228600" algn="l"/>
                        </a:tabLst>
                      </a:pPr>
                      <a:r>
                        <a:rPr lang="en-GB" sz="1000">
                          <a:latin typeface="Arial"/>
                          <a:ea typeface="Times New Roman"/>
                        </a:rPr>
                        <a:t>Improving recruitment and success rate of students from non-traditional backgrounds through innovative initiatives e.g. access courses, financial assistance, peer mentoring, </a:t>
                      </a:r>
                      <a:endParaRPr lang="en-GB" sz="1200">
                        <a:latin typeface="Times New Roman"/>
                        <a:ea typeface="Times New Roman"/>
                      </a:endParaRPr>
                    </a:p>
                    <a:p>
                      <a:pPr marL="342900" lvl="0" indent="-342900">
                        <a:spcAft>
                          <a:spcPts val="0"/>
                        </a:spcAft>
                        <a:buFont typeface="Symbol"/>
                        <a:buChar char=""/>
                        <a:tabLst>
                          <a:tab pos="228600" algn="l"/>
                        </a:tabLst>
                      </a:pPr>
                      <a:r>
                        <a:rPr lang="en-GB" sz="1000">
                          <a:latin typeface="Arial"/>
                          <a:ea typeface="Times New Roman"/>
                        </a:rPr>
                        <a:t>A publicly available strategy for encouraging access by students with disabilities</a:t>
                      </a:r>
                      <a:endParaRPr lang="en-GB" sz="1200">
                        <a:latin typeface="Times New Roman"/>
                        <a:ea typeface="Times New Roman"/>
                      </a:endParaRPr>
                    </a:p>
                  </a:txBody>
                  <a:tcPr marL="68580" marR="68580" marT="0" marB="0"/>
                </a:tc>
                <a:tc>
                  <a:txBody>
                    <a:bodyPr/>
                    <a:lstStyle/>
                    <a:p>
                      <a:pPr marL="342900" lvl="0" indent="-342900">
                        <a:spcAft>
                          <a:spcPts val="0"/>
                        </a:spcAft>
                        <a:buFont typeface="Symbol"/>
                        <a:buChar char=""/>
                        <a:tabLst>
                          <a:tab pos="228600" algn="l"/>
                        </a:tabLst>
                      </a:pPr>
                      <a:r>
                        <a:rPr lang="en-GB" sz="1000" dirty="0">
                          <a:latin typeface="Arial"/>
                          <a:ea typeface="Times New Roman"/>
                        </a:rPr>
                        <a:t>Improved recruitment and retention of undergraduates, especially from excluded communities </a:t>
                      </a:r>
                      <a:endParaRPr lang="en-GB" sz="1200" dirty="0">
                        <a:latin typeface="Times New Roman"/>
                        <a:ea typeface="Times New Roman"/>
                      </a:endParaRPr>
                    </a:p>
                  </a:txBody>
                  <a:tcPr marL="68580" marR="68580" marT="0" marB="0"/>
                </a:tc>
              </a:tr>
              <a:tr h="370840">
                <a:tc>
                  <a:txBody>
                    <a:bodyPr/>
                    <a:lstStyle/>
                    <a:p>
                      <a:pPr>
                        <a:spcAft>
                          <a:spcPts val="0"/>
                        </a:spcAft>
                      </a:pPr>
                      <a:r>
                        <a:rPr lang="en-GB" sz="1000" b="1" dirty="0">
                          <a:latin typeface="Arial"/>
                          <a:ea typeface="Times New Roman"/>
                        </a:rPr>
                        <a:t>6 Encouraging economic regeneration and enterprise in social engagement</a:t>
                      </a:r>
                      <a:endParaRPr lang="en-GB" sz="1200" dirty="0">
                        <a:latin typeface="Times New Roman"/>
                        <a:ea typeface="Times New Roman"/>
                      </a:endParaRPr>
                    </a:p>
                  </a:txBody>
                  <a:tcPr marL="68580" marR="68580" marT="0" marB="0"/>
                </a:tc>
                <a:tc>
                  <a:txBody>
                    <a:bodyPr/>
                    <a:lstStyle/>
                    <a:p>
                      <a:pPr marL="342900" lvl="0" indent="-342900">
                        <a:spcAft>
                          <a:spcPts val="0"/>
                        </a:spcAft>
                        <a:buFont typeface="Symbol"/>
                        <a:buChar char=""/>
                        <a:tabLst>
                          <a:tab pos="228600" algn="l"/>
                        </a:tabLst>
                      </a:pPr>
                      <a:r>
                        <a:rPr lang="en-GB" sz="1000" dirty="0">
                          <a:latin typeface="Arial"/>
                          <a:ea typeface="Times New Roman"/>
                        </a:rPr>
                        <a:t>Research collaboration and technology transfer </a:t>
                      </a:r>
                      <a:endParaRPr lang="en-GB" sz="1200" dirty="0">
                        <a:latin typeface="Times New Roman"/>
                        <a:ea typeface="Times New Roman"/>
                      </a:endParaRPr>
                    </a:p>
                    <a:p>
                      <a:pPr marL="342900" lvl="0" indent="-342900">
                        <a:spcAft>
                          <a:spcPts val="0"/>
                        </a:spcAft>
                        <a:buFont typeface="Symbol"/>
                        <a:buChar char=""/>
                        <a:tabLst>
                          <a:tab pos="228600" algn="l"/>
                        </a:tabLst>
                      </a:pPr>
                      <a:r>
                        <a:rPr lang="en-GB" sz="1000" dirty="0">
                          <a:latin typeface="Arial"/>
                          <a:ea typeface="Times New Roman"/>
                        </a:rPr>
                        <a:t>Meeting regional skills needs and supporting SMEs</a:t>
                      </a:r>
                      <a:endParaRPr lang="en-GB" sz="1200" dirty="0">
                        <a:latin typeface="Times New Roman"/>
                        <a:ea typeface="Times New Roman"/>
                      </a:endParaRPr>
                    </a:p>
                    <a:p>
                      <a:pPr marL="342900" lvl="0" indent="-342900">
                        <a:spcAft>
                          <a:spcPts val="0"/>
                        </a:spcAft>
                        <a:buFont typeface="Symbol"/>
                        <a:buChar char=""/>
                        <a:tabLst>
                          <a:tab pos="228600" algn="l"/>
                        </a:tabLst>
                      </a:pPr>
                      <a:r>
                        <a:rPr lang="en-GB" sz="1000" dirty="0">
                          <a:latin typeface="Arial"/>
                          <a:ea typeface="Times New Roman"/>
                        </a:rPr>
                        <a:t>Initiatives to expand innovation and </a:t>
                      </a:r>
                      <a:r>
                        <a:rPr lang="en-GB" sz="1000" dirty="0" smtClean="0">
                          <a:latin typeface="Arial"/>
                          <a:ea typeface="Times New Roman"/>
                        </a:rPr>
                        <a:t>design e.g. Assistive Technology for people with disabilities</a:t>
                      </a:r>
                      <a:endParaRPr lang="en-GB" sz="1200" dirty="0">
                        <a:latin typeface="Times New Roman"/>
                        <a:ea typeface="Times New Roman"/>
                      </a:endParaRPr>
                    </a:p>
                    <a:p>
                      <a:pPr marL="342900" lvl="0" indent="-342900">
                        <a:spcAft>
                          <a:spcPts val="0"/>
                        </a:spcAft>
                        <a:buFont typeface="Symbol"/>
                        <a:buChar char=""/>
                        <a:tabLst>
                          <a:tab pos="228600" algn="l"/>
                        </a:tabLst>
                      </a:pPr>
                      <a:r>
                        <a:rPr lang="en-GB" sz="1000" dirty="0">
                          <a:latin typeface="Arial"/>
                          <a:ea typeface="Times New Roman"/>
                        </a:rPr>
                        <a:t>Business advisory services offering support for community-university collaborations </a:t>
                      </a:r>
                      <a:r>
                        <a:rPr lang="en-GB" sz="1000" dirty="0" smtClean="0">
                          <a:latin typeface="Arial"/>
                          <a:ea typeface="Times New Roman"/>
                        </a:rPr>
                        <a:t>(e.g. social enterprises)</a:t>
                      </a:r>
                    </a:p>
                  </a:txBody>
                  <a:tcPr marL="68580" marR="68580" marT="0" marB="0"/>
                </a:tc>
                <a:tc>
                  <a:txBody>
                    <a:bodyPr/>
                    <a:lstStyle/>
                    <a:p>
                      <a:pPr marL="342900" lvl="0" indent="-342900">
                        <a:spcAft>
                          <a:spcPts val="0"/>
                        </a:spcAft>
                        <a:buFont typeface="Symbol"/>
                        <a:buChar char=""/>
                        <a:tabLst>
                          <a:tab pos="228600" algn="l"/>
                        </a:tabLst>
                      </a:pPr>
                      <a:r>
                        <a:rPr lang="en-GB" sz="1000">
                          <a:latin typeface="Arial"/>
                          <a:ea typeface="Times New Roman"/>
                        </a:rPr>
                        <a:t>Local/regional economic regeneration </a:t>
                      </a:r>
                      <a:endParaRPr lang="en-GB" sz="1200">
                        <a:latin typeface="Times New Roman"/>
                        <a:ea typeface="Times New Roman"/>
                      </a:endParaRPr>
                    </a:p>
                    <a:p>
                      <a:pPr marL="342900" lvl="0" indent="-342900">
                        <a:spcAft>
                          <a:spcPts val="0"/>
                        </a:spcAft>
                        <a:buFont typeface="Symbol"/>
                        <a:buChar char=""/>
                        <a:tabLst>
                          <a:tab pos="228600" algn="l"/>
                        </a:tabLst>
                      </a:pPr>
                      <a:r>
                        <a:rPr lang="en-GB" sz="1000">
                          <a:latin typeface="Arial"/>
                          <a:ea typeface="Times New Roman"/>
                        </a:rPr>
                        <a:t>Social and economic benefit to the community</a:t>
                      </a:r>
                      <a:endParaRPr lang="en-GB" sz="1200">
                        <a:latin typeface="Times New Roman"/>
                        <a:ea typeface="Times New Roman"/>
                      </a:endParaRPr>
                    </a:p>
                  </a:txBody>
                  <a:tcPr marL="68580" marR="68580" marT="0" marB="0"/>
                </a:tc>
              </a:tr>
              <a:tr h="370840">
                <a:tc>
                  <a:txBody>
                    <a:bodyPr/>
                    <a:lstStyle/>
                    <a:p>
                      <a:pPr>
                        <a:spcAft>
                          <a:spcPts val="0"/>
                        </a:spcAft>
                      </a:pPr>
                      <a:r>
                        <a:rPr lang="en-GB" sz="1000" b="1" dirty="0">
                          <a:latin typeface="Arial"/>
                          <a:ea typeface="Times New Roman"/>
                        </a:rPr>
                        <a:t>7 Institutional relationship and partnership building</a:t>
                      </a:r>
                      <a:endParaRPr lang="en-GB" sz="1200" dirty="0">
                        <a:latin typeface="Times New Roman"/>
                        <a:ea typeface="Times New Roman"/>
                      </a:endParaRPr>
                    </a:p>
                  </a:txBody>
                  <a:tcPr marL="68580" marR="68580" marT="0" marB="0"/>
                </a:tc>
                <a:tc>
                  <a:txBody>
                    <a:bodyPr/>
                    <a:lstStyle/>
                    <a:p>
                      <a:pPr marL="342900" lvl="0" indent="-342900">
                        <a:spcAft>
                          <a:spcPts val="0"/>
                        </a:spcAft>
                        <a:buFont typeface="Symbol"/>
                        <a:buChar char=""/>
                        <a:tabLst>
                          <a:tab pos="228600" algn="l"/>
                        </a:tabLst>
                      </a:pPr>
                      <a:r>
                        <a:rPr lang="en-GB" sz="1000" dirty="0">
                          <a:latin typeface="Arial"/>
                          <a:ea typeface="Times New Roman"/>
                        </a:rPr>
                        <a:t>University Division or office for community engagement </a:t>
                      </a:r>
                      <a:endParaRPr lang="en-GB" sz="1200" dirty="0">
                        <a:latin typeface="Times New Roman"/>
                        <a:ea typeface="Times New Roman"/>
                      </a:endParaRPr>
                    </a:p>
                    <a:p>
                      <a:pPr marL="342900" lvl="0" indent="-342900">
                        <a:spcAft>
                          <a:spcPts val="0"/>
                        </a:spcAft>
                        <a:buFont typeface="Symbol"/>
                        <a:buChar char=""/>
                        <a:tabLst>
                          <a:tab pos="228600" algn="l"/>
                        </a:tabLst>
                      </a:pPr>
                      <a:r>
                        <a:rPr lang="en-GB" sz="1000" dirty="0">
                          <a:latin typeface="Arial"/>
                          <a:ea typeface="Times New Roman"/>
                        </a:rPr>
                        <a:t>Collaborative community-based research programmes responsive to community-identified needs</a:t>
                      </a:r>
                      <a:endParaRPr lang="en-GB" sz="1200" dirty="0">
                        <a:latin typeface="Times New Roman"/>
                        <a:ea typeface="Times New Roman"/>
                      </a:endParaRPr>
                    </a:p>
                    <a:p>
                      <a:pPr marL="342900" lvl="0" indent="-342900">
                        <a:spcAft>
                          <a:spcPts val="0"/>
                        </a:spcAft>
                        <a:buFont typeface="Symbol"/>
                        <a:buChar char=""/>
                        <a:tabLst>
                          <a:tab pos="228600" algn="l"/>
                        </a:tabLst>
                      </a:pPr>
                      <a:r>
                        <a:rPr lang="en-GB" sz="1000" dirty="0" smtClean="0">
                          <a:latin typeface="Arial"/>
                          <a:ea typeface="Times New Roman"/>
                        </a:rPr>
                        <a:t>Community </a:t>
                      </a:r>
                      <a:r>
                        <a:rPr lang="en-GB" sz="1000" dirty="0">
                          <a:latin typeface="Arial"/>
                          <a:ea typeface="Times New Roman"/>
                        </a:rPr>
                        <a:t>members on Board of Governance</a:t>
                      </a:r>
                      <a:endParaRPr lang="en-GB" sz="1200" dirty="0">
                        <a:latin typeface="Times New Roman"/>
                        <a:ea typeface="Times New Roman"/>
                      </a:endParaRPr>
                    </a:p>
                    <a:p>
                      <a:pPr marL="342900" lvl="0" indent="-342900">
                        <a:spcAft>
                          <a:spcPts val="0"/>
                        </a:spcAft>
                        <a:buFont typeface="Symbol"/>
                        <a:buChar char=""/>
                        <a:tabLst>
                          <a:tab pos="228600" algn="l"/>
                        </a:tabLst>
                      </a:pPr>
                      <a:r>
                        <a:rPr lang="en-GB" sz="1000" dirty="0">
                          <a:latin typeface="Arial"/>
                          <a:ea typeface="Times New Roman"/>
                        </a:rPr>
                        <a:t>Public ceremonies, awards, </a:t>
                      </a:r>
                      <a:endParaRPr lang="en-GB" sz="1200" dirty="0">
                        <a:latin typeface="Times New Roman"/>
                        <a:ea typeface="Times New Roman"/>
                      </a:endParaRPr>
                    </a:p>
                    <a:p>
                      <a:pPr marL="342900" lvl="0" indent="-342900">
                        <a:spcAft>
                          <a:spcPts val="0"/>
                        </a:spcAft>
                        <a:buFont typeface="Symbol"/>
                        <a:buChar char=""/>
                        <a:tabLst>
                          <a:tab pos="228600" algn="l"/>
                        </a:tabLst>
                      </a:pPr>
                      <a:r>
                        <a:rPr lang="en-GB" sz="1000" dirty="0">
                          <a:latin typeface="Arial"/>
                          <a:ea typeface="Times New Roman"/>
                        </a:rPr>
                        <a:t>Website with community pages</a:t>
                      </a:r>
                      <a:endParaRPr lang="en-GB" sz="1200" dirty="0">
                        <a:latin typeface="Times New Roman"/>
                        <a:ea typeface="Times New Roman"/>
                      </a:endParaRPr>
                    </a:p>
                    <a:p>
                      <a:pPr marL="342900" lvl="0" indent="-342900">
                        <a:spcAft>
                          <a:spcPts val="0"/>
                        </a:spcAft>
                        <a:buFont typeface="Symbol"/>
                        <a:buChar char=""/>
                        <a:tabLst>
                          <a:tab pos="228600" algn="l"/>
                        </a:tabLst>
                      </a:pPr>
                      <a:r>
                        <a:rPr lang="en-GB" sz="1000" dirty="0">
                          <a:latin typeface="Arial"/>
                          <a:ea typeface="Times New Roman"/>
                        </a:rPr>
                        <a:t>Policies on equalities; recruitment; procurement of goods and services; environmental </a:t>
                      </a:r>
                      <a:r>
                        <a:rPr lang="en-GB" sz="1000" dirty="0" smtClean="0">
                          <a:latin typeface="Arial"/>
                          <a:ea typeface="Times New Roman"/>
                        </a:rPr>
                        <a:t>responsibility</a:t>
                      </a:r>
                      <a:endParaRPr lang="en-GB" sz="1200" dirty="0">
                        <a:latin typeface="Times New Roman"/>
                        <a:ea typeface="Times New Roman"/>
                      </a:endParaRPr>
                    </a:p>
                  </a:txBody>
                  <a:tcPr marL="68580" marR="68580" marT="0" marB="0"/>
                </a:tc>
                <a:tc>
                  <a:txBody>
                    <a:bodyPr/>
                    <a:lstStyle/>
                    <a:p>
                      <a:pPr marL="342900" lvl="0" indent="-342900">
                        <a:spcAft>
                          <a:spcPts val="0"/>
                        </a:spcAft>
                        <a:buFont typeface="Symbol"/>
                        <a:buChar char=""/>
                        <a:tabLst>
                          <a:tab pos="228600" algn="l"/>
                        </a:tabLst>
                      </a:pPr>
                      <a:r>
                        <a:rPr lang="en-GB" sz="1000" dirty="0">
                          <a:latin typeface="Arial"/>
                          <a:ea typeface="Times New Roman"/>
                        </a:rPr>
                        <a:t>More effective strategic investment of resources</a:t>
                      </a:r>
                      <a:endParaRPr lang="en-GB" sz="1200" dirty="0">
                        <a:latin typeface="Times New Roman"/>
                        <a:ea typeface="Times New Roman"/>
                      </a:endParaRPr>
                    </a:p>
                    <a:p>
                      <a:pPr marL="342900" lvl="0" indent="-342900">
                        <a:spcAft>
                          <a:spcPts val="0"/>
                        </a:spcAft>
                        <a:buFont typeface="Symbol"/>
                        <a:buChar char=""/>
                        <a:tabLst>
                          <a:tab pos="228600" algn="l"/>
                        </a:tabLst>
                      </a:pPr>
                      <a:r>
                        <a:rPr lang="en-GB" sz="1000" dirty="0">
                          <a:latin typeface="Arial"/>
                          <a:ea typeface="Times New Roman"/>
                        </a:rPr>
                        <a:t>Conservation of natural resources and reduced environmental footprint </a:t>
                      </a:r>
                      <a:endParaRPr lang="en-GB" sz="1200" dirty="0">
                        <a:latin typeface="Times New Roman"/>
                        <a:ea typeface="Times New Roman"/>
                      </a:endParaRPr>
                    </a:p>
                    <a:p>
                      <a:pPr marL="342900" lvl="0" indent="-342900">
                        <a:spcAft>
                          <a:spcPts val="0"/>
                        </a:spcAft>
                        <a:buFont typeface="Symbol"/>
                        <a:buChar char=""/>
                        <a:tabLst>
                          <a:tab pos="228600" algn="l"/>
                        </a:tabLst>
                      </a:pPr>
                      <a:r>
                        <a:rPr lang="en-GB" sz="1000" dirty="0">
                          <a:latin typeface="Arial"/>
                          <a:ea typeface="Times New Roman"/>
                        </a:rPr>
                        <a:t>Expanded and effective community partnerships </a:t>
                      </a:r>
                      <a:endParaRPr lang="en-GB" sz="1200" dirty="0">
                        <a:latin typeface="Times New Roman"/>
                        <a:ea typeface="Times New Roman"/>
                      </a:endParaRPr>
                    </a:p>
                    <a:p>
                      <a:pPr marL="342900" lvl="0" indent="-342900">
                        <a:spcAft>
                          <a:spcPts val="0"/>
                        </a:spcAft>
                        <a:buFont typeface="Symbol"/>
                        <a:buChar char=""/>
                        <a:tabLst>
                          <a:tab pos="228600" algn="l"/>
                        </a:tabLst>
                      </a:pPr>
                      <a:r>
                        <a:rPr lang="en-GB" sz="1000" dirty="0">
                          <a:latin typeface="Arial"/>
                          <a:ea typeface="Times New Roman"/>
                        </a:rPr>
                        <a:t>Social and economic benefit to the community</a:t>
                      </a:r>
                      <a:endParaRPr lang="en-GB" sz="1200" dirty="0">
                        <a:latin typeface="Times New Roman"/>
                        <a:ea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oter Placeholder 4"/>
          <p:cNvSpPr>
            <a:spLocks noGrp="1"/>
          </p:cNvSpPr>
          <p:nvPr>
            <p:ph type="ftr" sz="quarter" idx="11"/>
          </p:nvPr>
        </p:nvSpPr>
        <p:spPr>
          <a:noFill/>
        </p:spPr>
        <p:txBody>
          <a:bodyPr/>
          <a:lstStyle/>
          <a:p>
            <a:r>
              <a:rPr lang="en-GB"/>
              <a:t>www.cupp.org.uk</a:t>
            </a:r>
          </a:p>
        </p:txBody>
      </p:sp>
      <p:sp>
        <p:nvSpPr>
          <p:cNvPr id="7171" name="Rectangle 2"/>
          <p:cNvSpPr>
            <a:spLocks noGrp="1" noChangeArrowheads="1"/>
          </p:cNvSpPr>
          <p:nvPr>
            <p:ph type="title"/>
          </p:nvPr>
        </p:nvSpPr>
        <p:spPr>
          <a:xfrm>
            <a:off x="457200" y="274638"/>
            <a:ext cx="3754760" cy="1858218"/>
          </a:xfrm>
        </p:spPr>
        <p:txBody>
          <a:bodyPr/>
          <a:lstStyle/>
          <a:p>
            <a:pPr algn="l" eaLnBrk="1" hangingPunct="1"/>
            <a:r>
              <a:rPr lang="en-GB" i="1" dirty="0" smtClean="0">
                <a:solidFill>
                  <a:schemeClr val="accent2"/>
                </a:solidFill>
              </a:rPr>
              <a:t>Putting it into practice!</a:t>
            </a:r>
            <a:endParaRPr lang="en-GB" i="1" dirty="0" smtClean="0"/>
          </a:p>
        </p:txBody>
      </p:sp>
      <p:pic>
        <p:nvPicPr>
          <p:cNvPr id="7173" name="Picture 5"/>
          <p:cNvPicPr>
            <a:picLocks noChangeAspect="1" noChangeArrowheads="1"/>
          </p:cNvPicPr>
          <p:nvPr/>
        </p:nvPicPr>
        <p:blipFill>
          <a:blip r:embed="rId3" cstate="print"/>
          <a:srcRect/>
          <a:stretch>
            <a:fillRect/>
          </a:stretch>
        </p:blipFill>
        <p:spPr bwMode="auto">
          <a:xfrm>
            <a:off x="4572000" y="692696"/>
            <a:ext cx="3987800" cy="2519362"/>
          </a:xfrm>
          <a:prstGeom prst="rect">
            <a:avLst/>
          </a:prstGeom>
          <a:noFill/>
          <a:ln w="9525">
            <a:noFill/>
            <a:miter lim="800000"/>
            <a:headEnd/>
            <a:tailEnd/>
          </a:ln>
        </p:spPr>
      </p:pic>
      <p:pic>
        <p:nvPicPr>
          <p:cNvPr id="1026" name="Picture 2" descr="C:\Documents and Settings\srn10\My Documents\My Pictures\deafcultureday_504.jpg"/>
          <p:cNvPicPr>
            <a:picLocks noChangeAspect="1" noChangeArrowheads="1"/>
          </p:cNvPicPr>
          <p:nvPr/>
        </p:nvPicPr>
        <p:blipFill>
          <a:blip r:embed="rId4" cstate="print"/>
          <a:srcRect/>
          <a:stretch>
            <a:fillRect/>
          </a:stretch>
        </p:blipFill>
        <p:spPr bwMode="auto">
          <a:xfrm>
            <a:off x="683568" y="3356992"/>
            <a:ext cx="4057650" cy="2693194"/>
          </a:xfrm>
          <a:prstGeom prst="rect">
            <a:avLst/>
          </a:prstGeom>
          <a:noFill/>
        </p:spPr>
      </p:pic>
      <p:pic>
        <p:nvPicPr>
          <p:cNvPr id="3" name="Picture 3" descr="C:\Documents and Settings\srn10\My Documents\My Pictures\img_redBall.jpg"/>
          <p:cNvPicPr>
            <a:picLocks noChangeAspect="1" noChangeArrowheads="1"/>
          </p:cNvPicPr>
          <p:nvPr/>
        </p:nvPicPr>
        <p:blipFill>
          <a:blip r:embed="rId5" cstate="print"/>
          <a:srcRect b="4924"/>
          <a:stretch>
            <a:fillRect/>
          </a:stretch>
        </p:blipFill>
        <p:spPr bwMode="auto">
          <a:xfrm>
            <a:off x="5796131" y="3428999"/>
            <a:ext cx="2305050" cy="3080713"/>
          </a:xfrm>
          <a:prstGeom prst="rect">
            <a:avLst/>
          </a:prstGeom>
          <a:noFill/>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solidFill>
                  <a:schemeClr val="accent2"/>
                </a:solidFill>
              </a:rPr>
              <a:t>Demonstrating the worth of engagement at the University of Brighton</a:t>
            </a:r>
            <a:endParaRPr lang="en-GB" sz="3200" dirty="0">
              <a:solidFill>
                <a:schemeClr val="accent2"/>
              </a:solidFill>
            </a:endParaRPr>
          </a:p>
        </p:txBody>
      </p:sp>
      <p:sp>
        <p:nvSpPr>
          <p:cNvPr id="3" name="Content Placeholder 2"/>
          <p:cNvSpPr>
            <a:spLocks noGrp="1"/>
          </p:cNvSpPr>
          <p:nvPr>
            <p:ph idx="1"/>
          </p:nvPr>
        </p:nvSpPr>
        <p:spPr/>
        <p:txBody>
          <a:bodyPr/>
          <a:lstStyle/>
          <a:p>
            <a:r>
              <a:rPr lang="en-GB" sz="2800" dirty="0" smtClean="0">
                <a:solidFill>
                  <a:schemeClr val="accent2"/>
                </a:solidFill>
              </a:rPr>
              <a:t>The Community University Partnership Programme (CUPP) aims to:</a:t>
            </a:r>
          </a:p>
          <a:p>
            <a:pPr lvl="1"/>
            <a:r>
              <a:rPr lang="en-GB" sz="2400" dirty="0" smtClean="0">
                <a:solidFill>
                  <a:schemeClr val="accent2"/>
                </a:solidFill>
              </a:rPr>
              <a:t>Ensure that the University's resources (intellectual and physical) are available to, informed by and used by its local and sub-regional communities</a:t>
            </a:r>
          </a:p>
          <a:p>
            <a:pPr lvl="1"/>
            <a:r>
              <a:rPr lang="en-GB" sz="2400" dirty="0" smtClean="0">
                <a:solidFill>
                  <a:schemeClr val="accent2"/>
                </a:solidFill>
              </a:rPr>
              <a:t>Enhance the community's and University's capacity for engagement for mutual benefit </a:t>
            </a:r>
          </a:p>
          <a:p>
            <a:pPr lvl="1"/>
            <a:r>
              <a:rPr lang="en-GB" sz="2400" dirty="0" smtClean="0">
                <a:solidFill>
                  <a:schemeClr val="accent2"/>
                </a:solidFill>
              </a:rPr>
              <a:t>Ensure that </a:t>
            </a:r>
            <a:r>
              <a:rPr lang="en-GB" sz="2400" dirty="0" err="1" smtClean="0">
                <a:solidFill>
                  <a:schemeClr val="accent2"/>
                </a:solidFill>
              </a:rPr>
              <a:t>Cupp’s</a:t>
            </a:r>
            <a:r>
              <a:rPr lang="en-GB" sz="2400" dirty="0" smtClean="0">
                <a:solidFill>
                  <a:schemeClr val="accent2"/>
                </a:solidFill>
              </a:rPr>
              <a:t> resources are prioritised towards addressing inequalities with our local communities</a:t>
            </a:r>
          </a:p>
          <a:p>
            <a:endParaRPr lang="en-GB" dirty="0"/>
          </a:p>
        </p:txBody>
      </p:sp>
      <p:sp>
        <p:nvSpPr>
          <p:cNvPr id="4" name="Footer Placeholder 3"/>
          <p:cNvSpPr>
            <a:spLocks noGrp="1"/>
          </p:cNvSpPr>
          <p:nvPr>
            <p:ph type="ftr" sz="quarter" idx="11"/>
          </p:nvPr>
        </p:nvSpPr>
        <p:spPr/>
        <p:txBody>
          <a:bodyPr/>
          <a:lstStyle/>
          <a:p>
            <a:r>
              <a:rPr lang="en-GB" dirty="0" smtClean="0"/>
              <a:t>www.cupp.org.uk</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solidFill>
                  <a:schemeClr val="accent2"/>
                </a:solidFill>
              </a:rPr>
              <a:t>Evaluating the CUPP programme</a:t>
            </a:r>
            <a:endParaRPr lang="en-GB" sz="4000" dirty="0">
              <a:solidFill>
                <a:schemeClr val="accent2"/>
              </a:solidFill>
            </a:endParaRPr>
          </a:p>
        </p:txBody>
      </p:sp>
      <p:sp>
        <p:nvSpPr>
          <p:cNvPr id="3" name="Content Placeholder 2"/>
          <p:cNvSpPr>
            <a:spLocks noGrp="1"/>
          </p:cNvSpPr>
          <p:nvPr>
            <p:ph idx="1"/>
          </p:nvPr>
        </p:nvSpPr>
        <p:spPr/>
        <p:txBody>
          <a:bodyPr/>
          <a:lstStyle/>
          <a:p>
            <a:r>
              <a:rPr lang="en-GB" sz="2800" dirty="0" smtClean="0">
                <a:solidFill>
                  <a:schemeClr val="accent2"/>
                </a:solidFill>
              </a:rPr>
              <a:t>Early small scale project evaluations and Helpdesk audit</a:t>
            </a:r>
          </a:p>
          <a:p>
            <a:r>
              <a:rPr lang="en-GB" sz="2800" dirty="0" smtClean="0">
                <a:solidFill>
                  <a:schemeClr val="accent2"/>
                </a:solidFill>
              </a:rPr>
              <a:t>Showed CUPP was a successful mechanism for developing community-university partnerships</a:t>
            </a:r>
          </a:p>
          <a:p>
            <a:r>
              <a:rPr lang="en-GB" sz="2800" dirty="0" smtClean="0">
                <a:solidFill>
                  <a:schemeClr val="accent2"/>
                </a:solidFill>
              </a:rPr>
              <a:t>Led to the university including social engagement as a core part of its Corporate Plan (2007-12) and…</a:t>
            </a:r>
          </a:p>
          <a:p>
            <a:r>
              <a:rPr lang="en-GB" sz="2800" dirty="0" smtClean="0">
                <a:solidFill>
                  <a:schemeClr val="accent2"/>
                </a:solidFill>
              </a:rPr>
              <a:t>Baseline audit of university community engagement (2008)</a:t>
            </a:r>
            <a:endParaRPr lang="en-GB" sz="2800" dirty="0">
              <a:solidFill>
                <a:schemeClr val="accent2"/>
              </a:solidFill>
            </a:endParaRPr>
          </a:p>
        </p:txBody>
      </p:sp>
      <p:sp>
        <p:nvSpPr>
          <p:cNvPr id="4" name="Footer Placeholder 3"/>
          <p:cNvSpPr>
            <a:spLocks noGrp="1"/>
          </p:cNvSpPr>
          <p:nvPr>
            <p:ph type="ftr" sz="quarter" idx="11"/>
          </p:nvPr>
        </p:nvSpPr>
        <p:spPr/>
        <p:txBody>
          <a:bodyPr/>
          <a:lstStyle/>
          <a:p>
            <a:r>
              <a:rPr lang="en-GB" smtClean="0"/>
              <a:t>www.cupp.org.uk</a:t>
            </a:r>
            <a:endParaRPr lang="en-GB"/>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4"/>
          <p:cNvSpPr>
            <a:spLocks noGrp="1"/>
          </p:cNvSpPr>
          <p:nvPr>
            <p:ph type="ftr" sz="quarter" idx="11"/>
          </p:nvPr>
        </p:nvSpPr>
        <p:spPr>
          <a:xfrm>
            <a:off x="3203848" y="6505873"/>
            <a:ext cx="2895600" cy="352127"/>
          </a:xfrm>
          <a:noFill/>
        </p:spPr>
        <p:txBody>
          <a:bodyPr/>
          <a:lstStyle/>
          <a:p>
            <a:r>
              <a:rPr lang="en-GB" dirty="0"/>
              <a:t>www.cupp.org.uk</a:t>
            </a:r>
          </a:p>
        </p:txBody>
      </p:sp>
      <p:sp>
        <p:nvSpPr>
          <p:cNvPr id="8195" name="Rectangle 2"/>
          <p:cNvSpPr>
            <a:spLocks noGrp="1" noChangeArrowheads="1"/>
          </p:cNvSpPr>
          <p:nvPr>
            <p:ph type="title"/>
          </p:nvPr>
        </p:nvSpPr>
        <p:spPr/>
        <p:txBody>
          <a:bodyPr/>
          <a:lstStyle/>
          <a:p>
            <a:pPr eaLnBrk="1" hangingPunct="1"/>
            <a:r>
              <a:rPr lang="en-GB" sz="4000" dirty="0" smtClean="0">
                <a:solidFill>
                  <a:srgbClr val="3928B6"/>
                </a:solidFill>
              </a:rPr>
              <a:t>The REAP metrix</a:t>
            </a:r>
          </a:p>
        </p:txBody>
      </p:sp>
      <p:sp>
        <p:nvSpPr>
          <p:cNvPr id="8196" name="Rectangle 3"/>
          <p:cNvSpPr>
            <a:spLocks noGrp="1" noChangeArrowheads="1"/>
          </p:cNvSpPr>
          <p:nvPr>
            <p:ph type="body" idx="1"/>
          </p:nvPr>
        </p:nvSpPr>
        <p:spPr>
          <a:xfrm>
            <a:off x="457200" y="1600201"/>
            <a:ext cx="8229600" cy="4277072"/>
          </a:xfrm>
        </p:spPr>
        <p:txBody>
          <a:bodyPr/>
          <a:lstStyle/>
          <a:p>
            <a:pPr eaLnBrk="1" hangingPunct="1">
              <a:lnSpc>
                <a:spcPct val="90000"/>
              </a:lnSpc>
            </a:pPr>
            <a:r>
              <a:rPr lang="en-GB" sz="2800" dirty="0" smtClean="0">
                <a:solidFill>
                  <a:schemeClr val="accent2"/>
                </a:solidFill>
              </a:rPr>
              <a:t>A self-assessment and measuring tool designed to capture inputs, outputs and outcomes for both university and community partners</a:t>
            </a:r>
          </a:p>
          <a:p>
            <a:pPr eaLnBrk="1" hangingPunct="1">
              <a:lnSpc>
                <a:spcPct val="90000"/>
              </a:lnSpc>
            </a:pPr>
            <a:r>
              <a:rPr lang="en-GB" sz="2800" b="1" dirty="0" smtClean="0">
                <a:solidFill>
                  <a:schemeClr val="accent2"/>
                </a:solidFill>
              </a:rPr>
              <a:t>R</a:t>
            </a:r>
            <a:r>
              <a:rPr lang="en-GB" sz="2800" dirty="0" smtClean="0">
                <a:solidFill>
                  <a:schemeClr val="accent2"/>
                </a:solidFill>
              </a:rPr>
              <a:t>eciprocity;  </a:t>
            </a:r>
            <a:r>
              <a:rPr lang="en-GB" sz="2800" b="1" dirty="0" smtClean="0">
                <a:solidFill>
                  <a:schemeClr val="accent2"/>
                </a:solidFill>
              </a:rPr>
              <a:t>E</a:t>
            </a:r>
            <a:r>
              <a:rPr lang="en-GB" sz="2800" dirty="0" smtClean="0">
                <a:solidFill>
                  <a:schemeClr val="accent2"/>
                </a:solidFill>
              </a:rPr>
              <a:t>xternalities; </a:t>
            </a:r>
            <a:r>
              <a:rPr lang="en-GB" sz="2800" b="1" dirty="0" smtClean="0">
                <a:solidFill>
                  <a:schemeClr val="accent2"/>
                </a:solidFill>
              </a:rPr>
              <a:t>A</a:t>
            </a:r>
            <a:r>
              <a:rPr lang="en-GB" sz="2800" dirty="0" smtClean="0">
                <a:solidFill>
                  <a:schemeClr val="accent2"/>
                </a:solidFill>
              </a:rPr>
              <a:t>ccess; </a:t>
            </a:r>
            <a:r>
              <a:rPr lang="en-GB" sz="2800" b="1" dirty="0" smtClean="0">
                <a:solidFill>
                  <a:schemeClr val="accent2"/>
                </a:solidFill>
              </a:rPr>
              <a:t>P</a:t>
            </a:r>
            <a:r>
              <a:rPr lang="en-GB" sz="2800" dirty="0" smtClean="0">
                <a:solidFill>
                  <a:schemeClr val="accent2"/>
                </a:solidFill>
              </a:rPr>
              <a:t>artnership</a:t>
            </a:r>
          </a:p>
          <a:p>
            <a:pPr eaLnBrk="1" hangingPunct="1">
              <a:lnSpc>
                <a:spcPct val="90000"/>
              </a:lnSpc>
            </a:pPr>
            <a:r>
              <a:rPr lang="en-GB" sz="2800" dirty="0" smtClean="0">
                <a:solidFill>
                  <a:schemeClr val="accent2"/>
                </a:solidFill>
              </a:rPr>
              <a:t>Tackles the issue of establishing baseline data consistently across the SE Coastal Communities programme </a:t>
            </a:r>
          </a:p>
          <a:p>
            <a:pPr eaLnBrk="1" hangingPunct="1">
              <a:lnSpc>
                <a:spcPct val="90000"/>
              </a:lnSpc>
            </a:pPr>
            <a:r>
              <a:rPr lang="en-GB" sz="2800" dirty="0" smtClean="0">
                <a:solidFill>
                  <a:schemeClr val="accent2"/>
                </a:solidFill>
              </a:rPr>
              <a:t>Provides evidence for the value added to the university </a:t>
            </a:r>
            <a:r>
              <a:rPr lang="en-GB" sz="2800" u="sng" dirty="0" smtClean="0">
                <a:solidFill>
                  <a:schemeClr val="accent2"/>
                </a:solidFill>
              </a:rPr>
              <a:t>and</a:t>
            </a:r>
            <a:r>
              <a:rPr lang="en-GB" sz="2800" dirty="0" smtClean="0">
                <a:solidFill>
                  <a:schemeClr val="accent2"/>
                </a:solidFill>
              </a:rPr>
              <a:t> to the community involved in the partnership </a:t>
            </a:r>
          </a:p>
          <a:p>
            <a:pPr eaLnBrk="1" hangingPunct="1">
              <a:lnSpc>
                <a:spcPct val="90000"/>
              </a:lnSpc>
              <a:buFontTx/>
              <a:buNone/>
            </a:pPr>
            <a:endParaRPr lang="en-GB" sz="1600" b="1" dirty="0" smtClean="0"/>
          </a:p>
          <a:p>
            <a:pPr eaLnBrk="1" hangingPunct="1">
              <a:lnSpc>
                <a:spcPct val="90000"/>
              </a:lnSpc>
              <a:buFontTx/>
              <a:buNone/>
            </a:pPr>
            <a:r>
              <a:rPr lang="en-GB" sz="1600" b="1" dirty="0" smtClean="0"/>
              <a:t>	Pearce et al (2007)</a:t>
            </a:r>
            <a:r>
              <a:rPr lang="en-GB" sz="1600" b="1" i="1" dirty="0" smtClean="0"/>
              <a:t> The Ivory Tower and Beyond: the University of Bradford at the Heart of its Communities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solidFill>
                  <a:srgbClr val="3333CC"/>
                </a:solidFill>
              </a:rPr>
              <a:t>A measurement model of non-market economic activity</a:t>
            </a:r>
            <a:endParaRPr lang="en-GB" sz="4000" dirty="0">
              <a:solidFill>
                <a:srgbClr val="3333CC"/>
              </a:solidFill>
            </a:endParaRPr>
          </a:p>
        </p:txBody>
      </p:sp>
      <p:graphicFrame>
        <p:nvGraphicFramePr>
          <p:cNvPr id="6" name="Content Placeholder 7"/>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Footer Placeholder 8"/>
          <p:cNvSpPr txBox="1">
            <a:spLocks/>
          </p:cNvSpPr>
          <p:nvPr/>
        </p:nvSpPr>
        <p:spPr bwMode="auto">
          <a:xfrm>
            <a:off x="467544" y="6165304"/>
            <a:ext cx="8064896" cy="34346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1800" i="0" u="none" strike="noStrike" kern="1200" cap="none" spc="0" normalizeH="0" baseline="0" noProof="0" dirty="0" smtClean="0">
                <a:ln>
                  <a:noFill/>
                </a:ln>
                <a:solidFill>
                  <a:schemeClr val="tx1">
                    <a:lumMod val="75000"/>
                    <a:lumOff val="25000"/>
                  </a:schemeClr>
                </a:solidFill>
                <a:effectLst/>
                <a:uLnTx/>
                <a:uFillTx/>
                <a:latin typeface="Calibri" pitchFamily="34" charset="0"/>
              </a:rPr>
              <a:t>Outcome measure needs to be seen in the context of wider social</a:t>
            </a:r>
            <a:r>
              <a:rPr kumimoji="0" lang="en-GB" sz="1800" i="0" u="none" strike="noStrike" kern="1200" cap="none" spc="0" normalizeH="0" noProof="0" dirty="0" smtClean="0">
                <a:ln>
                  <a:noFill/>
                </a:ln>
                <a:solidFill>
                  <a:schemeClr val="tx1">
                    <a:lumMod val="75000"/>
                    <a:lumOff val="25000"/>
                  </a:schemeClr>
                </a:solidFill>
                <a:effectLst/>
                <a:uLnTx/>
                <a:uFillTx/>
                <a:latin typeface="Calibri" pitchFamily="34" charset="0"/>
              </a:rPr>
              <a:t> </a:t>
            </a:r>
            <a:r>
              <a:rPr kumimoji="0" lang="en-GB" sz="1800" i="0" u="none" strike="noStrike" kern="1200" cap="none" spc="0" normalizeH="0" baseline="0" noProof="0" dirty="0" smtClean="0">
                <a:ln>
                  <a:noFill/>
                </a:ln>
                <a:solidFill>
                  <a:schemeClr val="tx1">
                    <a:lumMod val="75000"/>
                    <a:lumOff val="25000"/>
                  </a:schemeClr>
                </a:solidFill>
                <a:effectLst/>
                <a:uLnTx/>
                <a:uFillTx/>
                <a:latin typeface="Calibri" pitchFamily="34" charset="0"/>
              </a:rPr>
              <a:t>outcomes</a:t>
            </a:r>
            <a:endParaRPr kumimoji="0" lang="en-GB" sz="1800" i="0" u="none" strike="noStrike" kern="1200" cap="none" spc="0" normalizeH="0" baseline="0" noProof="0" dirty="0">
              <a:ln>
                <a:noFill/>
              </a:ln>
              <a:solidFill>
                <a:schemeClr val="tx1">
                  <a:lumMod val="75000"/>
                  <a:lumOff val="25000"/>
                </a:schemeClr>
              </a:solidFill>
              <a:effectLst/>
              <a:uLnTx/>
              <a:uFillTx/>
              <a:latin typeface="Calibri"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accent6">
                    <a:lumMod val="50000"/>
                  </a:schemeClr>
                </a:solidFill>
              </a:rPr>
              <a:t>Community partnership and resource evaluation </a:t>
            </a:r>
            <a:endParaRPr lang="en-GB" dirty="0">
              <a:solidFill>
                <a:schemeClr val="accent6">
                  <a:lumMod val="50000"/>
                </a:schemeClr>
              </a:solidFill>
            </a:endParaRPr>
          </a:p>
        </p:txBody>
      </p:sp>
      <p:graphicFrame>
        <p:nvGraphicFramePr>
          <p:cNvPr id="7" name="Content Placeholder 6"/>
          <p:cNvGraphicFramePr>
            <a:graphicFrameLocks noGrp="1"/>
          </p:cNvGraphicFramePr>
          <p:nvPr>
            <p:ph idx="1"/>
          </p:nvPr>
        </p:nvGraphicFramePr>
        <p:xfrm>
          <a:off x="457200" y="1600200"/>
          <a:ext cx="8229600" cy="4958111"/>
        </p:xfrm>
        <a:graphic>
          <a:graphicData uri="http://schemas.openxmlformats.org/drawingml/2006/table">
            <a:tbl>
              <a:tblPr firstRow="1" bandRow="1">
                <a:tableStyleId>{5C22544A-7EE6-4342-B048-85BDC9FD1C3A}</a:tableStyleId>
              </a:tblPr>
              <a:tblGrid>
                <a:gridCol w="1371600"/>
                <a:gridCol w="1371600"/>
                <a:gridCol w="1371600"/>
                <a:gridCol w="1371600"/>
                <a:gridCol w="1371600"/>
                <a:gridCol w="1371600"/>
              </a:tblGrid>
              <a:tr h="388640">
                <a:tc gridSpan="3">
                  <a:txBody>
                    <a:bodyPr/>
                    <a:lstStyle/>
                    <a:p>
                      <a:pPr algn="ctr">
                        <a:lnSpc>
                          <a:spcPct val="115000"/>
                        </a:lnSpc>
                        <a:spcAft>
                          <a:spcPts val="0"/>
                        </a:spcAft>
                      </a:pPr>
                      <a:r>
                        <a:rPr lang="en-GB" sz="1400" b="1" dirty="0">
                          <a:solidFill>
                            <a:schemeClr val="accent6">
                              <a:lumMod val="50000"/>
                            </a:schemeClr>
                          </a:solidFill>
                          <a:latin typeface="Arial"/>
                          <a:ea typeface="Calibri"/>
                          <a:cs typeface="Calibri"/>
                        </a:rPr>
                        <a:t>Total input valuation</a:t>
                      </a:r>
                      <a:endParaRPr lang="en-GB" sz="1400" dirty="0">
                        <a:solidFill>
                          <a:schemeClr val="accent6">
                            <a:lumMod val="50000"/>
                          </a:schemeClr>
                        </a:solidFill>
                        <a:latin typeface="Calibri"/>
                        <a:ea typeface="Calibri"/>
                        <a:cs typeface="Calibri"/>
                      </a:endParaRPr>
                    </a:p>
                  </a:txBody>
                  <a:tcPr marL="68580" marR="68580" marT="0" marB="0"/>
                </a:tc>
                <a:tc hMerge="1">
                  <a:txBody>
                    <a:bodyPr/>
                    <a:lstStyle/>
                    <a:p>
                      <a:endParaRPr lang="en-GB"/>
                    </a:p>
                  </a:txBody>
                  <a:tcPr/>
                </a:tc>
                <a:tc hMerge="1">
                  <a:txBody>
                    <a:bodyPr/>
                    <a:lstStyle/>
                    <a:p>
                      <a:endParaRPr lang="en-GB"/>
                    </a:p>
                  </a:txBody>
                  <a:tcPr/>
                </a:tc>
                <a:tc gridSpan="3">
                  <a:txBody>
                    <a:bodyPr/>
                    <a:lstStyle/>
                    <a:p>
                      <a:pPr algn="ctr">
                        <a:lnSpc>
                          <a:spcPct val="115000"/>
                        </a:lnSpc>
                        <a:spcAft>
                          <a:spcPts val="0"/>
                        </a:spcAft>
                      </a:pPr>
                      <a:r>
                        <a:rPr lang="en-GB" sz="1400" b="1" dirty="0">
                          <a:solidFill>
                            <a:schemeClr val="accent6">
                              <a:lumMod val="50000"/>
                            </a:schemeClr>
                          </a:solidFill>
                          <a:latin typeface="Arial"/>
                          <a:ea typeface="Calibri"/>
                          <a:cs typeface="Calibri"/>
                        </a:rPr>
                        <a:t>Value creation</a:t>
                      </a:r>
                      <a:endParaRPr lang="en-GB" sz="1400" dirty="0">
                        <a:solidFill>
                          <a:schemeClr val="accent6">
                            <a:lumMod val="50000"/>
                          </a:schemeClr>
                        </a:solidFill>
                        <a:latin typeface="Calibri"/>
                        <a:ea typeface="Calibri"/>
                        <a:cs typeface="Calibri"/>
                      </a:endParaRPr>
                    </a:p>
                  </a:txBody>
                  <a:tcPr marL="68580" marR="68580" marT="0" marB="0"/>
                </a:tc>
                <a:tc hMerge="1">
                  <a:txBody>
                    <a:bodyPr/>
                    <a:lstStyle/>
                    <a:p>
                      <a:endParaRPr lang="en-GB"/>
                    </a:p>
                  </a:txBody>
                  <a:tcPr/>
                </a:tc>
                <a:tc hMerge="1">
                  <a:txBody>
                    <a:bodyPr/>
                    <a:lstStyle/>
                    <a:p>
                      <a:endParaRPr lang="en-GB"/>
                    </a:p>
                  </a:txBody>
                  <a:tcPr/>
                </a:tc>
              </a:tr>
              <a:tr h="432048">
                <a:tc>
                  <a:txBody>
                    <a:bodyPr/>
                    <a:lstStyle/>
                    <a:p>
                      <a:pPr algn="ctr">
                        <a:lnSpc>
                          <a:spcPct val="115000"/>
                        </a:lnSpc>
                        <a:spcAft>
                          <a:spcPts val="0"/>
                        </a:spcAft>
                      </a:pPr>
                      <a:r>
                        <a:rPr lang="en-GB" sz="1400" b="1" dirty="0">
                          <a:latin typeface="Arial"/>
                          <a:ea typeface="Calibri"/>
                          <a:cs typeface="Calibri"/>
                        </a:rPr>
                        <a:t>Inputs</a:t>
                      </a:r>
                      <a:endParaRPr lang="en-GB" sz="1400" dirty="0">
                        <a:latin typeface="Calibri"/>
                        <a:ea typeface="Calibri"/>
                        <a:cs typeface="Calibri"/>
                      </a:endParaRPr>
                    </a:p>
                  </a:txBody>
                  <a:tcPr marL="68580" marR="68580" marT="0" marB="0"/>
                </a:tc>
                <a:tc>
                  <a:txBody>
                    <a:bodyPr/>
                    <a:lstStyle/>
                    <a:p>
                      <a:pPr algn="ctr">
                        <a:lnSpc>
                          <a:spcPct val="115000"/>
                        </a:lnSpc>
                        <a:spcAft>
                          <a:spcPts val="0"/>
                        </a:spcAft>
                      </a:pPr>
                      <a:r>
                        <a:rPr lang="en-GB" sz="1400" b="1" dirty="0">
                          <a:latin typeface="Arial"/>
                          <a:ea typeface="Calibri"/>
                          <a:cs typeface="Calibri"/>
                        </a:rPr>
                        <a:t>Input value </a:t>
                      </a:r>
                      <a:r>
                        <a:rPr lang="en-GB" sz="1400" b="1" dirty="0" smtClean="0">
                          <a:latin typeface="Arial"/>
                          <a:ea typeface="Calibri"/>
                          <a:cs typeface="Calibri"/>
                        </a:rPr>
                        <a:t>(£)</a:t>
                      </a:r>
                      <a:endParaRPr lang="en-GB" sz="1400" dirty="0">
                        <a:latin typeface="Calibri"/>
                        <a:ea typeface="Calibri"/>
                        <a:cs typeface="Calibri"/>
                      </a:endParaRPr>
                    </a:p>
                  </a:txBody>
                  <a:tcPr marL="68580" marR="68580" marT="0" marB="0"/>
                </a:tc>
                <a:tc>
                  <a:txBody>
                    <a:bodyPr/>
                    <a:lstStyle/>
                    <a:p>
                      <a:pPr algn="ctr">
                        <a:lnSpc>
                          <a:spcPct val="115000"/>
                        </a:lnSpc>
                        <a:spcAft>
                          <a:spcPts val="0"/>
                        </a:spcAft>
                      </a:pPr>
                      <a:r>
                        <a:rPr lang="en-GB" sz="1400" b="1" dirty="0">
                          <a:latin typeface="Arial"/>
                          <a:ea typeface="Calibri"/>
                          <a:cs typeface="Calibri"/>
                        </a:rPr>
                        <a:t>Activities</a:t>
                      </a:r>
                      <a:endParaRPr lang="en-GB" sz="1400" dirty="0">
                        <a:latin typeface="Calibri"/>
                        <a:ea typeface="Calibri"/>
                        <a:cs typeface="Calibri"/>
                      </a:endParaRPr>
                    </a:p>
                  </a:txBody>
                  <a:tcPr marL="68580" marR="68580" marT="0" marB="0"/>
                </a:tc>
                <a:tc>
                  <a:txBody>
                    <a:bodyPr/>
                    <a:lstStyle/>
                    <a:p>
                      <a:pPr algn="ctr">
                        <a:lnSpc>
                          <a:spcPct val="115000"/>
                        </a:lnSpc>
                        <a:spcAft>
                          <a:spcPts val="0"/>
                        </a:spcAft>
                      </a:pPr>
                      <a:r>
                        <a:rPr lang="en-GB" sz="1400" b="1" dirty="0">
                          <a:latin typeface="Arial"/>
                          <a:ea typeface="Calibri"/>
                          <a:cs typeface="Calibri"/>
                        </a:rPr>
                        <a:t>Outputs</a:t>
                      </a:r>
                      <a:endParaRPr lang="en-GB" sz="1400" dirty="0">
                        <a:latin typeface="Calibri"/>
                        <a:ea typeface="Calibri"/>
                        <a:cs typeface="Calibri"/>
                      </a:endParaRPr>
                    </a:p>
                  </a:txBody>
                  <a:tcPr marL="68580" marR="68580" marT="0" marB="0"/>
                </a:tc>
                <a:tc>
                  <a:txBody>
                    <a:bodyPr/>
                    <a:lstStyle/>
                    <a:p>
                      <a:pPr algn="ctr">
                        <a:lnSpc>
                          <a:spcPct val="115000"/>
                        </a:lnSpc>
                        <a:spcAft>
                          <a:spcPts val="0"/>
                        </a:spcAft>
                      </a:pPr>
                      <a:r>
                        <a:rPr lang="en-GB" sz="1400" b="1" dirty="0">
                          <a:latin typeface="Arial"/>
                          <a:ea typeface="Calibri"/>
                          <a:cs typeface="Calibri"/>
                        </a:rPr>
                        <a:t>Outcomes</a:t>
                      </a:r>
                      <a:endParaRPr lang="en-GB" sz="1400" dirty="0">
                        <a:latin typeface="Calibri"/>
                        <a:ea typeface="Calibri"/>
                        <a:cs typeface="Calibri"/>
                      </a:endParaRPr>
                    </a:p>
                  </a:txBody>
                  <a:tcPr marL="68580" marR="68580" marT="0" marB="0"/>
                </a:tc>
                <a:tc>
                  <a:txBody>
                    <a:bodyPr/>
                    <a:lstStyle/>
                    <a:p>
                      <a:pPr algn="ctr">
                        <a:lnSpc>
                          <a:spcPct val="115000"/>
                        </a:lnSpc>
                        <a:spcAft>
                          <a:spcPts val="0"/>
                        </a:spcAft>
                      </a:pPr>
                      <a:r>
                        <a:rPr lang="en-GB" sz="1400" b="1" dirty="0">
                          <a:latin typeface="Arial"/>
                          <a:ea typeface="Calibri"/>
                          <a:cs typeface="Calibri"/>
                        </a:rPr>
                        <a:t>Impact</a:t>
                      </a:r>
                      <a:endParaRPr lang="en-GB" sz="1400" dirty="0">
                        <a:latin typeface="Calibri"/>
                        <a:ea typeface="Calibri"/>
                        <a:cs typeface="Calibri"/>
                      </a:endParaRPr>
                    </a:p>
                  </a:txBody>
                  <a:tcPr marL="68580" marR="68580" marT="0" marB="0"/>
                </a:tc>
              </a:tr>
              <a:tr h="748849">
                <a:tc>
                  <a:txBody>
                    <a:bodyPr/>
                    <a:lstStyle/>
                    <a:p>
                      <a:pPr>
                        <a:lnSpc>
                          <a:spcPct val="115000"/>
                        </a:lnSpc>
                        <a:spcAft>
                          <a:spcPts val="0"/>
                        </a:spcAft>
                      </a:pPr>
                      <a:r>
                        <a:rPr lang="en-GB" sz="1400" dirty="0">
                          <a:latin typeface="Arial"/>
                          <a:ea typeface="Calibri"/>
                          <a:cs typeface="Calibri"/>
                        </a:rPr>
                        <a:t>Grant funding</a:t>
                      </a:r>
                      <a:endParaRPr lang="en-GB" sz="1400" dirty="0">
                        <a:latin typeface="Calibri"/>
                        <a:ea typeface="Calibri"/>
                        <a:cs typeface="Calibri"/>
                      </a:endParaRPr>
                    </a:p>
                  </a:txBody>
                  <a:tcPr marL="68580" marR="68580" marT="0" marB="0"/>
                </a:tc>
                <a:tc>
                  <a:txBody>
                    <a:bodyPr/>
                    <a:lstStyle/>
                    <a:p>
                      <a:pPr>
                        <a:lnSpc>
                          <a:spcPct val="115000"/>
                        </a:lnSpc>
                        <a:spcAft>
                          <a:spcPts val="0"/>
                        </a:spcAft>
                      </a:pPr>
                      <a:r>
                        <a:rPr lang="en-GB" sz="1400">
                          <a:latin typeface="Arial"/>
                          <a:ea typeface="Calibri"/>
                          <a:cs typeface="Calibri"/>
                        </a:rPr>
                        <a:t>Project grant (£) (staff and resources)</a:t>
                      </a:r>
                      <a:endParaRPr lang="en-GB" sz="1400">
                        <a:latin typeface="Calibri"/>
                        <a:ea typeface="Calibri"/>
                        <a:cs typeface="Calibri"/>
                      </a:endParaRPr>
                    </a:p>
                  </a:txBody>
                  <a:tcPr marL="68580" marR="68580" marT="0" marB="0"/>
                </a:tc>
                <a:tc rowSpan="3">
                  <a:txBody>
                    <a:bodyPr/>
                    <a:lstStyle/>
                    <a:p>
                      <a:pPr>
                        <a:lnSpc>
                          <a:spcPct val="115000"/>
                        </a:lnSpc>
                        <a:spcAft>
                          <a:spcPts val="0"/>
                        </a:spcAft>
                      </a:pPr>
                      <a:endParaRPr lang="en-GB" sz="1400" dirty="0">
                        <a:latin typeface="Arial"/>
                        <a:ea typeface="Calibri"/>
                        <a:cs typeface="Calibri"/>
                      </a:endParaRPr>
                    </a:p>
                    <a:p>
                      <a:pPr>
                        <a:lnSpc>
                          <a:spcPct val="115000"/>
                        </a:lnSpc>
                        <a:spcAft>
                          <a:spcPts val="0"/>
                        </a:spcAft>
                      </a:pPr>
                      <a:r>
                        <a:rPr lang="en-GB" sz="1400" dirty="0">
                          <a:latin typeface="Calibri"/>
                          <a:ea typeface="Times New Roman"/>
                          <a:cs typeface="Times New Roman"/>
                        </a:rPr>
                        <a:t/>
                      </a:r>
                      <a:br>
                        <a:rPr lang="en-GB" sz="1400" dirty="0">
                          <a:latin typeface="Calibri"/>
                          <a:ea typeface="Times New Roman"/>
                          <a:cs typeface="Times New Roman"/>
                        </a:rPr>
                      </a:br>
                      <a:r>
                        <a:rPr lang="en-US" sz="1400" dirty="0">
                          <a:latin typeface="Arial"/>
                          <a:ea typeface="Calibri"/>
                          <a:cs typeface="Calibri"/>
                        </a:rPr>
                        <a:t> </a:t>
                      </a:r>
                      <a:endParaRPr lang="en-US" sz="1400" dirty="0" smtClean="0">
                        <a:latin typeface="Arial"/>
                        <a:ea typeface="Calibri"/>
                        <a:cs typeface="Calibri"/>
                      </a:endParaRPr>
                    </a:p>
                    <a:p>
                      <a:pPr>
                        <a:lnSpc>
                          <a:spcPct val="115000"/>
                        </a:lnSpc>
                        <a:spcAft>
                          <a:spcPts val="0"/>
                        </a:spcAft>
                      </a:pPr>
                      <a:endParaRPr lang="en-US" sz="1400" dirty="0" smtClean="0">
                        <a:latin typeface="Arial"/>
                        <a:ea typeface="Calibri"/>
                        <a:cs typeface="Calibri"/>
                      </a:endParaRPr>
                    </a:p>
                    <a:p>
                      <a:pPr>
                        <a:lnSpc>
                          <a:spcPct val="115000"/>
                        </a:lnSpc>
                        <a:spcAft>
                          <a:spcPts val="0"/>
                        </a:spcAft>
                      </a:pPr>
                      <a:endParaRPr lang="en-US" sz="1400" dirty="0" smtClean="0">
                        <a:latin typeface="Arial"/>
                        <a:ea typeface="Calibri"/>
                        <a:cs typeface="Calibri"/>
                      </a:endParaRPr>
                    </a:p>
                    <a:p>
                      <a:pPr>
                        <a:lnSpc>
                          <a:spcPct val="115000"/>
                        </a:lnSpc>
                        <a:spcAft>
                          <a:spcPts val="0"/>
                        </a:spcAft>
                      </a:pPr>
                      <a:endParaRPr lang="en-US" sz="1400" dirty="0" smtClean="0">
                        <a:latin typeface="Arial"/>
                        <a:ea typeface="Calibri"/>
                        <a:cs typeface="Calibri"/>
                      </a:endParaRPr>
                    </a:p>
                    <a:p>
                      <a:pPr>
                        <a:lnSpc>
                          <a:spcPct val="115000"/>
                        </a:lnSpc>
                        <a:spcAft>
                          <a:spcPts val="0"/>
                        </a:spcAft>
                      </a:pPr>
                      <a:endParaRPr lang="en-US" sz="1400" dirty="0" smtClean="0">
                        <a:latin typeface="Arial"/>
                        <a:ea typeface="Calibri"/>
                        <a:cs typeface="Calibri"/>
                      </a:endParaRPr>
                    </a:p>
                    <a:p>
                      <a:pPr>
                        <a:lnSpc>
                          <a:spcPct val="115000"/>
                        </a:lnSpc>
                        <a:spcAft>
                          <a:spcPts val="0"/>
                        </a:spcAft>
                      </a:pPr>
                      <a:r>
                        <a:rPr lang="en-GB" sz="1400" dirty="0" smtClean="0">
                          <a:latin typeface="Arial"/>
                          <a:ea typeface="Calibri"/>
                          <a:cs typeface="Calibri"/>
                        </a:rPr>
                        <a:t>Leveraged  activity</a:t>
                      </a:r>
                      <a:r>
                        <a:rPr lang="en-GB" sz="1400" baseline="0" dirty="0" smtClean="0">
                          <a:latin typeface="Arial"/>
                          <a:ea typeface="Calibri"/>
                          <a:cs typeface="Calibri"/>
                        </a:rPr>
                        <a:t> </a:t>
                      </a:r>
                      <a:endParaRPr lang="en-GB" sz="1400" dirty="0">
                        <a:latin typeface="Calibri"/>
                        <a:ea typeface="Calibri"/>
                        <a:cs typeface="Calibri"/>
                      </a:endParaRPr>
                    </a:p>
                  </a:txBody>
                  <a:tcPr marL="68580" marR="68580" marT="0" marB="0"/>
                </a:tc>
                <a:tc rowSpan="3">
                  <a:txBody>
                    <a:bodyPr/>
                    <a:lstStyle/>
                    <a:p>
                      <a:pPr>
                        <a:lnSpc>
                          <a:spcPct val="115000"/>
                        </a:lnSpc>
                        <a:spcAft>
                          <a:spcPts val="0"/>
                        </a:spcAft>
                      </a:pPr>
                      <a:endParaRPr lang="en-GB" sz="1400" dirty="0">
                        <a:latin typeface="Arial"/>
                        <a:ea typeface="Calibri"/>
                        <a:cs typeface="Calibri"/>
                      </a:endParaRPr>
                    </a:p>
                    <a:p>
                      <a:pPr>
                        <a:lnSpc>
                          <a:spcPct val="115000"/>
                        </a:lnSpc>
                        <a:spcAft>
                          <a:spcPts val="0"/>
                        </a:spcAft>
                      </a:pPr>
                      <a:endParaRPr lang="en-GB" sz="1400" dirty="0" smtClean="0">
                        <a:latin typeface="Arial"/>
                        <a:ea typeface="Calibri"/>
                        <a:cs typeface="Calibri"/>
                      </a:endParaRPr>
                    </a:p>
                    <a:p>
                      <a:pPr>
                        <a:lnSpc>
                          <a:spcPct val="115000"/>
                        </a:lnSpc>
                        <a:spcAft>
                          <a:spcPts val="0"/>
                        </a:spcAft>
                      </a:pPr>
                      <a:endParaRPr lang="en-GB" sz="1400" dirty="0" smtClean="0">
                        <a:latin typeface="Arial"/>
                        <a:ea typeface="Calibri"/>
                        <a:cs typeface="Calibri"/>
                      </a:endParaRPr>
                    </a:p>
                    <a:p>
                      <a:pPr>
                        <a:lnSpc>
                          <a:spcPct val="115000"/>
                        </a:lnSpc>
                        <a:spcAft>
                          <a:spcPts val="0"/>
                        </a:spcAft>
                      </a:pPr>
                      <a:endParaRPr lang="en-GB" sz="1400" dirty="0" smtClean="0">
                        <a:latin typeface="Arial"/>
                        <a:ea typeface="Calibri"/>
                        <a:cs typeface="Calibri"/>
                      </a:endParaRPr>
                    </a:p>
                    <a:p>
                      <a:pPr>
                        <a:lnSpc>
                          <a:spcPct val="115000"/>
                        </a:lnSpc>
                        <a:spcAft>
                          <a:spcPts val="0"/>
                        </a:spcAft>
                      </a:pPr>
                      <a:endParaRPr lang="en-GB" sz="1400" dirty="0" smtClean="0">
                        <a:latin typeface="Arial"/>
                        <a:ea typeface="Calibri"/>
                        <a:cs typeface="Calibri"/>
                      </a:endParaRPr>
                    </a:p>
                    <a:p>
                      <a:pPr>
                        <a:lnSpc>
                          <a:spcPct val="115000"/>
                        </a:lnSpc>
                        <a:spcAft>
                          <a:spcPts val="0"/>
                        </a:spcAft>
                      </a:pPr>
                      <a:endParaRPr lang="en-GB" sz="1400" dirty="0" smtClean="0">
                        <a:latin typeface="Arial"/>
                        <a:ea typeface="Calibri"/>
                        <a:cs typeface="Calibri"/>
                      </a:endParaRPr>
                    </a:p>
                    <a:p>
                      <a:pPr>
                        <a:lnSpc>
                          <a:spcPct val="115000"/>
                        </a:lnSpc>
                        <a:spcAft>
                          <a:spcPts val="0"/>
                        </a:spcAft>
                      </a:pPr>
                      <a:endParaRPr lang="en-GB" sz="1400" dirty="0" smtClean="0">
                        <a:latin typeface="Arial"/>
                        <a:ea typeface="Calibri"/>
                        <a:cs typeface="Calibri"/>
                      </a:endParaRPr>
                    </a:p>
                    <a:p>
                      <a:pPr>
                        <a:lnSpc>
                          <a:spcPct val="115000"/>
                        </a:lnSpc>
                        <a:spcAft>
                          <a:spcPts val="0"/>
                        </a:spcAft>
                      </a:pPr>
                      <a:r>
                        <a:rPr lang="en-GB" sz="1400" dirty="0" smtClean="0">
                          <a:latin typeface="Arial"/>
                          <a:ea typeface="Calibri"/>
                          <a:cs typeface="Calibri"/>
                        </a:rPr>
                        <a:t>Leveraged outputs</a:t>
                      </a:r>
                      <a:endParaRPr lang="en-GB" sz="1400" dirty="0">
                        <a:latin typeface="Calibri"/>
                        <a:ea typeface="Calibri"/>
                        <a:cs typeface="Calibri"/>
                      </a:endParaRPr>
                    </a:p>
                    <a:p>
                      <a:pPr>
                        <a:lnSpc>
                          <a:spcPct val="115000"/>
                        </a:lnSpc>
                        <a:spcAft>
                          <a:spcPts val="0"/>
                        </a:spcAft>
                      </a:pPr>
                      <a:endParaRPr lang="en-GB" sz="1400" dirty="0" smtClean="0">
                        <a:latin typeface="Arial"/>
                        <a:ea typeface="Calibri"/>
                        <a:cs typeface="Calibri"/>
                      </a:endParaRPr>
                    </a:p>
                    <a:p>
                      <a:pPr>
                        <a:lnSpc>
                          <a:spcPct val="115000"/>
                        </a:lnSpc>
                        <a:spcAft>
                          <a:spcPts val="0"/>
                        </a:spcAft>
                      </a:pPr>
                      <a:r>
                        <a:rPr lang="en-GB" sz="1400" dirty="0" smtClean="0">
                          <a:latin typeface="Arial"/>
                          <a:ea typeface="Calibri"/>
                          <a:cs typeface="Calibri"/>
                        </a:rPr>
                        <a:t>Input valuation</a:t>
                      </a:r>
                      <a:r>
                        <a:rPr lang="en-GB" sz="1400" baseline="30000" dirty="0" smtClean="0">
                          <a:latin typeface="Arial"/>
                          <a:ea typeface="Calibri"/>
                          <a:cs typeface="Calibri"/>
                        </a:rPr>
                        <a:t> </a:t>
                      </a:r>
                      <a:r>
                        <a:rPr lang="en-GB" sz="1400" dirty="0">
                          <a:latin typeface="Arial"/>
                          <a:ea typeface="Calibri"/>
                          <a:cs typeface="Calibri"/>
                        </a:rPr>
                        <a:t>+ Trading income</a:t>
                      </a:r>
                      <a:endParaRPr lang="en-GB" sz="1400" dirty="0">
                        <a:latin typeface="Calibri"/>
                        <a:ea typeface="Calibri"/>
                        <a:cs typeface="Calibri"/>
                      </a:endParaRPr>
                    </a:p>
                  </a:txBody>
                  <a:tcPr marL="68580" marR="68580" marT="0" marB="0"/>
                </a:tc>
                <a:tc rowSpan="3">
                  <a:txBody>
                    <a:bodyPr/>
                    <a:lstStyle/>
                    <a:p>
                      <a:pPr>
                        <a:lnSpc>
                          <a:spcPct val="115000"/>
                        </a:lnSpc>
                        <a:spcAft>
                          <a:spcPts val="0"/>
                        </a:spcAft>
                      </a:pPr>
                      <a:endParaRPr lang="en-GB" sz="1400" dirty="0">
                        <a:latin typeface="Arial"/>
                        <a:ea typeface="Calibri"/>
                        <a:cs typeface="Calibri"/>
                      </a:endParaRPr>
                    </a:p>
                    <a:p>
                      <a:pPr>
                        <a:lnSpc>
                          <a:spcPct val="115000"/>
                        </a:lnSpc>
                        <a:spcAft>
                          <a:spcPts val="0"/>
                        </a:spcAft>
                      </a:pPr>
                      <a:endParaRPr lang="en-GB" sz="1400" dirty="0" smtClean="0">
                        <a:latin typeface="Arial"/>
                        <a:ea typeface="Calibri"/>
                        <a:cs typeface="Calibri"/>
                      </a:endParaRPr>
                    </a:p>
                    <a:p>
                      <a:pPr>
                        <a:lnSpc>
                          <a:spcPct val="115000"/>
                        </a:lnSpc>
                        <a:spcAft>
                          <a:spcPts val="0"/>
                        </a:spcAft>
                      </a:pPr>
                      <a:endParaRPr lang="en-GB" sz="1400" dirty="0" smtClean="0">
                        <a:latin typeface="Arial"/>
                        <a:ea typeface="Calibri"/>
                        <a:cs typeface="Calibri"/>
                      </a:endParaRPr>
                    </a:p>
                    <a:p>
                      <a:pPr>
                        <a:lnSpc>
                          <a:spcPct val="115000"/>
                        </a:lnSpc>
                        <a:spcAft>
                          <a:spcPts val="0"/>
                        </a:spcAft>
                      </a:pPr>
                      <a:endParaRPr lang="en-GB" sz="1400" dirty="0" smtClean="0">
                        <a:latin typeface="Arial"/>
                        <a:ea typeface="Calibri"/>
                        <a:cs typeface="Calibri"/>
                      </a:endParaRPr>
                    </a:p>
                    <a:p>
                      <a:pPr>
                        <a:lnSpc>
                          <a:spcPct val="115000"/>
                        </a:lnSpc>
                        <a:spcAft>
                          <a:spcPts val="0"/>
                        </a:spcAft>
                      </a:pPr>
                      <a:endParaRPr lang="en-GB" sz="1400" dirty="0" smtClean="0">
                        <a:latin typeface="Arial"/>
                        <a:ea typeface="Calibri"/>
                        <a:cs typeface="Calibri"/>
                      </a:endParaRPr>
                    </a:p>
                    <a:p>
                      <a:pPr>
                        <a:lnSpc>
                          <a:spcPct val="115000"/>
                        </a:lnSpc>
                        <a:spcAft>
                          <a:spcPts val="0"/>
                        </a:spcAft>
                      </a:pPr>
                      <a:endParaRPr lang="en-GB" sz="1400" dirty="0" smtClean="0">
                        <a:latin typeface="Arial"/>
                        <a:ea typeface="Calibri"/>
                        <a:cs typeface="Calibri"/>
                      </a:endParaRPr>
                    </a:p>
                    <a:p>
                      <a:pPr>
                        <a:lnSpc>
                          <a:spcPct val="115000"/>
                        </a:lnSpc>
                        <a:spcAft>
                          <a:spcPts val="0"/>
                        </a:spcAft>
                      </a:pPr>
                      <a:endParaRPr lang="en-GB" sz="1400" dirty="0" smtClean="0">
                        <a:latin typeface="Arial"/>
                        <a:ea typeface="Calibri"/>
                        <a:cs typeface="Calibri"/>
                      </a:endParaRPr>
                    </a:p>
                    <a:p>
                      <a:pPr>
                        <a:lnSpc>
                          <a:spcPct val="115000"/>
                        </a:lnSpc>
                        <a:spcAft>
                          <a:spcPts val="0"/>
                        </a:spcAft>
                      </a:pPr>
                      <a:r>
                        <a:rPr lang="en-GB" sz="1400" dirty="0" smtClean="0">
                          <a:latin typeface="Arial"/>
                          <a:ea typeface="Calibri"/>
                          <a:cs typeface="Calibri"/>
                        </a:rPr>
                        <a:t>Leveraged outcomes</a:t>
                      </a:r>
                      <a:r>
                        <a:rPr lang="en-GB" sz="1400" baseline="0" dirty="0" smtClean="0">
                          <a:latin typeface="Arial"/>
                          <a:ea typeface="Calibri"/>
                          <a:cs typeface="Calibri"/>
                        </a:rPr>
                        <a:t> </a:t>
                      </a:r>
                      <a:endParaRPr lang="en-GB" sz="1400" dirty="0">
                        <a:latin typeface="Calibri"/>
                        <a:ea typeface="Calibri"/>
                        <a:cs typeface="Calibri"/>
                      </a:endParaRPr>
                    </a:p>
                  </a:txBody>
                  <a:tcPr marL="68580" marR="68580" marT="0" marB="0"/>
                </a:tc>
                <a:tc rowSpan="3">
                  <a:txBody>
                    <a:bodyPr/>
                    <a:lstStyle/>
                    <a:p>
                      <a:pPr>
                        <a:lnSpc>
                          <a:spcPct val="115000"/>
                        </a:lnSpc>
                        <a:spcAft>
                          <a:spcPts val="0"/>
                        </a:spcAft>
                      </a:pPr>
                      <a:endParaRPr lang="en-GB" sz="1400" dirty="0">
                        <a:latin typeface="Arial"/>
                        <a:ea typeface="Calibri"/>
                        <a:cs typeface="Calibri"/>
                      </a:endParaRPr>
                    </a:p>
                    <a:p>
                      <a:pPr>
                        <a:lnSpc>
                          <a:spcPct val="115000"/>
                        </a:lnSpc>
                        <a:spcAft>
                          <a:spcPts val="0"/>
                        </a:spcAft>
                      </a:pPr>
                      <a:endParaRPr lang="en-GB" sz="1400" dirty="0" smtClean="0">
                        <a:latin typeface="Arial"/>
                        <a:ea typeface="Calibri"/>
                        <a:cs typeface="Calibri"/>
                      </a:endParaRPr>
                    </a:p>
                    <a:p>
                      <a:pPr>
                        <a:lnSpc>
                          <a:spcPct val="115000"/>
                        </a:lnSpc>
                        <a:spcAft>
                          <a:spcPts val="0"/>
                        </a:spcAft>
                      </a:pPr>
                      <a:endParaRPr lang="en-GB" sz="1400" dirty="0" smtClean="0">
                        <a:latin typeface="Arial"/>
                        <a:ea typeface="Calibri"/>
                        <a:cs typeface="Calibri"/>
                      </a:endParaRPr>
                    </a:p>
                    <a:p>
                      <a:pPr>
                        <a:lnSpc>
                          <a:spcPct val="115000"/>
                        </a:lnSpc>
                        <a:spcAft>
                          <a:spcPts val="0"/>
                        </a:spcAft>
                      </a:pPr>
                      <a:endParaRPr lang="en-GB" sz="1400" dirty="0" smtClean="0">
                        <a:latin typeface="Arial"/>
                        <a:ea typeface="Calibri"/>
                        <a:cs typeface="Calibri"/>
                      </a:endParaRPr>
                    </a:p>
                    <a:p>
                      <a:pPr>
                        <a:lnSpc>
                          <a:spcPct val="115000"/>
                        </a:lnSpc>
                        <a:spcAft>
                          <a:spcPts val="0"/>
                        </a:spcAft>
                      </a:pPr>
                      <a:endParaRPr lang="en-GB" sz="1400" dirty="0" smtClean="0">
                        <a:latin typeface="Arial"/>
                        <a:ea typeface="Calibri"/>
                        <a:cs typeface="Calibri"/>
                      </a:endParaRPr>
                    </a:p>
                    <a:p>
                      <a:pPr>
                        <a:lnSpc>
                          <a:spcPct val="115000"/>
                        </a:lnSpc>
                        <a:spcAft>
                          <a:spcPts val="0"/>
                        </a:spcAft>
                      </a:pPr>
                      <a:endParaRPr lang="en-GB" sz="1400" dirty="0" smtClean="0">
                        <a:latin typeface="Arial"/>
                        <a:ea typeface="Calibri"/>
                        <a:cs typeface="Calibri"/>
                      </a:endParaRPr>
                    </a:p>
                    <a:p>
                      <a:pPr>
                        <a:lnSpc>
                          <a:spcPct val="115000"/>
                        </a:lnSpc>
                        <a:spcAft>
                          <a:spcPts val="0"/>
                        </a:spcAft>
                      </a:pPr>
                      <a:endParaRPr lang="en-GB" sz="1400" dirty="0" smtClean="0">
                        <a:latin typeface="Arial"/>
                        <a:ea typeface="Calibri"/>
                        <a:cs typeface="Calibri"/>
                      </a:endParaRPr>
                    </a:p>
                    <a:p>
                      <a:pPr>
                        <a:lnSpc>
                          <a:spcPct val="115000"/>
                        </a:lnSpc>
                        <a:spcAft>
                          <a:spcPts val="0"/>
                        </a:spcAft>
                      </a:pPr>
                      <a:r>
                        <a:rPr lang="en-GB" sz="1400" dirty="0" smtClean="0">
                          <a:latin typeface="Arial"/>
                          <a:ea typeface="Calibri"/>
                          <a:cs typeface="Calibri"/>
                        </a:rPr>
                        <a:t>Social </a:t>
                      </a:r>
                      <a:r>
                        <a:rPr lang="en-GB" sz="1400" dirty="0">
                          <a:latin typeface="Arial"/>
                          <a:ea typeface="Calibri"/>
                          <a:cs typeface="Calibri"/>
                        </a:rPr>
                        <a:t>value</a:t>
                      </a:r>
                      <a:endParaRPr lang="en-GB" sz="1400" dirty="0">
                        <a:latin typeface="Calibri"/>
                        <a:ea typeface="Calibri"/>
                        <a:cs typeface="Calibri"/>
                      </a:endParaRPr>
                    </a:p>
                  </a:txBody>
                  <a:tcPr marL="68580" marR="68580" marT="0" marB="0"/>
                </a:tc>
              </a:tr>
              <a:tr h="748849">
                <a:tc>
                  <a:txBody>
                    <a:bodyPr/>
                    <a:lstStyle/>
                    <a:p>
                      <a:pPr>
                        <a:lnSpc>
                          <a:spcPct val="115000"/>
                        </a:lnSpc>
                        <a:spcAft>
                          <a:spcPts val="0"/>
                        </a:spcAft>
                      </a:pPr>
                      <a:r>
                        <a:rPr lang="en-GB" sz="1400" dirty="0" smtClean="0">
                          <a:latin typeface="Arial"/>
                          <a:ea typeface="Calibri"/>
                          <a:cs typeface="Calibri"/>
                        </a:rPr>
                        <a:t>University </a:t>
                      </a:r>
                      <a:r>
                        <a:rPr lang="en-GB" sz="1400" dirty="0">
                          <a:latin typeface="Arial"/>
                          <a:ea typeface="Calibri"/>
                          <a:cs typeface="Calibri"/>
                        </a:rPr>
                        <a:t>leveraged </a:t>
                      </a:r>
                      <a:endParaRPr lang="en-GB" sz="1400" dirty="0" smtClean="0">
                        <a:latin typeface="Arial"/>
                        <a:ea typeface="Calibri"/>
                        <a:cs typeface="Calibri"/>
                      </a:endParaRPr>
                    </a:p>
                    <a:p>
                      <a:pPr>
                        <a:lnSpc>
                          <a:spcPct val="115000"/>
                        </a:lnSpc>
                        <a:spcAft>
                          <a:spcPts val="0"/>
                        </a:spcAft>
                      </a:pPr>
                      <a:r>
                        <a:rPr lang="en-GB" sz="1400" dirty="0" smtClean="0">
                          <a:latin typeface="Arial"/>
                          <a:ea typeface="Calibri"/>
                          <a:cs typeface="Calibri"/>
                        </a:rPr>
                        <a:t>input</a:t>
                      </a:r>
                      <a:endParaRPr lang="en-GB" sz="1400" dirty="0">
                        <a:latin typeface="Calibri"/>
                        <a:ea typeface="Calibri"/>
                        <a:cs typeface="Calibri"/>
                      </a:endParaRPr>
                    </a:p>
                  </a:txBody>
                  <a:tcPr marL="68580" marR="68580" marT="0" marB="0"/>
                </a:tc>
                <a:tc>
                  <a:txBody>
                    <a:bodyPr/>
                    <a:lstStyle/>
                    <a:p>
                      <a:pPr>
                        <a:lnSpc>
                          <a:spcPct val="115000"/>
                        </a:lnSpc>
                        <a:spcAft>
                          <a:spcPts val="0"/>
                        </a:spcAft>
                      </a:pPr>
                      <a:r>
                        <a:rPr lang="en-GB" sz="1400" dirty="0">
                          <a:latin typeface="Arial"/>
                          <a:ea typeface="Calibri"/>
                          <a:cs typeface="Calibri"/>
                        </a:rPr>
                        <a:t>Staff time Additional resources Overheads </a:t>
                      </a:r>
                      <a:endParaRPr lang="en-GB" sz="1400" dirty="0" smtClean="0">
                        <a:latin typeface="Arial"/>
                        <a:ea typeface="Calibri"/>
                        <a:cs typeface="Calibri"/>
                      </a:endParaRPr>
                    </a:p>
                    <a:p>
                      <a:pPr>
                        <a:lnSpc>
                          <a:spcPct val="115000"/>
                        </a:lnSpc>
                        <a:spcAft>
                          <a:spcPts val="0"/>
                        </a:spcAft>
                      </a:pPr>
                      <a:r>
                        <a:rPr lang="en-GB" sz="1400" dirty="0" smtClean="0">
                          <a:latin typeface="Arial"/>
                          <a:ea typeface="Calibri"/>
                          <a:cs typeface="Calibri"/>
                        </a:rPr>
                        <a:t>Student </a:t>
                      </a:r>
                      <a:r>
                        <a:rPr lang="en-GB" sz="1400" dirty="0">
                          <a:latin typeface="Arial"/>
                          <a:ea typeface="Calibri"/>
                          <a:cs typeface="Calibri"/>
                        </a:rPr>
                        <a:t>volunteers</a:t>
                      </a:r>
                      <a:endParaRPr lang="en-GB" sz="1400" dirty="0">
                        <a:latin typeface="Calibri"/>
                        <a:ea typeface="Calibri"/>
                        <a:cs typeface="Calibri"/>
                      </a:endParaRPr>
                    </a:p>
                  </a:txBody>
                  <a:tcPr marL="68580" marR="68580" marT="0" marB="0">
                    <a:solidFill>
                      <a:schemeClr val="accent2">
                        <a:lumMod val="20000"/>
                        <a:lumOff val="80000"/>
                      </a:schemeClr>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r>
              <a:tr h="1167541">
                <a:tc>
                  <a:txBody>
                    <a:bodyPr/>
                    <a:lstStyle/>
                    <a:p>
                      <a:pPr>
                        <a:lnSpc>
                          <a:spcPct val="115000"/>
                        </a:lnSpc>
                        <a:spcAft>
                          <a:spcPts val="0"/>
                        </a:spcAft>
                      </a:pPr>
                      <a:r>
                        <a:rPr lang="en-GB" sz="1400" dirty="0" smtClean="0">
                          <a:latin typeface="Arial"/>
                          <a:ea typeface="Calibri"/>
                          <a:cs typeface="Calibri"/>
                        </a:rPr>
                        <a:t>Community </a:t>
                      </a:r>
                      <a:r>
                        <a:rPr lang="en-GB" sz="1400" dirty="0">
                          <a:latin typeface="Arial"/>
                          <a:ea typeface="Calibri"/>
                          <a:cs typeface="Calibri"/>
                        </a:rPr>
                        <a:t>leveraged </a:t>
                      </a:r>
                      <a:endParaRPr lang="en-GB" sz="1400" dirty="0" smtClean="0">
                        <a:latin typeface="Arial"/>
                        <a:ea typeface="Calibri"/>
                        <a:cs typeface="Calibri"/>
                      </a:endParaRPr>
                    </a:p>
                    <a:p>
                      <a:pPr>
                        <a:lnSpc>
                          <a:spcPct val="115000"/>
                        </a:lnSpc>
                        <a:spcAft>
                          <a:spcPts val="0"/>
                        </a:spcAft>
                      </a:pPr>
                      <a:r>
                        <a:rPr lang="en-GB" sz="1400" dirty="0" smtClean="0">
                          <a:latin typeface="Arial"/>
                          <a:ea typeface="Calibri"/>
                          <a:cs typeface="Calibri"/>
                        </a:rPr>
                        <a:t>Input</a:t>
                      </a:r>
                      <a:endParaRPr lang="en-GB" sz="1400" dirty="0">
                        <a:latin typeface="Calibri"/>
                        <a:ea typeface="Calibri"/>
                        <a:cs typeface="Calibri"/>
                      </a:endParaRPr>
                    </a:p>
                  </a:txBody>
                  <a:tcPr marL="68580" marR="68580" marT="0" marB="0"/>
                </a:tc>
                <a:tc>
                  <a:txBody>
                    <a:bodyPr/>
                    <a:lstStyle/>
                    <a:p>
                      <a:pPr>
                        <a:lnSpc>
                          <a:spcPct val="115000"/>
                        </a:lnSpc>
                        <a:spcAft>
                          <a:spcPts val="0"/>
                        </a:spcAft>
                      </a:pPr>
                      <a:r>
                        <a:rPr lang="en-GB" sz="1400" dirty="0">
                          <a:latin typeface="Arial"/>
                          <a:ea typeface="Calibri"/>
                          <a:cs typeface="Calibri"/>
                        </a:rPr>
                        <a:t>Community volunteers Additional resources</a:t>
                      </a:r>
                      <a:endParaRPr lang="en-GB" sz="1400" dirty="0">
                        <a:latin typeface="Calibri"/>
                        <a:ea typeface="Calibri"/>
                        <a:cs typeface="Calibri"/>
                      </a:endParaRPr>
                    </a:p>
                  </a:txBody>
                  <a:tcPr marL="68580" marR="68580" marT="0" marB="0">
                    <a:solidFill>
                      <a:schemeClr val="accent2">
                        <a:lumMod val="20000"/>
                        <a:lumOff val="80000"/>
                      </a:schemeClr>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r>
              <a:tr h="748849">
                <a:tc>
                  <a:txBody>
                    <a:bodyPr/>
                    <a:lstStyle/>
                    <a:p>
                      <a:pPr algn="ctr">
                        <a:lnSpc>
                          <a:spcPct val="115000"/>
                        </a:lnSpc>
                        <a:spcAft>
                          <a:spcPts val="0"/>
                        </a:spcAft>
                      </a:pPr>
                      <a:r>
                        <a:rPr lang="en-GB" sz="1400" b="1" dirty="0">
                          <a:latin typeface="Arial"/>
                          <a:ea typeface="Calibri"/>
                          <a:cs typeface="Calibri"/>
                        </a:rPr>
                        <a:t>Measurement</a:t>
                      </a:r>
                      <a:endParaRPr lang="en-GB" sz="1400" dirty="0">
                        <a:latin typeface="Calibri"/>
                        <a:ea typeface="Calibri"/>
                        <a:cs typeface="Calibri"/>
                      </a:endParaRPr>
                    </a:p>
                  </a:txBody>
                  <a:tcPr marL="68580" marR="68580" marT="0" marB="0"/>
                </a:tc>
                <a:tc gridSpan="2">
                  <a:txBody>
                    <a:bodyPr/>
                    <a:lstStyle/>
                    <a:p>
                      <a:pPr algn="ctr">
                        <a:lnSpc>
                          <a:spcPct val="115000"/>
                        </a:lnSpc>
                        <a:spcAft>
                          <a:spcPts val="0"/>
                        </a:spcAft>
                      </a:pPr>
                      <a:r>
                        <a:rPr lang="en-GB" sz="1400" b="1" dirty="0">
                          <a:latin typeface="Arial"/>
                          <a:ea typeface="Calibri"/>
                          <a:cs typeface="Calibri"/>
                        </a:rPr>
                        <a:t>Leveraged value (£)</a:t>
                      </a:r>
                      <a:endParaRPr lang="en-GB" sz="1400" dirty="0">
                        <a:latin typeface="Calibri"/>
                        <a:ea typeface="Calibri"/>
                        <a:cs typeface="Calibri"/>
                      </a:endParaRPr>
                    </a:p>
                  </a:txBody>
                  <a:tcPr marL="68580" marR="68580" marT="0" marB="0"/>
                </a:tc>
                <a:tc hMerge="1">
                  <a:txBody>
                    <a:bodyPr/>
                    <a:lstStyle/>
                    <a:p>
                      <a:endParaRPr lang="en-GB"/>
                    </a:p>
                  </a:txBody>
                  <a:tcPr/>
                </a:tc>
                <a:tc gridSpan="2">
                  <a:txBody>
                    <a:bodyPr/>
                    <a:lstStyle/>
                    <a:p>
                      <a:pPr algn="ctr">
                        <a:lnSpc>
                          <a:spcPct val="115000"/>
                        </a:lnSpc>
                        <a:spcAft>
                          <a:spcPts val="0"/>
                        </a:spcAft>
                      </a:pPr>
                      <a:r>
                        <a:rPr lang="en-GB" sz="1400" b="1" dirty="0">
                          <a:latin typeface="Arial"/>
                          <a:ea typeface="Calibri"/>
                          <a:cs typeface="Calibri"/>
                        </a:rPr>
                        <a:t>Indicators-based</a:t>
                      </a:r>
                      <a:endParaRPr lang="en-GB" sz="1400" dirty="0">
                        <a:latin typeface="Calibri"/>
                        <a:ea typeface="Calibri"/>
                        <a:cs typeface="Calibri"/>
                      </a:endParaRPr>
                    </a:p>
                  </a:txBody>
                  <a:tcPr marL="68580" marR="68580" marT="0" marB="0"/>
                </a:tc>
                <a:tc hMerge="1">
                  <a:txBody>
                    <a:bodyPr/>
                    <a:lstStyle/>
                    <a:p>
                      <a:endParaRPr lang="en-GB"/>
                    </a:p>
                  </a:txBody>
                  <a:tcPr/>
                </a:tc>
                <a:tc>
                  <a:txBody>
                    <a:bodyPr/>
                    <a:lstStyle/>
                    <a:p>
                      <a:pPr algn="ctr">
                        <a:lnSpc>
                          <a:spcPct val="115000"/>
                        </a:lnSpc>
                        <a:spcAft>
                          <a:spcPts val="0"/>
                        </a:spcAft>
                      </a:pPr>
                      <a:r>
                        <a:rPr lang="en-GB" sz="1400" b="1" dirty="0">
                          <a:latin typeface="Arial"/>
                          <a:ea typeface="Calibri"/>
                          <a:cs typeface="Calibri"/>
                        </a:rPr>
                        <a:t>SROI/social impact measures</a:t>
                      </a:r>
                      <a:endParaRPr lang="en-GB" sz="1400" dirty="0">
                        <a:latin typeface="Calibri"/>
                        <a:ea typeface="Calibri"/>
                        <a:cs typeface="Calibri"/>
                      </a:endParaRPr>
                    </a:p>
                  </a:txBody>
                  <a:tcPr marL="68580" marR="68580" marT="0" marB="0"/>
                </a:tc>
              </a:tr>
            </a:tbl>
          </a:graphicData>
        </a:graphic>
      </p:graphicFrame>
      <p:sp>
        <p:nvSpPr>
          <p:cNvPr id="9" name="Right Arrow 8"/>
          <p:cNvSpPr/>
          <p:nvPr/>
        </p:nvSpPr>
        <p:spPr>
          <a:xfrm>
            <a:off x="5436096" y="4437112"/>
            <a:ext cx="432048" cy="11406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ight Arrow 9"/>
          <p:cNvSpPr/>
          <p:nvPr/>
        </p:nvSpPr>
        <p:spPr>
          <a:xfrm>
            <a:off x="3995936" y="4437112"/>
            <a:ext cx="432048" cy="11406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ight Arrow 10"/>
          <p:cNvSpPr/>
          <p:nvPr/>
        </p:nvSpPr>
        <p:spPr>
          <a:xfrm>
            <a:off x="6876256" y="4437112"/>
            <a:ext cx="432048" cy="11406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600200"/>
          <a:ext cx="8229600" cy="2225040"/>
        </p:xfrm>
        <a:graphic>
          <a:graphicData uri="http://schemas.openxmlformats.org/drawingml/2006/table">
            <a:tbl>
              <a:tblPr firstRow="1" bandRow="1">
                <a:tableStyleId>{5C22544A-7EE6-4342-B048-85BDC9FD1C3A}</a:tableStyleId>
              </a:tblPr>
              <a:tblGrid>
                <a:gridCol w="1371600"/>
                <a:gridCol w="1371600"/>
                <a:gridCol w="1371600"/>
                <a:gridCol w="1371600"/>
                <a:gridCol w="1371600"/>
                <a:gridCol w="1371600"/>
              </a:tblGrid>
              <a:tr h="370840">
                <a:tc>
                  <a:txBody>
                    <a:bodyPr/>
                    <a:lstStyle/>
                    <a:p>
                      <a:endParaRPr lang="en-GB" dirty="0"/>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r>
              <a:tr h="370840">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r>
              <a:tr h="370840">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r>
              <a:tr h="370840">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r>
              <a:tr h="370840">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r>
              <a:tr h="370840">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dirty="0"/>
                    </a:p>
                  </a:txBody>
                  <a:tcPr/>
                </a:tc>
              </a:tr>
            </a:tbl>
          </a:graphicData>
        </a:graphic>
      </p:graphicFrame>
      <p:sp>
        <p:nvSpPr>
          <p:cNvPr id="4" name="Footer Placeholder 3"/>
          <p:cNvSpPr>
            <a:spLocks noGrp="1"/>
          </p:cNvSpPr>
          <p:nvPr>
            <p:ph type="ftr" sz="quarter" idx="11"/>
          </p:nvPr>
        </p:nvSpPr>
        <p:spPr/>
        <p:txBody>
          <a:bodyPr/>
          <a:lstStyle/>
          <a:p>
            <a:r>
              <a:rPr lang="en-GB" smtClean="0"/>
              <a:t>www.cupp.org.uk</a:t>
            </a:r>
            <a:endParaRPr lang="en-GB"/>
          </a:p>
        </p:txBody>
      </p:sp>
      <p:graphicFrame>
        <p:nvGraphicFramePr>
          <p:cNvPr id="6" name="Content Placeholder 6"/>
          <p:cNvGraphicFramePr>
            <a:graphicFrameLocks/>
          </p:cNvGraphicFramePr>
          <p:nvPr/>
        </p:nvGraphicFramePr>
        <p:xfrm>
          <a:off x="395536" y="332656"/>
          <a:ext cx="8229600" cy="6244210"/>
        </p:xfrm>
        <a:graphic>
          <a:graphicData uri="http://schemas.openxmlformats.org/drawingml/2006/table">
            <a:tbl>
              <a:tblPr firstRow="1" bandRow="1">
                <a:tableStyleId>{5C22544A-7EE6-4342-B048-85BDC9FD1C3A}</a:tableStyleId>
              </a:tblPr>
              <a:tblGrid>
                <a:gridCol w="1371600"/>
                <a:gridCol w="1371600"/>
                <a:gridCol w="1371600"/>
                <a:gridCol w="1371600"/>
                <a:gridCol w="1371600"/>
                <a:gridCol w="1371600"/>
              </a:tblGrid>
              <a:tr h="388640">
                <a:tc gridSpan="3">
                  <a:txBody>
                    <a:bodyPr/>
                    <a:lstStyle/>
                    <a:p>
                      <a:pPr algn="ctr">
                        <a:lnSpc>
                          <a:spcPct val="115000"/>
                        </a:lnSpc>
                        <a:spcAft>
                          <a:spcPts val="0"/>
                        </a:spcAft>
                      </a:pPr>
                      <a:r>
                        <a:rPr lang="en-GB" sz="1600" b="1" dirty="0" smtClean="0">
                          <a:solidFill>
                            <a:schemeClr val="accent6">
                              <a:lumMod val="50000"/>
                            </a:schemeClr>
                          </a:solidFill>
                          <a:latin typeface="Arial"/>
                          <a:ea typeface="Calibri"/>
                          <a:cs typeface="Calibri"/>
                        </a:rPr>
                        <a:t>Activity Buddies      </a:t>
                      </a:r>
                      <a:r>
                        <a:rPr lang="en-GB" sz="1400" b="1" dirty="0" smtClean="0">
                          <a:solidFill>
                            <a:schemeClr val="accent6">
                              <a:lumMod val="50000"/>
                            </a:schemeClr>
                          </a:solidFill>
                          <a:latin typeface="Arial"/>
                          <a:ea typeface="Calibri"/>
                          <a:cs typeface="Calibri"/>
                        </a:rPr>
                        <a:t>Total </a:t>
                      </a:r>
                      <a:r>
                        <a:rPr lang="en-GB" sz="1400" b="1" dirty="0">
                          <a:solidFill>
                            <a:schemeClr val="accent6">
                              <a:lumMod val="50000"/>
                            </a:schemeClr>
                          </a:solidFill>
                          <a:latin typeface="Arial"/>
                          <a:ea typeface="Calibri"/>
                          <a:cs typeface="Calibri"/>
                        </a:rPr>
                        <a:t>input valuation</a:t>
                      </a:r>
                      <a:endParaRPr lang="en-GB" sz="1400" dirty="0">
                        <a:solidFill>
                          <a:schemeClr val="accent6">
                            <a:lumMod val="50000"/>
                          </a:schemeClr>
                        </a:solidFill>
                        <a:latin typeface="Calibri"/>
                        <a:ea typeface="Calibri"/>
                        <a:cs typeface="Calibri"/>
                      </a:endParaRPr>
                    </a:p>
                  </a:txBody>
                  <a:tcPr marL="68580" marR="68580" marT="0" marB="0"/>
                </a:tc>
                <a:tc hMerge="1">
                  <a:txBody>
                    <a:bodyPr/>
                    <a:lstStyle/>
                    <a:p>
                      <a:endParaRPr lang="en-GB"/>
                    </a:p>
                  </a:txBody>
                  <a:tcPr/>
                </a:tc>
                <a:tc hMerge="1">
                  <a:txBody>
                    <a:bodyPr/>
                    <a:lstStyle/>
                    <a:p>
                      <a:endParaRPr lang="en-GB"/>
                    </a:p>
                  </a:txBody>
                  <a:tcPr/>
                </a:tc>
                <a:tc gridSpan="3">
                  <a:txBody>
                    <a:bodyPr/>
                    <a:lstStyle/>
                    <a:p>
                      <a:pPr algn="ctr">
                        <a:lnSpc>
                          <a:spcPct val="115000"/>
                        </a:lnSpc>
                        <a:spcAft>
                          <a:spcPts val="0"/>
                        </a:spcAft>
                      </a:pPr>
                      <a:r>
                        <a:rPr lang="en-GB" sz="1400" b="1" dirty="0">
                          <a:solidFill>
                            <a:schemeClr val="accent6">
                              <a:lumMod val="50000"/>
                            </a:schemeClr>
                          </a:solidFill>
                          <a:latin typeface="Arial"/>
                          <a:ea typeface="Calibri"/>
                          <a:cs typeface="Calibri"/>
                        </a:rPr>
                        <a:t>Value creation</a:t>
                      </a:r>
                      <a:endParaRPr lang="en-GB" sz="1400" dirty="0">
                        <a:solidFill>
                          <a:schemeClr val="accent6">
                            <a:lumMod val="50000"/>
                          </a:schemeClr>
                        </a:solidFill>
                        <a:latin typeface="Calibri"/>
                        <a:ea typeface="Calibri"/>
                        <a:cs typeface="Calibri"/>
                      </a:endParaRPr>
                    </a:p>
                  </a:txBody>
                  <a:tcPr marL="68580" marR="68580" marT="0" marB="0"/>
                </a:tc>
                <a:tc hMerge="1">
                  <a:txBody>
                    <a:bodyPr/>
                    <a:lstStyle/>
                    <a:p>
                      <a:endParaRPr lang="en-GB"/>
                    </a:p>
                  </a:txBody>
                  <a:tcPr/>
                </a:tc>
                <a:tc hMerge="1">
                  <a:txBody>
                    <a:bodyPr/>
                    <a:lstStyle/>
                    <a:p>
                      <a:endParaRPr lang="en-GB"/>
                    </a:p>
                  </a:txBody>
                  <a:tcPr/>
                </a:tc>
              </a:tr>
              <a:tr h="432048">
                <a:tc>
                  <a:txBody>
                    <a:bodyPr/>
                    <a:lstStyle/>
                    <a:p>
                      <a:pPr algn="ctr">
                        <a:lnSpc>
                          <a:spcPct val="115000"/>
                        </a:lnSpc>
                        <a:spcAft>
                          <a:spcPts val="0"/>
                        </a:spcAft>
                      </a:pPr>
                      <a:r>
                        <a:rPr lang="en-GB" sz="1400" b="1" dirty="0">
                          <a:latin typeface="Arial"/>
                          <a:ea typeface="Calibri"/>
                          <a:cs typeface="Calibri"/>
                        </a:rPr>
                        <a:t>Inputs</a:t>
                      </a:r>
                      <a:endParaRPr lang="en-GB" sz="1400" dirty="0">
                        <a:latin typeface="Calibri"/>
                        <a:ea typeface="Calibri"/>
                        <a:cs typeface="Calibri"/>
                      </a:endParaRPr>
                    </a:p>
                  </a:txBody>
                  <a:tcPr marL="68580" marR="68580" marT="0" marB="0"/>
                </a:tc>
                <a:tc>
                  <a:txBody>
                    <a:bodyPr/>
                    <a:lstStyle/>
                    <a:p>
                      <a:pPr algn="ctr">
                        <a:lnSpc>
                          <a:spcPct val="115000"/>
                        </a:lnSpc>
                        <a:spcAft>
                          <a:spcPts val="0"/>
                        </a:spcAft>
                      </a:pPr>
                      <a:r>
                        <a:rPr lang="en-GB" sz="1400" b="1" dirty="0">
                          <a:latin typeface="Arial"/>
                          <a:ea typeface="Calibri"/>
                          <a:cs typeface="Calibri"/>
                        </a:rPr>
                        <a:t>Input value </a:t>
                      </a:r>
                      <a:r>
                        <a:rPr lang="en-GB" sz="1400" b="1" dirty="0" smtClean="0">
                          <a:latin typeface="Arial"/>
                          <a:ea typeface="Calibri"/>
                          <a:cs typeface="Calibri"/>
                        </a:rPr>
                        <a:t>(£)</a:t>
                      </a:r>
                      <a:endParaRPr lang="en-GB" sz="1400" dirty="0">
                        <a:latin typeface="Calibri"/>
                        <a:ea typeface="Calibri"/>
                        <a:cs typeface="Calibri"/>
                      </a:endParaRPr>
                    </a:p>
                  </a:txBody>
                  <a:tcPr marL="68580" marR="68580" marT="0" marB="0"/>
                </a:tc>
                <a:tc>
                  <a:txBody>
                    <a:bodyPr/>
                    <a:lstStyle/>
                    <a:p>
                      <a:pPr algn="ctr">
                        <a:lnSpc>
                          <a:spcPct val="115000"/>
                        </a:lnSpc>
                        <a:spcAft>
                          <a:spcPts val="0"/>
                        </a:spcAft>
                      </a:pPr>
                      <a:r>
                        <a:rPr lang="en-GB" sz="1400" b="1" dirty="0">
                          <a:latin typeface="Arial"/>
                          <a:ea typeface="Calibri"/>
                          <a:cs typeface="Calibri"/>
                        </a:rPr>
                        <a:t>Activities</a:t>
                      </a:r>
                      <a:endParaRPr lang="en-GB" sz="1400" dirty="0">
                        <a:latin typeface="Calibri"/>
                        <a:ea typeface="Calibri"/>
                        <a:cs typeface="Calibri"/>
                      </a:endParaRPr>
                    </a:p>
                  </a:txBody>
                  <a:tcPr marL="68580" marR="68580" marT="0" marB="0"/>
                </a:tc>
                <a:tc>
                  <a:txBody>
                    <a:bodyPr/>
                    <a:lstStyle/>
                    <a:p>
                      <a:pPr algn="ctr">
                        <a:lnSpc>
                          <a:spcPct val="115000"/>
                        </a:lnSpc>
                        <a:spcAft>
                          <a:spcPts val="0"/>
                        </a:spcAft>
                      </a:pPr>
                      <a:r>
                        <a:rPr lang="en-GB" sz="1400" b="1" dirty="0">
                          <a:latin typeface="Arial"/>
                          <a:ea typeface="Calibri"/>
                          <a:cs typeface="Calibri"/>
                        </a:rPr>
                        <a:t>Outputs</a:t>
                      </a:r>
                      <a:endParaRPr lang="en-GB" sz="1400" dirty="0">
                        <a:latin typeface="Calibri"/>
                        <a:ea typeface="Calibri"/>
                        <a:cs typeface="Calibri"/>
                      </a:endParaRPr>
                    </a:p>
                  </a:txBody>
                  <a:tcPr marL="68580" marR="68580" marT="0" marB="0"/>
                </a:tc>
                <a:tc>
                  <a:txBody>
                    <a:bodyPr/>
                    <a:lstStyle/>
                    <a:p>
                      <a:pPr algn="ctr">
                        <a:lnSpc>
                          <a:spcPct val="115000"/>
                        </a:lnSpc>
                        <a:spcAft>
                          <a:spcPts val="0"/>
                        </a:spcAft>
                      </a:pPr>
                      <a:r>
                        <a:rPr lang="en-GB" sz="1400" b="1" dirty="0">
                          <a:latin typeface="Arial"/>
                          <a:ea typeface="Calibri"/>
                          <a:cs typeface="Calibri"/>
                        </a:rPr>
                        <a:t>Outcomes</a:t>
                      </a:r>
                      <a:endParaRPr lang="en-GB" sz="1400" dirty="0">
                        <a:latin typeface="Calibri"/>
                        <a:ea typeface="Calibri"/>
                        <a:cs typeface="Calibri"/>
                      </a:endParaRPr>
                    </a:p>
                  </a:txBody>
                  <a:tcPr marL="68580" marR="68580" marT="0" marB="0"/>
                </a:tc>
                <a:tc>
                  <a:txBody>
                    <a:bodyPr/>
                    <a:lstStyle/>
                    <a:p>
                      <a:pPr algn="ctr">
                        <a:lnSpc>
                          <a:spcPct val="115000"/>
                        </a:lnSpc>
                        <a:spcAft>
                          <a:spcPts val="0"/>
                        </a:spcAft>
                      </a:pPr>
                      <a:r>
                        <a:rPr lang="en-GB" sz="1400" b="1" dirty="0">
                          <a:latin typeface="Arial"/>
                          <a:ea typeface="Calibri"/>
                          <a:cs typeface="Calibri"/>
                        </a:rPr>
                        <a:t>Impact</a:t>
                      </a:r>
                      <a:endParaRPr lang="en-GB" sz="1400" dirty="0">
                        <a:latin typeface="Calibri"/>
                        <a:ea typeface="Calibri"/>
                        <a:cs typeface="Calibri"/>
                      </a:endParaRPr>
                    </a:p>
                  </a:txBody>
                  <a:tcPr marL="68580" marR="68580" marT="0" marB="0"/>
                </a:tc>
              </a:tr>
              <a:tr h="748849">
                <a:tc>
                  <a:txBody>
                    <a:bodyPr/>
                    <a:lstStyle/>
                    <a:p>
                      <a:pPr>
                        <a:lnSpc>
                          <a:spcPct val="115000"/>
                        </a:lnSpc>
                        <a:spcAft>
                          <a:spcPts val="0"/>
                        </a:spcAft>
                      </a:pPr>
                      <a:r>
                        <a:rPr lang="en-GB" sz="1400" dirty="0" smtClean="0">
                          <a:latin typeface="Arial"/>
                          <a:ea typeface="Calibri"/>
                          <a:cs typeface="Calibri"/>
                        </a:rPr>
                        <a:t>Grant </a:t>
                      </a:r>
                      <a:r>
                        <a:rPr lang="en-GB" sz="1400" dirty="0">
                          <a:latin typeface="Arial"/>
                          <a:ea typeface="Calibri"/>
                          <a:cs typeface="Calibri"/>
                        </a:rPr>
                        <a:t>funding</a:t>
                      </a:r>
                      <a:endParaRPr lang="en-GB" sz="1400" dirty="0">
                        <a:latin typeface="Calibri"/>
                        <a:ea typeface="Calibri"/>
                        <a:cs typeface="Calibri"/>
                      </a:endParaRPr>
                    </a:p>
                  </a:txBody>
                  <a:tcPr marL="68580" marR="68580" marT="0" marB="0"/>
                </a:tc>
                <a:tc>
                  <a:txBody>
                    <a:bodyPr/>
                    <a:lstStyle/>
                    <a:p>
                      <a:pPr>
                        <a:lnSpc>
                          <a:spcPct val="115000"/>
                        </a:lnSpc>
                        <a:spcAft>
                          <a:spcPts val="0"/>
                        </a:spcAft>
                      </a:pPr>
                      <a:r>
                        <a:rPr lang="en-GB" sz="1400" dirty="0">
                          <a:latin typeface="Arial"/>
                          <a:ea typeface="Calibri"/>
                          <a:cs typeface="Calibri"/>
                        </a:rPr>
                        <a:t>Project grant </a:t>
                      </a:r>
                      <a:r>
                        <a:rPr lang="en-GB" sz="1400" b="1" dirty="0" smtClean="0">
                          <a:latin typeface="Arial"/>
                          <a:ea typeface="Calibri"/>
                          <a:cs typeface="Calibri"/>
                        </a:rPr>
                        <a:t>£44,750</a:t>
                      </a:r>
                      <a:r>
                        <a:rPr lang="en-GB" sz="1400" dirty="0" smtClean="0">
                          <a:latin typeface="Arial"/>
                          <a:ea typeface="Calibri"/>
                          <a:cs typeface="Calibri"/>
                        </a:rPr>
                        <a:t> </a:t>
                      </a:r>
                      <a:r>
                        <a:rPr lang="en-GB" sz="1400" dirty="0">
                          <a:latin typeface="Arial"/>
                          <a:ea typeface="Calibri"/>
                          <a:cs typeface="Calibri"/>
                        </a:rPr>
                        <a:t>(staff and resources)</a:t>
                      </a:r>
                      <a:endParaRPr lang="en-GB" sz="1400" dirty="0">
                        <a:latin typeface="Calibri"/>
                        <a:ea typeface="Calibri"/>
                        <a:cs typeface="Calibri"/>
                      </a:endParaRPr>
                    </a:p>
                  </a:txBody>
                  <a:tcPr marL="68580" marR="68580" marT="0" marB="0"/>
                </a:tc>
                <a:tc rowSpan="3">
                  <a:txBody>
                    <a:bodyPr/>
                    <a:lstStyle/>
                    <a:p>
                      <a:pPr>
                        <a:lnSpc>
                          <a:spcPct val="115000"/>
                        </a:lnSpc>
                        <a:spcAft>
                          <a:spcPts val="0"/>
                        </a:spcAft>
                      </a:pPr>
                      <a:endParaRPr lang="en-GB" sz="1400" dirty="0">
                        <a:latin typeface="Arial"/>
                        <a:ea typeface="Calibri"/>
                        <a:cs typeface="Calibri"/>
                      </a:endParaRPr>
                    </a:p>
                    <a:p>
                      <a:pPr>
                        <a:lnSpc>
                          <a:spcPct val="115000"/>
                        </a:lnSpc>
                        <a:spcAft>
                          <a:spcPts val="0"/>
                        </a:spcAft>
                      </a:pPr>
                      <a:r>
                        <a:rPr lang="en-GB" sz="1400" dirty="0">
                          <a:latin typeface="Calibri"/>
                          <a:ea typeface="Times New Roman"/>
                          <a:cs typeface="Times New Roman"/>
                        </a:rPr>
                        <a:t/>
                      </a:r>
                      <a:br>
                        <a:rPr lang="en-GB" sz="1400" dirty="0">
                          <a:latin typeface="Calibri"/>
                          <a:ea typeface="Times New Roman"/>
                          <a:cs typeface="Times New Roman"/>
                        </a:rPr>
                      </a:br>
                      <a:r>
                        <a:rPr lang="en-US" sz="1400" dirty="0">
                          <a:latin typeface="Arial"/>
                          <a:ea typeface="Calibri"/>
                          <a:cs typeface="Calibri"/>
                        </a:rPr>
                        <a:t> </a:t>
                      </a:r>
                      <a:endParaRPr lang="en-US" sz="1400" dirty="0" smtClean="0">
                        <a:latin typeface="Arial"/>
                        <a:ea typeface="Calibri"/>
                        <a:cs typeface="Calibri"/>
                      </a:endParaRPr>
                    </a:p>
                    <a:p>
                      <a:pPr>
                        <a:lnSpc>
                          <a:spcPct val="115000"/>
                        </a:lnSpc>
                        <a:spcAft>
                          <a:spcPts val="0"/>
                        </a:spcAft>
                      </a:pPr>
                      <a:endParaRPr lang="en-US" sz="1400" dirty="0" smtClean="0">
                        <a:latin typeface="Arial"/>
                        <a:ea typeface="Calibri"/>
                        <a:cs typeface="Calibri"/>
                      </a:endParaRPr>
                    </a:p>
                    <a:p>
                      <a:pPr>
                        <a:lnSpc>
                          <a:spcPct val="115000"/>
                        </a:lnSpc>
                        <a:spcAft>
                          <a:spcPts val="0"/>
                        </a:spcAft>
                      </a:pPr>
                      <a:endParaRPr lang="en-US" sz="1400" dirty="0" smtClean="0">
                        <a:latin typeface="Arial"/>
                        <a:ea typeface="Calibri"/>
                        <a:cs typeface="Calibri"/>
                      </a:endParaRPr>
                    </a:p>
                    <a:p>
                      <a:pPr>
                        <a:lnSpc>
                          <a:spcPct val="115000"/>
                        </a:lnSpc>
                        <a:spcAft>
                          <a:spcPts val="0"/>
                        </a:spcAft>
                      </a:pPr>
                      <a:endParaRPr lang="en-US" sz="1400" dirty="0" smtClean="0">
                        <a:latin typeface="Arial"/>
                        <a:ea typeface="Calibri"/>
                        <a:cs typeface="Calibri"/>
                      </a:endParaRPr>
                    </a:p>
                    <a:p>
                      <a:pPr>
                        <a:lnSpc>
                          <a:spcPct val="115000"/>
                        </a:lnSpc>
                        <a:spcAft>
                          <a:spcPts val="0"/>
                        </a:spcAft>
                      </a:pPr>
                      <a:endParaRPr lang="en-US" sz="1400" dirty="0" smtClean="0">
                        <a:latin typeface="Arial"/>
                        <a:ea typeface="Calibri"/>
                        <a:cs typeface="Calibri"/>
                      </a:endParaRPr>
                    </a:p>
                    <a:p>
                      <a:pPr>
                        <a:lnSpc>
                          <a:spcPct val="115000"/>
                        </a:lnSpc>
                        <a:spcAft>
                          <a:spcPts val="0"/>
                        </a:spcAft>
                      </a:pPr>
                      <a:r>
                        <a:rPr lang="en-GB" sz="1400" dirty="0" smtClean="0">
                          <a:latin typeface="Arial"/>
                          <a:ea typeface="Calibri"/>
                          <a:cs typeface="Calibri"/>
                        </a:rPr>
                        <a:t>Leveraged  activity</a:t>
                      </a:r>
                      <a:r>
                        <a:rPr lang="en-GB" sz="1400" baseline="0" dirty="0" smtClean="0">
                          <a:latin typeface="Arial"/>
                          <a:ea typeface="Calibri"/>
                          <a:cs typeface="Calibri"/>
                        </a:rPr>
                        <a:t> </a:t>
                      </a:r>
                      <a:endParaRPr lang="en-GB" sz="1400" dirty="0">
                        <a:latin typeface="Calibri"/>
                        <a:ea typeface="Calibri"/>
                        <a:cs typeface="Calibri"/>
                      </a:endParaRPr>
                    </a:p>
                  </a:txBody>
                  <a:tcPr marL="68580" marR="68580" marT="0" marB="0"/>
                </a:tc>
                <a:tc rowSpan="3">
                  <a:txBody>
                    <a:bodyPr/>
                    <a:lstStyle/>
                    <a:p>
                      <a:pPr>
                        <a:lnSpc>
                          <a:spcPct val="115000"/>
                        </a:lnSpc>
                        <a:spcAft>
                          <a:spcPts val="0"/>
                        </a:spcAft>
                      </a:pPr>
                      <a:endParaRPr lang="en-GB" sz="1400" dirty="0">
                        <a:latin typeface="Arial"/>
                        <a:ea typeface="Calibri"/>
                        <a:cs typeface="Calibri"/>
                      </a:endParaRPr>
                    </a:p>
                    <a:p>
                      <a:pPr>
                        <a:lnSpc>
                          <a:spcPct val="115000"/>
                        </a:lnSpc>
                        <a:spcAft>
                          <a:spcPts val="0"/>
                        </a:spcAft>
                      </a:pPr>
                      <a:endParaRPr lang="en-GB" sz="1400" dirty="0" smtClean="0">
                        <a:latin typeface="Arial"/>
                        <a:ea typeface="Calibri"/>
                        <a:cs typeface="Calibri"/>
                      </a:endParaRPr>
                    </a:p>
                    <a:p>
                      <a:pPr>
                        <a:lnSpc>
                          <a:spcPct val="115000"/>
                        </a:lnSpc>
                        <a:spcAft>
                          <a:spcPts val="0"/>
                        </a:spcAft>
                      </a:pPr>
                      <a:endParaRPr lang="en-GB" sz="1400" dirty="0" smtClean="0">
                        <a:latin typeface="Arial"/>
                        <a:ea typeface="Calibri"/>
                        <a:cs typeface="Calibri"/>
                      </a:endParaRPr>
                    </a:p>
                    <a:p>
                      <a:pPr>
                        <a:lnSpc>
                          <a:spcPct val="115000"/>
                        </a:lnSpc>
                        <a:spcAft>
                          <a:spcPts val="0"/>
                        </a:spcAft>
                      </a:pPr>
                      <a:endParaRPr lang="en-GB" sz="1400" dirty="0" smtClean="0">
                        <a:latin typeface="Arial"/>
                        <a:ea typeface="Calibri"/>
                        <a:cs typeface="Calibri"/>
                      </a:endParaRPr>
                    </a:p>
                    <a:p>
                      <a:pPr>
                        <a:lnSpc>
                          <a:spcPct val="115000"/>
                        </a:lnSpc>
                        <a:spcAft>
                          <a:spcPts val="0"/>
                        </a:spcAft>
                      </a:pPr>
                      <a:endParaRPr lang="en-GB" sz="1400" dirty="0" smtClean="0">
                        <a:latin typeface="Arial"/>
                        <a:ea typeface="Calibri"/>
                        <a:cs typeface="Calibri"/>
                      </a:endParaRPr>
                    </a:p>
                    <a:p>
                      <a:pPr>
                        <a:lnSpc>
                          <a:spcPct val="115000"/>
                        </a:lnSpc>
                        <a:spcAft>
                          <a:spcPts val="0"/>
                        </a:spcAft>
                      </a:pPr>
                      <a:endParaRPr lang="en-GB" sz="1400" dirty="0" smtClean="0">
                        <a:latin typeface="Arial"/>
                        <a:ea typeface="Calibri"/>
                        <a:cs typeface="Calibri"/>
                      </a:endParaRPr>
                    </a:p>
                    <a:p>
                      <a:pPr>
                        <a:lnSpc>
                          <a:spcPct val="115000"/>
                        </a:lnSpc>
                        <a:spcAft>
                          <a:spcPts val="0"/>
                        </a:spcAft>
                      </a:pPr>
                      <a:endParaRPr lang="en-GB" sz="1400" dirty="0" smtClean="0">
                        <a:latin typeface="Arial"/>
                        <a:ea typeface="Calibri"/>
                        <a:cs typeface="Calibri"/>
                      </a:endParaRPr>
                    </a:p>
                    <a:p>
                      <a:pPr>
                        <a:lnSpc>
                          <a:spcPct val="115000"/>
                        </a:lnSpc>
                        <a:spcAft>
                          <a:spcPts val="0"/>
                        </a:spcAft>
                      </a:pPr>
                      <a:r>
                        <a:rPr lang="en-GB" sz="1400" dirty="0" smtClean="0">
                          <a:latin typeface="Arial"/>
                          <a:ea typeface="Calibri"/>
                          <a:cs typeface="Calibri"/>
                        </a:rPr>
                        <a:t>Leveraged outputs  </a:t>
                      </a:r>
                      <a:endParaRPr lang="en-GB" sz="1400" dirty="0">
                        <a:latin typeface="Calibri"/>
                        <a:ea typeface="Calibri"/>
                        <a:cs typeface="Calibri"/>
                      </a:endParaRPr>
                    </a:p>
                    <a:p>
                      <a:pPr>
                        <a:lnSpc>
                          <a:spcPct val="115000"/>
                        </a:lnSpc>
                        <a:spcAft>
                          <a:spcPts val="0"/>
                        </a:spcAft>
                      </a:pPr>
                      <a:endParaRPr lang="en-GB" sz="1400" dirty="0" smtClean="0">
                        <a:latin typeface="Arial"/>
                        <a:ea typeface="Calibri"/>
                        <a:cs typeface="Calibri"/>
                      </a:endParaRPr>
                    </a:p>
                    <a:p>
                      <a:pPr>
                        <a:lnSpc>
                          <a:spcPct val="115000"/>
                        </a:lnSpc>
                        <a:spcAft>
                          <a:spcPts val="0"/>
                        </a:spcAft>
                      </a:pPr>
                      <a:r>
                        <a:rPr lang="en-GB" sz="1400" dirty="0" smtClean="0">
                          <a:latin typeface="Arial"/>
                          <a:ea typeface="Calibri"/>
                          <a:cs typeface="Calibri"/>
                        </a:rPr>
                        <a:t>Input valuation</a:t>
                      </a:r>
                      <a:r>
                        <a:rPr lang="en-GB" sz="1400" baseline="30000" dirty="0" smtClean="0">
                          <a:latin typeface="Arial"/>
                          <a:ea typeface="Calibri"/>
                          <a:cs typeface="Calibri"/>
                        </a:rPr>
                        <a:t> </a:t>
                      </a:r>
                      <a:r>
                        <a:rPr lang="en-GB" sz="1400" dirty="0">
                          <a:latin typeface="Arial"/>
                          <a:ea typeface="Calibri"/>
                          <a:cs typeface="Calibri"/>
                        </a:rPr>
                        <a:t>+ Trading </a:t>
                      </a:r>
                      <a:r>
                        <a:rPr lang="en-GB" sz="1400" dirty="0" smtClean="0">
                          <a:latin typeface="Arial"/>
                          <a:ea typeface="Calibri"/>
                          <a:cs typeface="Calibri"/>
                        </a:rPr>
                        <a:t>income</a:t>
                      </a:r>
                    </a:p>
                    <a:p>
                      <a:pPr>
                        <a:lnSpc>
                          <a:spcPct val="115000"/>
                        </a:lnSpc>
                        <a:spcAft>
                          <a:spcPts val="0"/>
                        </a:spcAft>
                      </a:pPr>
                      <a:endParaRPr lang="en-GB" sz="1400" dirty="0" smtClean="0">
                        <a:latin typeface="Arial"/>
                        <a:ea typeface="Calibri"/>
                        <a:cs typeface="Calibri"/>
                      </a:endParaRPr>
                    </a:p>
                    <a:p>
                      <a:pPr>
                        <a:lnSpc>
                          <a:spcPct val="115000"/>
                        </a:lnSpc>
                        <a:spcAft>
                          <a:spcPts val="0"/>
                        </a:spcAft>
                      </a:pPr>
                      <a:r>
                        <a:rPr lang="en-GB" sz="1400" b="1" kern="1200" dirty="0" smtClean="0">
                          <a:solidFill>
                            <a:schemeClr val="dk1"/>
                          </a:solidFill>
                          <a:latin typeface="+mn-lt"/>
                          <a:ea typeface="+mn-ea"/>
                          <a:cs typeface="+mn-cs"/>
                        </a:rPr>
                        <a:t>= £102,243</a:t>
                      </a:r>
                      <a:endParaRPr lang="en-GB" sz="1400" dirty="0">
                        <a:latin typeface="Calibri"/>
                        <a:ea typeface="Calibri"/>
                        <a:cs typeface="Calibri"/>
                      </a:endParaRPr>
                    </a:p>
                  </a:txBody>
                  <a:tcPr marL="68580" marR="68580" marT="0" marB="0"/>
                </a:tc>
                <a:tc rowSpan="3">
                  <a:txBody>
                    <a:bodyPr/>
                    <a:lstStyle/>
                    <a:p>
                      <a:pPr>
                        <a:lnSpc>
                          <a:spcPct val="115000"/>
                        </a:lnSpc>
                        <a:spcAft>
                          <a:spcPts val="0"/>
                        </a:spcAft>
                      </a:pPr>
                      <a:endParaRPr lang="en-GB" sz="1400" dirty="0">
                        <a:latin typeface="Arial"/>
                        <a:ea typeface="Calibri"/>
                        <a:cs typeface="Calibri"/>
                      </a:endParaRPr>
                    </a:p>
                    <a:p>
                      <a:pPr>
                        <a:lnSpc>
                          <a:spcPct val="115000"/>
                        </a:lnSpc>
                        <a:spcAft>
                          <a:spcPts val="0"/>
                        </a:spcAft>
                      </a:pPr>
                      <a:endParaRPr lang="en-GB" sz="1400" dirty="0" smtClean="0">
                        <a:latin typeface="Arial"/>
                        <a:ea typeface="Calibri"/>
                        <a:cs typeface="Calibri"/>
                      </a:endParaRPr>
                    </a:p>
                    <a:p>
                      <a:pPr>
                        <a:lnSpc>
                          <a:spcPct val="115000"/>
                        </a:lnSpc>
                        <a:spcAft>
                          <a:spcPts val="0"/>
                        </a:spcAft>
                      </a:pPr>
                      <a:endParaRPr lang="en-GB" sz="1400" dirty="0" smtClean="0">
                        <a:latin typeface="Arial"/>
                        <a:ea typeface="Calibri"/>
                        <a:cs typeface="Calibri"/>
                      </a:endParaRPr>
                    </a:p>
                    <a:p>
                      <a:pPr>
                        <a:lnSpc>
                          <a:spcPct val="115000"/>
                        </a:lnSpc>
                        <a:spcAft>
                          <a:spcPts val="0"/>
                        </a:spcAft>
                      </a:pPr>
                      <a:endParaRPr lang="en-GB" sz="1400" dirty="0" smtClean="0">
                        <a:latin typeface="Arial"/>
                        <a:ea typeface="Calibri"/>
                        <a:cs typeface="Calibri"/>
                      </a:endParaRPr>
                    </a:p>
                    <a:p>
                      <a:pPr>
                        <a:lnSpc>
                          <a:spcPct val="115000"/>
                        </a:lnSpc>
                        <a:spcAft>
                          <a:spcPts val="0"/>
                        </a:spcAft>
                      </a:pPr>
                      <a:endParaRPr lang="en-GB" sz="1400" dirty="0" smtClean="0">
                        <a:latin typeface="Arial"/>
                        <a:ea typeface="Calibri"/>
                        <a:cs typeface="Calibri"/>
                      </a:endParaRPr>
                    </a:p>
                    <a:p>
                      <a:pPr>
                        <a:lnSpc>
                          <a:spcPct val="115000"/>
                        </a:lnSpc>
                        <a:spcAft>
                          <a:spcPts val="0"/>
                        </a:spcAft>
                      </a:pPr>
                      <a:endParaRPr lang="en-GB" sz="1400" dirty="0" smtClean="0">
                        <a:latin typeface="Arial"/>
                        <a:ea typeface="Calibri"/>
                        <a:cs typeface="Calibri"/>
                      </a:endParaRPr>
                    </a:p>
                    <a:p>
                      <a:pPr>
                        <a:lnSpc>
                          <a:spcPct val="115000"/>
                        </a:lnSpc>
                        <a:spcAft>
                          <a:spcPts val="0"/>
                        </a:spcAft>
                      </a:pPr>
                      <a:endParaRPr lang="en-GB" sz="1400" dirty="0" smtClean="0">
                        <a:latin typeface="Arial"/>
                        <a:ea typeface="Calibri"/>
                        <a:cs typeface="Calibri"/>
                      </a:endParaRPr>
                    </a:p>
                    <a:p>
                      <a:pPr>
                        <a:lnSpc>
                          <a:spcPct val="115000"/>
                        </a:lnSpc>
                        <a:spcAft>
                          <a:spcPts val="0"/>
                        </a:spcAft>
                      </a:pPr>
                      <a:r>
                        <a:rPr lang="en-GB" sz="1400" dirty="0" smtClean="0">
                          <a:latin typeface="Arial"/>
                          <a:ea typeface="Calibri"/>
                          <a:cs typeface="Calibri"/>
                        </a:rPr>
                        <a:t>Leveraged outcomes</a:t>
                      </a:r>
                      <a:r>
                        <a:rPr lang="en-GB" sz="1400" baseline="0" dirty="0" smtClean="0">
                          <a:latin typeface="Arial"/>
                          <a:ea typeface="Calibri"/>
                          <a:cs typeface="Calibri"/>
                        </a:rPr>
                        <a:t> </a:t>
                      </a:r>
                      <a:endParaRPr lang="en-GB" sz="1400" dirty="0">
                        <a:latin typeface="Calibri"/>
                        <a:ea typeface="Calibri"/>
                        <a:cs typeface="Calibri"/>
                      </a:endParaRPr>
                    </a:p>
                  </a:txBody>
                  <a:tcPr marL="68580" marR="68580" marT="0" marB="0"/>
                </a:tc>
                <a:tc rowSpan="3">
                  <a:txBody>
                    <a:bodyPr/>
                    <a:lstStyle/>
                    <a:p>
                      <a:pPr>
                        <a:lnSpc>
                          <a:spcPct val="115000"/>
                        </a:lnSpc>
                        <a:spcAft>
                          <a:spcPts val="0"/>
                        </a:spcAft>
                      </a:pPr>
                      <a:endParaRPr lang="en-GB" sz="1400" dirty="0">
                        <a:latin typeface="Arial"/>
                        <a:ea typeface="Calibri"/>
                        <a:cs typeface="Calibri"/>
                      </a:endParaRPr>
                    </a:p>
                    <a:p>
                      <a:pPr>
                        <a:lnSpc>
                          <a:spcPct val="115000"/>
                        </a:lnSpc>
                        <a:spcAft>
                          <a:spcPts val="0"/>
                        </a:spcAft>
                      </a:pPr>
                      <a:endParaRPr lang="en-GB" sz="1400" dirty="0" smtClean="0">
                        <a:latin typeface="Arial"/>
                        <a:ea typeface="Calibri"/>
                        <a:cs typeface="Calibri"/>
                      </a:endParaRPr>
                    </a:p>
                    <a:p>
                      <a:pPr>
                        <a:lnSpc>
                          <a:spcPct val="115000"/>
                        </a:lnSpc>
                        <a:spcAft>
                          <a:spcPts val="0"/>
                        </a:spcAft>
                      </a:pPr>
                      <a:endParaRPr lang="en-GB" sz="1400" dirty="0" smtClean="0">
                        <a:latin typeface="Arial"/>
                        <a:ea typeface="Calibri"/>
                        <a:cs typeface="Calibri"/>
                      </a:endParaRPr>
                    </a:p>
                    <a:p>
                      <a:pPr>
                        <a:lnSpc>
                          <a:spcPct val="115000"/>
                        </a:lnSpc>
                        <a:spcAft>
                          <a:spcPts val="0"/>
                        </a:spcAft>
                      </a:pPr>
                      <a:endParaRPr lang="en-GB" sz="1400" dirty="0" smtClean="0">
                        <a:latin typeface="Arial"/>
                        <a:ea typeface="Calibri"/>
                        <a:cs typeface="Calibri"/>
                      </a:endParaRPr>
                    </a:p>
                    <a:p>
                      <a:pPr>
                        <a:lnSpc>
                          <a:spcPct val="115000"/>
                        </a:lnSpc>
                        <a:spcAft>
                          <a:spcPts val="0"/>
                        </a:spcAft>
                      </a:pPr>
                      <a:endParaRPr lang="en-GB" sz="1400" dirty="0" smtClean="0">
                        <a:latin typeface="Arial"/>
                        <a:ea typeface="Calibri"/>
                        <a:cs typeface="Calibri"/>
                      </a:endParaRPr>
                    </a:p>
                    <a:p>
                      <a:pPr>
                        <a:lnSpc>
                          <a:spcPct val="115000"/>
                        </a:lnSpc>
                        <a:spcAft>
                          <a:spcPts val="0"/>
                        </a:spcAft>
                      </a:pPr>
                      <a:endParaRPr lang="en-GB" sz="1400" dirty="0" smtClean="0">
                        <a:latin typeface="Arial"/>
                        <a:ea typeface="Calibri"/>
                        <a:cs typeface="Calibri"/>
                      </a:endParaRPr>
                    </a:p>
                    <a:p>
                      <a:pPr>
                        <a:lnSpc>
                          <a:spcPct val="115000"/>
                        </a:lnSpc>
                        <a:spcAft>
                          <a:spcPts val="0"/>
                        </a:spcAft>
                      </a:pPr>
                      <a:endParaRPr lang="en-GB" sz="1400" dirty="0" smtClean="0">
                        <a:latin typeface="Arial"/>
                        <a:ea typeface="Calibri"/>
                        <a:cs typeface="Calibri"/>
                      </a:endParaRPr>
                    </a:p>
                    <a:p>
                      <a:pPr>
                        <a:lnSpc>
                          <a:spcPct val="115000"/>
                        </a:lnSpc>
                        <a:spcAft>
                          <a:spcPts val="0"/>
                        </a:spcAft>
                      </a:pPr>
                      <a:r>
                        <a:rPr lang="en-GB" sz="1400" dirty="0" smtClean="0">
                          <a:latin typeface="Arial"/>
                          <a:ea typeface="Calibri"/>
                          <a:cs typeface="Calibri"/>
                        </a:rPr>
                        <a:t>Social </a:t>
                      </a:r>
                      <a:r>
                        <a:rPr lang="en-GB" sz="1400" dirty="0">
                          <a:latin typeface="Arial"/>
                          <a:ea typeface="Calibri"/>
                          <a:cs typeface="Calibri"/>
                        </a:rPr>
                        <a:t>value</a:t>
                      </a:r>
                      <a:endParaRPr lang="en-GB" sz="1400" dirty="0">
                        <a:latin typeface="Calibri"/>
                        <a:ea typeface="Calibri"/>
                        <a:cs typeface="Calibri"/>
                      </a:endParaRPr>
                    </a:p>
                  </a:txBody>
                  <a:tcPr marL="68580" marR="68580" marT="0" marB="0"/>
                </a:tc>
              </a:tr>
              <a:tr h="748849">
                <a:tc>
                  <a:txBody>
                    <a:bodyPr/>
                    <a:lstStyle/>
                    <a:p>
                      <a:pPr>
                        <a:lnSpc>
                          <a:spcPct val="115000"/>
                        </a:lnSpc>
                        <a:spcAft>
                          <a:spcPts val="0"/>
                        </a:spcAft>
                      </a:pPr>
                      <a:r>
                        <a:rPr lang="en-GB" sz="1400" dirty="0" smtClean="0">
                          <a:latin typeface="Arial"/>
                          <a:ea typeface="Calibri"/>
                          <a:cs typeface="Calibri"/>
                        </a:rPr>
                        <a:t>University </a:t>
                      </a:r>
                      <a:r>
                        <a:rPr lang="en-GB" sz="1400" dirty="0">
                          <a:latin typeface="Arial"/>
                          <a:ea typeface="Calibri"/>
                          <a:cs typeface="Calibri"/>
                        </a:rPr>
                        <a:t>leveraged </a:t>
                      </a:r>
                      <a:endParaRPr lang="en-GB" sz="1400" dirty="0" smtClean="0">
                        <a:latin typeface="Arial"/>
                        <a:ea typeface="Calibri"/>
                        <a:cs typeface="Calibri"/>
                      </a:endParaRPr>
                    </a:p>
                    <a:p>
                      <a:pPr>
                        <a:lnSpc>
                          <a:spcPct val="115000"/>
                        </a:lnSpc>
                        <a:spcAft>
                          <a:spcPts val="0"/>
                        </a:spcAft>
                      </a:pPr>
                      <a:r>
                        <a:rPr lang="en-GB" sz="1400" dirty="0" smtClean="0">
                          <a:latin typeface="Arial"/>
                          <a:ea typeface="Calibri"/>
                          <a:cs typeface="Calibri"/>
                        </a:rPr>
                        <a:t>input</a:t>
                      </a:r>
                      <a:endParaRPr lang="en-GB" sz="1400" dirty="0">
                        <a:latin typeface="Calibri"/>
                        <a:ea typeface="Calibri"/>
                        <a:cs typeface="Calibri"/>
                      </a:endParaRPr>
                    </a:p>
                  </a:txBody>
                  <a:tcPr marL="68580" marR="68580" marT="0" marB="0"/>
                </a:tc>
                <a:tc>
                  <a:txBody>
                    <a:bodyPr/>
                    <a:lstStyle/>
                    <a:p>
                      <a:pPr>
                        <a:lnSpc>
                          <a:spcPct val="115000"/>
                        </a:lnSpc>
                        <a:spcAft>
                          <a:spcPts val="0"/>
                        </a:spcAft>
                      </a:pPr>
                      <a:r>
                        <a:rPr lang="en-GB" sz="1400" kern="1200" dirty="0" smtClean="0">
                          <a:solidFill>
                            <a:schemeClr val="dk1"/>
                          </a:solidFill>
                          <a:latin typeface="+mn-lt"/>
                          <a:ea typeface="+mn-ea"/>
                          <a:cs typeface="+mn-cs"/>
                        </a:rPr>
                        <a:t>Staff time: </a:t>
                      </a:r>
                      <a:r>
                        <a:rPr lang="en-GB" sz="1400" b="1" kern="1200" dirty="0" smtClean="0">
                          <a:solidFill>
                            <a:schemeClr val="dk1"/>
                          </a:solidFill>
                          <a:latin typeface="+mn-lt"/>
                          <a:ea typeface="+mn-ea"/>
                          <a:cs typeface="+mn-cs"/>
                        </a:rPr>
                        <a:t>£32,209</a:t>
                      </a:r>
                      <a:r>
                        <a:rPr lang="en-GB" sz="1400" kern="1200" dirty="0" smtClean="0">
                          <a:solidFill>
                            <a:schemeClr val="dk1"/>
                          </a:solidFill>
                          <a:latin typeface="+mn-lt"/>
                          <a:ea typeface="+mn-ea"/>
                          <a:cs typeface="+mn-cs"/>
                        </a:rPr>
                        <a:t> Additional resources: </a:t>
                      </a:r>
                      <a:r>
                        <a:rPr lang="en-GB" sz="1400" b="1" kern="1200" dirty="0" smtClean="0">
                          <a:solidFill>
                            <a:schemeClr val="dk1"/>
                          </a:solidFill>
                          <a:latin typeface="+mn-lt"/>
                          <a:ea typeface="+mn-ea"/>
                          <a:cs typeface="+mn-cs"/>
                        </a:rPr>
                        <a:t>£10,500</a:t>
                      </a:r>
                      <a:r>
                        <a:rPr lang="en-GB" sz="1400" kern="1200" dirty="0" smtClean="0">
                          <a:solidFill>
                            <a:schemeClr val="dk1"/>
                          </a:solidFill>
                          <a:latin typeface="+mn-lt"/>
                          <a:ea typeface="+mn-ea"/>
                          <a:cs typeface="+mn-cs"/>
                        </a:rPr>
                        <a:t> Overheads: </a:t>
                      </a:r>
                      <a:r>
                        <a:rPr lang="en-GB" sz="1400" b="1" kern="1200" dirty="0" smtClean="0">
                          <a:solidFill>
                            <a:schemeClr val="dk1"/>
                          </a:solidFill>
                          <a:latin typeface="+mn-lt"/>
                          <a:ea typeface="+mn-ea"/>
                          <a:cs typeface="+mn-cs"/>
                        </a:rPr>
                        <a:t>£8,015</a:t>
                      </a:r>
                      <a:r>
                        <a:rPr lang="en-GB" sz="1400" kern="1200" dirty="0" smtClean="0">
                          <a:solidFill>
                            <a:schemeClr val="dk1"/>
                          </a:solidFill>
                          <a:latin typeface="+mn-lt"/>
                          <a:ea typeface="+mn-ea"/>
                          <a:cs typeface="+mn-cs"/>
                        </a:rPr>
                        <a:t> </a:t>
                      </a:r>
                    </a:p>
                    <a:p>
                      <a:pPr>
                        <a:lnSpc>
                          <a:spcPct val="115000"/>
                        </a:lnSpc>
                        <a:spcAft>
                          <a:spcPts val="0"/>
                        </a:spcAft>
                      </a:pPr>
                      <a:r>
                        <a:rPr lang="en-GB" sz="1400" kern="1200" dirty="0" smtClean="0">
                          <a:solidFill>
                            <a:schemeClr val="dk1"/>
                          </a:solidFill>
                          <a:latin typeface="+mn-lt"/>
                          <a:ea typeface="+mn-ea"/>
                          <a:cs typeface="+mn-cs"/>
                        </a:rPr>
                        <a:t>Student volunteers: </a:t>
                      </a:r>
                      <a:r>
                        <a:rPr lang="en-GB" sz="1400" b="1" kern="1200" dirty="0" smtClean="0">
                          <a:solidFill>
                            <a:schemeClr val="dk1"/>
                          </a:solidFill>
                          <a:latin typeface="+mn-lt"/>
                          <a:ea typeface="+mn-ea"/>
                          <a:cs typeface="+mn-cs"/>
                        </a:rPr>
                        <a:t>£3,568</a:t>
                      </a:r>
                      <a:endParaRPr lang="en-GB" sz="1400" dirty="0">
                        <a:latin typeface="Calibri"/>
                        <a:ea typeface="Calibri"/>
                        <a:cs typeface="Calibri"/>
                      </a:endParaRPr>
                    </a:p>
                  </a:txBody>
                  <a:tcPr marL="68580" marR="68580" marT="0" marB="0">
                    <a:solidFill>
                      <a:schemeClr val="accent6">
                        <a:lumMod val="20000"/>
                        <a:lumOff val="80000"/>
                      </a:schemeClr>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r>
              <a:tr h="1167541">
                <a:tc>
                  <a:txBody>
                    <a:bodyPr/>
                    <a:lstStyle/>
                    <a:p>
                      <a:pPr>
                        <a:lnSpc>
                          <a:spcPct val="115000"/>
                        </a:lnSpc>
                        <a:spcAft>
                          <a:spcPts val="0"/>
                        </a:spcAft>
                      </a:pPr>
                      <a:r>
                        <a:rPr lang="en-GB" sz="1400" dirty="0" smtClean="0">
                          <a:latin typeface="Arial"/>
                          <a:ea typeface="Calibri"/>
                          <a:cs typeface="Calibri"/>
                        </a:rPr>
                        <a:t>Community </a:t>
                      </a:r>
                      <a:r>
                        <a:rPr lang="en-GB" sz="1400" dirty="0">
                          <a:latin typeface="Arial"/>
                          <a:ea typeface="Calibri"/>
                          <a:cs typeface="Calibri"/>
                        </a:rPr>
                        <a:t>leveraged </a:t>
                      </a:r>
                      <a:endParaRPr lang="en-GB" sz="1400" dirty="0" smtClean="0">
                        <a:latin typeface="Arial"/>
                        <a:ea typeface="Calibri"/>
                        <a:cs typeface="Calibri"/>
                      </a:endParaRPr>
                    </a:p>
                    <a:p>
                      <a:pPr>
                        <a:lnSpc>
                          <a:spcPct val="115000"/>
                        </a:lnSpc>
                        <a:spcAft>
                          <a:spcPts val="0"/>
                        </a:spcAft>
                      </a:pPr>
                      <a:r>
                        <a:rPr lang="en-GB" sz="1400" dirty="0" smtClean="0">
                          <a:latin typeface="Arial"/>
                          <a:ea typeface="Calibri"/>
                          <a:cs typeface="Calibri"/>
                        </a:rPr>
                        <a:t>Input</a:t>
                      </a:r>
                      <a:endParaRPr lang="en-GB" sz="1400" dirty="0">
                        <a:latin typeface="Calibri"/>
                        <a:ea typeface="Calibri"/>
                        <a:cs typeface="Calibri"/>
                      </a:endParaRPr>
                    </a:p>
                  </a:txBody>
                  <a:tcPr marL="68580" marR="68580" marT="0" marB="0"/>
                </a:tc>
                <a:tc>
                  <a:txBody>
                    <a:bodyPr/>
                    <a:lstStyle/>
                    <a:p>
                      <a:pPr>
                        <a:lnSpc>
                          <a:spcPct val="115000"/>
                        </a:lnSpc>
                        <a:spcAft>
                          <a:spcPts val="0"/>
                        </a:spcAft>
                      </a:pPr>
                      <a:r>
                        <a:rPr lang="en-GB" sz="1400" kern="1200" dirty="0" smtClean="0">
                          <a:solidFill>
                            <a:schemeClr val="dk1"/>
                          </a:solidFill>
                          <a:latin typeface="+mn-lt"/>
                          <a:ea typeface="+mn-ea"/>
                          <a:cs typeface="+mn-cs"/>
                        </a:rPr>
                        <a:t>Community volunteers: </a:t>
                      </a:r>
                      <a:r>
                        <a:rPr lang="en-GB" sz="1400" b="1" kern="1200" dirty="0" smtClean="0">
                          <a:solidFill>
                            <a:schemeClr val="dk1"/>
                          </a:solidFill>
                          <a:latin typeface="+mn-lt"/>
                          <a:ea typeface="+mn-ea"/>
                          <a:cs typeface="+mn-cs"/>
                        </a:rPr>
                        <a:t>£2,493</a:t>
                      </a:r>
                      <a:r>
                        <a:rPr lang="en-GB" sz="1400" kern="1200" dirty="0" smtClean="0">
                          <a:solidFill>
                            <a:schemeClr val="dk1"/>
                          </a:solidFill>
                          <a:latin typeface="+mn-lt"/>
                          <a:ea typeface="+mn-ea"/>
                          <a:cs typeface="+mn-cs"/>
                        </a:rPr>
                        <a:t> Additional resources: </a:t>
                      </a:r>
                      <a:r>
                        <a:rPr lang="en-GB" sz="1400" b="1" kern="1200" dirty="0" smtClean="0">
                          <a:solidFill>
                            <a:schemeClr val="dk1"/>
                          </a:solidFill>
                          <a:latin typeface="+mn-lt"/>
                          <a:ea typeface="+mn-ea"/>
                          <a:cs typeface="+mn-cs"/>
                        </a:rPr>
                        <a:t>£708</a:t>
                      </a:r>
                      <a:endParaRPr lang="en-GB" sz="1400" dirty="0">
                        <a:latin typeface="Calibri"/>
                        <a:ea typeface="Calibri"/>
                        <a:cs typeface="Calibri"/>
                      </a:endParaRPr>
                    </a:p>
                  </a:txBody>
                  <a:tcPr marL="68580" marR="68580" marT="0" marB="0">
                    <a:solidFill>
                      <a:schemeClr val="accent6">
                        <a:lumMod val="20000"/>
                        <a:lumOff val="80000"/>
                      </a:schemeClr>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r>
              <a:tr h="748849">
                <a:tc>
                  <a:txBody>
                    <a:bodyPr/>
                    <a:lstStyle/>
                    <a:p>
                      <a:pPr algn="ctr">
                        <a:lnSpc>
                          <a:spcPct val="115000"/>
                        </a:lnSpc>
                        <a:spcAft>
                          <a:spcPts val="0"/>
                        </a:spcAft>
                      </a:pPr>
                      <a:r>
                        <a:rPr lang="en-GB" sz="1400" b="1" dirty="0">
                          <a:latin typeface="Arial"/>
                          <a:ea typeface="Calibri"/>
                          <a:cs typeface="Calibri"/>
                        </a:rPr>
                        <a:t>Measurement</a:t>
                      </a:r>
                      <a:endParaRPr lang="en-GB" sz="1400" dirty="0">
                        <a:latin typeface="Calibri"/>
                        <a:ea typeface="Calibri"/>
                        <a:cs typeface="Calibri"/>
                      </a:endParaRPr>
                    </a:p>
                  </a:txBody>
                  <a:tcPr marL="68580" marR="68580" marT="0" marB="0"/>
                </a:tc>
                <a:tc gridSpan="2">
                  <a:txBody>
                    <a:bodyPr/>
                    <a:lstStyle/>
                    <a:p>
                      <a:pPr algn="ctr">
                        <a:lnSpc>
                          <a:spcPct val="115000"/>
                        </a:lnSpc>
                        <a:spcAft>
                          <a:spcPts val="0"/>
                        </a:spcAft>
                      </a:pPr>
                      <a:r>
                        <a:rPr lang="en-GB" sz="1400" b="1" dirty="0">
                          <a:latin typeface="Arial"/>
                          <a:ea typeface="Calibri"/>
                          <a:cs typeface="Calibri"/>
                        </a:rPr>
                        <a:t>Leveraged </a:t>
                      </a:r>
                      <a:r>
                        <a:rPr lang="en-GB" sz="1400" b="1" dirty="0" smtClean="0">
                          <a:latin typeface="Arial"/>
                          <a:ea typeface="Calibri"/>
                          <a:cs typeface="Calibri"/>
                        </a:rPr>
                        <a:t>value</a:t>
                      </a:r>
                    </a:p>
                    <a:p>
                      <a:pPr algn="ctr">
                        <a:lnSpc>
                          <a:spcPct val="115000"/>
                        </a:lnSpc>
                        <a:spcAft>
                          <a:spcPts val="0"/>
                        </a:spcAft>
                      </a:pPr>
                      <a:r>
                        <a:rPr lang="en-GB" sz="1400" b="1" kern="1200" dirty="0" smtClean="0">
                          <a:solidFill>
                            <a:schemeClr val="dk1"/>
                          </a:solidFill>
                          <a:latin typeface="+mn-lt"/>
                          <a:ea typeface="+mn-ea"/>
                          <a:cs typeface="+mn-cs"/>
                        </a:rPr>
                        <a:t>£102,243</a:t>
                      </a:r>
                    </a:p>
                    <a:p>
                      <a:pPr algn="ctr">
                        <a:lnSpc>
                          <a:spcPct val="115000"/>
                        </a:lnSpc>
                        <a:spcAft>
                          <a:spcPts val="0"/>
                        </a:spcAft>
                      </a:pPr>
                      <a:r>
                        <a:rPr lang="en-GB" sz="1400" b="1" kern="1200" dirty="0" smtClean="0">
                          <a:solidFill>
                            <a:schemeClr val="dk1"/>
                          </a:solidFill>
                          <a:latin typeface="+mn-lt"/>
                          <a:ea typeface="+mn-ea"/>
                          <a:cs typeface="+mn-cs"/>
                        </a:rPr>
                        <a:t>(128%)</a:t>
                      </a:r>
                      <a:endParaRPr lang="en-GB" sz="1400" dirty="0">
                        <a:latin typeface="Calibri"/>
                        <a:ea typeface="Calibri"/>
                        <a:cs typeface="Calibri"/>
                      </a:endParaRPr>
                    </a:p>
                  </a:txBody>
                  <a:tcPr marL="68580" marR="68580" marT="0" marB="0"/>
                </a:tc>
                <a:tc hMerge="1">
                  <a:txBody>
                    <a:bodyPr/>
                    <a:lstStyle/>
                    <a:p>
                      <a:endParaRPr lang="en-GB"/>
                    </a:p>
                  </a:txBody>
                  <a:tcPr/>
                </a:tc>
                <a:tc gridSpan="2">
                  <a:txBody>
                    <a:bodyPr/>
                    <a:lstStyle/>
                    <a:p>
                      <a:pPr algn="ctr">
                        <a:lnSpc>
                          <a:spcPct val="115000"/>
                        </a:lnSpc>
                        <a:spcAft>
                          <a:spcPts val="0"/>
                        </a:spcAft>
                      </a:pPr>
                      <a:r>
                        <a:rPr lang="en-GB" sz="1400" b="1" dirty="0">
                          <a:latin typeface="Arial"/>
                          <a:ea typeface="Calibri"/>
                          <a:cs typeface="Calibri"/>
                        </a:rPr>
                        <a:t>Indicators-based</a:t>
                      </a:r>
                      <a:endParaRPr lang="en-GB" sz="1400" dirty="0">
                        <a:latin typeface="Calibri"/>
                        <a:ea typeface="Calibri"/>
                        <a:cs typeface="Calibri"/>
                      </a:endParaRPr>
                    </a:p>
                  </a:txBody>
                  <a:tcPr marL="68580" marR="68580" marT="0" marB="0"/>
                </a:tc>
                <a:tc hMerge="1">
                  <a:txBody>
                    <a:bodyPr/>
                    <a:lstStyle/>
                    <a:p>
                      <a:endParaRPr lang="en-GB"/>
                    </a:p>
                  </a:txBody>
                  <a:tcPr/>
                </a:tc>
                <a:tc>
                  <a:txBody>
                    <a:bodyPr/>
                    <a:lstStyle/>
                    <a:p>
                      <a:pPr algn="ctr">
                        <a:lnSpc>
                          <a:spcPct val="115000"/>
                        </a:lnSpc>
                        <a:spcAft>
                          <a:spcPts val="0"/>
                        </a:spcAft>
                      </a:pPr>
                      <a:r>
                        <a:rPr lang="en-GB" sz="1400" b="1" dirty="0">
                          <a:latin typeface="Arial"/>
                          <a:ea typeface="Calibri"/>
                          <a:cs typeface="Calibri"/>
                        </a:rPr>
                        <a:t>SROI/social impact measures</a:t>
                      </a:r>
                      <a:endParaRPr lang="en-GB" sz="1400" dirty="0">
                        <a:latin typeface="Calibri"/>
                        <a:ea typeface="Calibri"/>
                        <a:cs typeface="Calibri"/>
                      </a:endParaRPr>
                    </a:p>
                  </a:txBody>
                  <a:tcPr marL="68580" marR="68580" marT="0" marB="0"/>
                </a:tc>
              </a:tr>
            </a:tbl>
          </a:graphicData>
        </a:graphic>
      </p:graphicFrame>
      <p:sp>
        <p:nvSpPr>
          <p:cNvPr id="7" name="Right Arrow 6"/>
          <p:cNvSpPr/>
          <p:nvPr/>
        </p:nvSpPr>
        <p:spPr>
          <a:xfrm>
            <a:off x="3923928" y="3140968"/>
            <a:ext cx="432048" cy="11406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ight Arrow 7"/>
          <p:cNvSpPr/>
          <p:nvPr/>
        </p:nvSpPr>
        <p:spPr>
          <a:xfrm>
            <a:off x="5364088" y="3140968"/>
            <a:ext cx="432048" cy="11406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ight Arrow 8"/>
          <p:cNvSpPr/>
          <p:nvPr/>
        </p:nvSpPr>
        <p:spPr>
          <a:xfrm>
            <a:off x="6804248" y="3140968"/>
            <a:ext cx="432048" cy="11406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endParaRPr lang="en-US" dirty="0" smtClean="0"/>
          </a:p>
        </p:txBody>
      </p:sp>
      <p:sp>
        <p:nvSpPr>
          <p:cNvPr id="14339" name="Content Placeholder 2"/>
          <p:cNvSpPr>
            <a:spLocks noGrp="1"/>
          </p:cNvSpPr>
          <p:nvPr>
            <p:ph idx="1"/>
          </p:nvPr>
        </p:nvSpPr>
        <p:spPr/>
        <p:txBody>
          <a:bodyPr/>
          <a:lstStyle/>
          <a:p>
            <a:pPr eaLnBrk="1" hangingPunct="1">
              <a:buFontTx/>
              <a:buNone/>
            </a:pPr>
            <a:r>
              <a:rPr lang="en-GB" sz="2800" dirty="0" smtClean="0"/>
              <a:t>	</a:t>
            </a:r>
            <a:r>
              <a:rPr lang="en-GB" sz="2000" dirty="0" smtClean="0"/>
              <a:t>Hart, A., Northmore, S. &amp; Gerhardt, C. (2009) </a:t>
            </a:r>
            <a:r>
              <a:rPr lang="en-GB" sz="2000" i="1" dirty="0" smtClean="0"/>
              <a:t>Briefing Paper: Auditing, benchmarking and evaluating university public engagement, </a:t>
            </a:r>
            <a:r>
              <a:rPr lang="en-GB" sz="2000" dirty="0" smtClean="0"/>
              <a:t>Bristol: NCCPE</a:t>
            </a:r>
            <a:endParaRPr lang="en-GB" sz="2000" i="1" dirty="0" smtClean="0"/>
          </a:p>
          <a:p>
            <a:pPr lvl="1" eaLnBrk="1" hangingPunct="1">
              <a:buFontTx/>
              <a:buNone/>
            </a:pPr>
            <a:r>
              <a:rPr lang="en-GB" sz="1600" dirty="0" smtClean="0">
                <a:hlinkClick r:id="rId3"/>
              </a:rPr>
              <a:t>http://www.publicengagement.ac.uk/how-we-help/our-publications</a:t>
            </a:r>
            <a:r>
              <a:rPr lang="en-GB" sz="1600" dirty="0" smtClean="0"/>
              <a:t> 	</a:t>
            </a:r>
          </a:p>
          <a:p>
            <a:pPr eaLnBrk="1" hangingPunct="1">
              <a:buNone/>
            </a:pPr>
            <a:r>
              <a:rPr lang="en-GB" sz="2000" dirty="0" smtClean="0"/>
              <a:t>	Hart, A., &amp; Northmore, S. (2010) </a:t>
            </a:r>
            <a:r>
              <a:rPr lang="en-GB" sz="2000" i="1" dirty="0" smtClean="0"/>
              <a:t>Auditing and Evaluating University–Community Engagement: Lessons from a UK Case Study, </a:t>
            </a:r>
            <a:r>
              <a:rPr lang="en-GB" sz="2000" dirty="0" smtClean="0"/>
              <a:t>Higher Education Quarterly (published online 25.11.10)  </a:t>
            </a:r>
          </a:p>
          <a:p>
            <a:pPr lvl="1" eaLnBrk="1" hangingPunct="1">
              <a:buNone/>
            </a:pPr>
            <a:r>
              <a:rPr lang="en-GB" sz="1600" u="sng" dirty="0" smtClean="0">
                <a:solidFill>
                  <a:schemeClr val="tx1"/>
                </a:solidFill>
                <a:latin typeface="+mn-lt"/>
                <a:ea typeface="+mn-ea"/>
                <a:cs typeface="+mn-cs"/>
                <a:hlinkClick r:id="rId4"/>
              </a:rPr>
              <a:t>http://onlinelibrary.wiley.com/doi/10.1111/j.1468-2273.2010.00466.x/abstract</a:t>
            </a:r>
            <a:endParaRPr lang="en-GB" sz="1600" dirty="0" smtClean="0"/>
          </a:p>
          <a:p>
            <a:pPr eaLnBrk="1" hangingPunct="1">
              <a:buFontTx/>
              <a:buNone/>
            </a:pPr>
            <a:r>
              <a:rPr lang="en-GB" sz="2400" dirty="0" smtClean="0"/>
              <a:t>	</a:t>
            </a:r>
          </a:p>
          <a:p>
            <a:pPr eaLnBrk="1" hangingPunct="1">
              <a:buFontTx/>
              <a:buNone/>
            </a:pPr>
            <a:r>
              <a:rPr lang="en-GB" sz="2400" dirty="0" smtClean="0"/>
              <a:t>	</a:t>
            </a:r>
            <a:r>
              <a:rPr lang="en-GB" sz="2000" dirty="0" smtClean="0"/>
              <a:t>Contact: Simon Northmore, Community University Partnership Programme, University of Brighton </a:t>
            </a:r>
            <a:r>
              <a:rPr lang="en-GB" sz="2000" dirty="0" smtClean="0">
                <a:hlinkClick r:id="rId5"/>
              </a:rPr>
              <a:t>s.r.northmore@brighton.ac.uk</a:t>
            </a:r>
            <a:endParaRPr lang="en-GB" sz="2000" dirty="0" smtClean="0"/>
          </a:p>
        </p:txBody>
      </p:sp>
      <p:sp>
        <p:nvSpPr>
          <p:cNvPr id="14340" name="Footer Placeholder 3"/>
          <p:cNvSpPr>
            <a:spLocks noGrp="1"/>
          </p:cNvSpPr>
          <p:nvPr>
            <p:ph type="ftr" sz="quarter" idx="11"/>
          </p:nvPr>
        </p:nvSpPr>
        <p:spPr>
          <a:noFill/>
        </p:spPr>
        <p:txBody>
          <a:bodyPr/>
          <a:lstStyle/>
          <a:p>
            <a:r>
              <a:rPr lang="en-GB" dirty="0" smtClean="0"/>
              <a:t>www.cupp.org.uk</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3" name="Rectangle 3"/>
          <p:cNvSpPr>
            <a:spLocks noGrp="1" noChangeArrowheads="1"/>
          </p:cNvSpPr>
          <p:nvPr>
            <p:ph idx="1"/>
          </p:nvPr>
        </p:nvSpPr>
        <p:spPr>
          <a:xfrm>
            <a:off x="3635896" y="548680"/>
            <a:ext cx="4680520" cy="5472608"/>
          </a:xfrm>
          <a:ln>
            <a:noFill/>
          </a:ln>
        </p:spPr>
        <p:txBody>
          <a:bodyPr wrap="square"/>
          <a:lstStyle/>
          <a:p>
            <a:endParaRPr lang="en-GB" sz="2000" dirty="0" smtClean="0">
              <a:solidFill>
                <a:schemeClr val="accent2"/>
              </a:solidFill>
            </a:endParaRPr>
          </a:p>
          <a:p>
            <a:r>
              <a:rPr lang="en-GB" sz="2000" dirty="0" smtClean="0">
                <a:solidFill>
                  <a:schemeClr val="accent2"/>
                </a:solidFill>
              </a:rPr>
              <a:t>Shift in focus from ‘teaching, research and service’ to ‘learning, discovery and engagement’ (Kellogg Foundation) </a:t>
            </a:r>
            <a:r>
              <a:rPr lang="en-GB" sz="2000" b="1" i="1" dirty="0" smtClean="0">
                <a:solidFill>
                  <a:schemeClr val="accent2"/>
                </a:solidFill>
              </a:rPr>
              <a:t>but…</a:t>
            </a:r>
          </a:p>
          <a:p>
            <a:r>
              <a:rPr lang="en-GB" sz="2000" dirty="0" smtClean="0">
                <a:solidFill>
                  <a:schemeClr val="accent2"/>
                </a:solidFill>
              </a:rPr>
              <a:t>A lack of established quality standards for outreach and engagement</a:t>
            </a:r>
          </a:p>
          <a:p>
            <a:r>
              <a:rPr lang="en-GB" sz="2000" dirty="0" smtClean="0">
                <a:solidFill>
                  <a:schemeClr val="accent2"/>
                </a:solidFill>
              </a:rPr>
              <a:t>Different approaches</a:t>
            </a:r>
          </a:p>
          <a:p>
            <a:r>
              <a:rPr lang="en-GB" sz="2000" dirty="0" smtClean="0">
                <a:solidFill>
                  <a:schemeClr val="accent2"/>
                </a:solidFill>
              </a:rPr>
              <a:t>Lack of agreement on outcomes</a:t>
            </a:r>
          </a:p>
          <a:p>
            <a:r>
              <a:rPr lang="en-GB" sz="2000" dirty="0" smtClean="0">
                <a:solidFill>
                  <a:schemeClr val="accent2"/>
                </a:solidFill>
              </a:rPr>
              <a:t>As a result…</a:t>
            </a:r>
          </a:p>
          <a:p>
            <a:pPr>
              <a:buNone/>
            </a:pPr>
            <a:r>
              <a:rPr lang="en-GB" sz="2000" i="1" dirty="0" smtClean="0">
                <a:solidFill>
                  <a:schemeClr val="accent2"/>
                </a:solidFill>
              </a:rPr>
              <a:t>	‘many university administrators are not aware of the breadth of community engagement that occurs within their own institutions</a:t>
            </a:r>
            <a:r>
              <a:rPr lang="en-GB" sz="2000" dirty="0" smtClean="0">
                <a:solidFill>
                  <a:schemeClr val="accent2"/>
                </a:solidFill>
              </a:rPr>
              <a:t>’ </a:t>
            </a:r>
          </a:p>
          <a:p>
            <a:pPr>
              <a:buNone/>
            </a:pPr>
            <a:r>
              <a:rPr lang="en-GB" sz="2000" b="1" dirty="0" smtClean="0">
                <a:solidFill>
                  <a:schemeClr val="accent2"/>
                </a:solidFill>
              </a:rPr>
              <a:t>	</a:t>
            </a:r>
            <a:r>
              <a:rPr lang="en-GB" sz="1600" b="1" dirty="0" err="1" smtClean="0"/>
              <a:t>Goedegebuure</a:t>
            </a:r>
            <a:r>
              <a:rPr lang="en-GB" sz="1600" b="1" dirty="0" smtClean="0"/>
              <a:t> &amp; Lee (2006)</a:t>
            </a:r>
          </a:p>
          <a:p>
            <a:pPr marL="590550" indent="-590550">
              <a:lnSpc>
                <a:spcPct val="80000"/>
              </a:lnSpc>
              <a:buFontTx/>
              <a:buNone/>
            </a:pPr>
            <a:endParaRPr lang="en-GB" sz="1800" dirty="0"/>
          </a:p>
        </p:txBody>
      </p:sp>
      <p:sp>
        <p:nvSpPr>
          <p:cNvPr id="204802" name="Rectangle 2"/>
          <p:cNvSpPr>
            <a:spLocks noGrp="1" noChangeArrowheads="1"/>
          </p:cNvSpPr>
          <p:nvPr>
            <p:ph type="title"/>
          </p:nvPr>
        </p:nvSpPr>
        <p:spPr>
          <a:xfrm>
            <a:off x="500034" y="285728"/>
            <a:ext cx="2919838" cy="1143000"/>
          </a:xfrm>
        </p:spPr>
        <p:txBody>
          <a:bodyPr/>
          <a:lstStyle/>
          <a:p>
            <a:pPr algn="l"/>
            <a:r>
              <a:rPr lang="en-GB" sz="2800" b="1" i="1" dirty="0" smtClean="0">
                <a:solidFill>
                  <a:schemeClr val="accent2"/>
                </a:solidFill>
              </a:rPr>
              <a:t>The measurement challenge (1)</a:t>
            </a:r>
            <a:endParaRPr lang="en-GB" sz="2800" b="1" i="1" dirty="0"/>
          </a:p>
        </p:txBody>
      </p:sp>
      <p:sp>
        <p:nvSpPr>
          <p:cNvPr id="4" name="Footer Placeholder 4"/>
          <p:cNvSpPr>
            <a:spLocks noGrp="1"/>
          </p:cNvSpPr>
          <p:nvPr>
            <p:ph type="ftr" sz="quarter" idx="11"/>
          </p:nvPr>
        </p:nvSpPr>
        <p:spPr/>
        <p:txBody>
          <a:bodyPr/>
          <a:lstStyle/>
          <a:p>
            <a:r>
              <a:rPr lang="en-GB" dirty="0"/>
              <a:t>www.cupp.org.uk</a:t>
            </a:r>
          </a:p>
        </p:txBody>
      </p:sp>
      <p:pic>
        <p:nvPicPr>
          <p:cNvPr id="5" name="Picture 4"/>
          <p:cNvPicPr>
            <a:picLocks noChangeAspect="1" noChangeArrowheads="1"/>
          </p:cNvPicPr>
          <p:nvPr/>
        </p:nvPicPr>
        <p:blipFill>
          <a:blip r:embed="rId3" cstate="print"/>
          <a:srcRect/>
          <a:stretch>
            <a:fillRect/>
          </a:stretch>
        </p:blipFill>
        <p:spPr bwMode="auto">
          <a:xfrm>
            <a:off x="500063" y="1571625"/>
            <a:ext cx="2947987" cy="44291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3178696" cy="1143000"/>
          </a:xfrm>
        </p:spPr>
        <p:txBody>
          <a:bodyPr/>
          <a:lstStyle/>
          <a:p>
            <a:pPr algn="l"/>
            <a:r>
              <a:rPr lang="en-GB" sz="2800" b="1" i="1" dirty="0" smtClean="0">
                <a:solidFill>
                  <a:schemeClr val="accent2"/>
                </a:solidFill>
              </a:rPr>
              <a:t>The measurement challenge (2)</a:t>
            </a:r>
            <a:endParaRPr lang="en-GB" sz="2800" b="1" dirty="0"/>
          </a:p>
        </p:txBody>
      </p:sp>
      <p:sp>
        <p:nvSpPr>
          <p:cNvPr id="3" name="Content Placeholder 2"/>
          <p:cNvSpPr>
            <a:spLocks noGrp="1"/>
          </p:cNvSpPr>
          <p:nvPr>
            <p:ph idx="1"/>
          </p:nvPr>
        </p:nvSpPr>
        <p:spPr>
          <a:xfrm>
            <a:off x="4211960" y="1556792"/>
            <a:ext cx="4474840" cy="4569371"/>
          </a:xfrm>
        </p:spPr>
        <p:txBody>
          <a:bodyPr/>
          <a:lstStyle/>
          <a:p>
            <a:r>
              <a:rPr lang="en-GB" sz="2000" dirty="0" smtClean="0">
                <a:solidFill>
                  <a:schemeClr val="accent2"/>
                </a:solidFill>
              </a:rPr>
              <a:t>Diversity of engagement activity needs a diversity of tools</a:t>
            </a:r>
          </a:p>
          <a:p>
            <a:r>
              <a:rPr lang="en-GB" sz="2000" dirty="0" smtClean="0">
                <a:solidFill>
                  <a:schemeClr val="accent2"/>
                </a:solidFill>
              </a:rPr>
              <a:t>Where the university does set out its aims and objectives clearly, institutional and faculty needs can dominate the process</a:t>
            </a:r>
          </a:p>
          <a:p>
            <a:r>
              <a:rPr lang="en-GB" sz="2000" dirty="0" smtClean="0">
                <a:solidFill>
                  <a:schemeClr val="accent2"/>
                </a:solidFill>
              </a:rPr>
              <a:t>We need to include public/community perceptions into evaluation, but </a:t>
            </a:r>
            <a:r>
              <a:rPr lang="en-GB" sz="2000" kern="1200" dirty="0" smtClean="0">
                <a:solidFill>
                  <a:schemeClr val="accent2"/>
                </a:solidFill>
              </a:rPr>
              <a:t>little published material specific to the audit and/or evaluation of public perspectives on community-university engagement</a:t>
            </a:r>
            <a:endParaRPr lang="en-GB" sz="2000" dirty="0" smtClean="0">
              <a:solidFill>
                <a:schemeClr val="accent2"/>
              </a:solidFill>
            </a:endParaRPr>
          </a:p>
          <a:p>
            <a:pPr>
              <a:buNone/>
            </a:pPr>
            <a:endParaRPr lang="en-GB" dirty="0"/>
          </a:p>
        </p:txBody>
      </p:sp>
      <p:sp>
        <p:nvSpPr>
          <p:cNvPr id="4" name="Footer Placeholder 3"/>
          <p:cNvSpPr>
            <a:spLocks noGrp="1"/>
          </p:cNvSpPr>
          <p:nvPr>
            <p:ph type="ftr" sz="quarter" idx="11"/>
          </p:nvPr>
        </p:nvSpPr>
        <p:spPr/>
        <p:txBody>
          <a:bodyPr/>
          <a:lstStyle/>
          <a:p>
            <a:r>
              <a:rPr lang="en-GB" dirty="0" smtClean="0"/>
              <a:t>www.cupp.org.uk</a:t>
            </a:r>
            <a:endParaRPr lang="en-GB" dirty="0"/>
          </a:p>
        </p:txBody>
      </p:sp>
      <p:pic>
        <p:nvPicPr>
          <p:cNvPr id="5" name="Picture 8"/>
          <p:cNvPicPr>
            <a:picLocks noChangeAspect="1" noChangeArrowheads="1"/>
          </p:cNvPicPr>
          <p:nvPr/>
        </p:nvPicPr>
        <p:blipFill>
          <a:blip r:embed="rId3" cstate="print"/>
          <a:srcRect/>
          <a:stretch>
            <a:fillRect/>
          </a:stretch>
        </p:blipFill>
        <p:spPr bwMode="auto">
          <a:xfrm>
            <a:off x="179512" y="1916832"/>
            <a:ext cx="4019702" cy="268833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accent2"/>
                </a:solidFill>
              </a:rPr>
              <a:t>Current approaches</a:t>
            </a:r>
            <a:endParaRPr lang="en-GB" dirty="0">
              <a:solidFill>
                <a:schemeClr val="accent2"/>
              </a:solidFill>
            </a:endParaRPr>
          </a:p>
        </p:txBody>
      </p:sp>
      <p:sp>
        <p:nvSpPr>
          <p:cNvPr id="3" name="Content Placeholder 2"/>
          <p:cNvSpPr>
            <a:spLocks noGrp="1"/>
          </p:cNvSpPr>
          <p:nvPr>
            <p:ph idx="1"/>
          </p:nvPr>
        </p:nvSpPr>
        <p:spPr/>
        <p:txBody>
          <a:bodyPr/>
          <a:lstStyle/>
          <a:p>
            <a:r>
              <a:rPr lang="en-GB" sz="2400" i="1" dirty="0" smtClean="0">
                <a:solidFill>
                  <a:schemeClr val="accent2"/>
                </a:solidFill>
              </a:rPr>
              <a:t>At the strategic university level:</a:t>
            </a:r>
          </a:p>
          <a:p>
            <a:pPr>
              <a:buNone/>
            </a:pPr>
            <a:r>
              <a:rPr lang="en-GB" sz="2400" i="1" dirty="0" smtClean="0">
                <a:solidFill>
                  <a:schemeClr val="accent2"/>
                </a:solidFill>
              </a:rPr>
              <a:t>	</a:t>
            </a:r>
            <a:r>
              <a:rPr lang="en-GB" sz="2400" dirty="0" smtClean="0">
                <a:solidFill>
                  <a:schemeClr val="accent2"/>
                </a:solidFill>
              </a:rPr>
              <a:t>various attempts to define high-level institutional benchmarks - but these don’t provide useable indicators for public engagement</a:t>
            </a:r>
          </a:p>
          <a:p>
            <a:r>
              <a:rPr lang="en-GB" sz="2400" i="1" dirty="0" smtClean="0">
                <a:solidFill>
                  <a:schemeClr val="accent2"/>
                </a:solidFill>
              </a:rPr>
              <a:t>At the project specific level: </a:t>
            </a:r>
          </a:p>
          <a:p>
            <a:pPr>
              <a:buNone/>
            </a:pPr>
            <a:r>
              <a:rPr lang="en-GB" sz="2400" i="1" dirty="0" smtClean="0">
                <a:solidFill>
                  <a:schemeClr val="accent2"/>
                </a:solidFill>
              </a:rPr>
              <a:t>	</a:t>
            </a:r>
            <a:r>
              <a:rPr lang="en-GB" sz="2400" dirty="0" smtClean="0">
                <a:solidFill>
                  <a:schemeClr val="accent2"/>
                </a:solidFill>
              </a:rPr>
              <a:t>a variety of approaches that relate teaching and learning to the wider world, involve dialogue between practitioners, researchers and community members and are concerned with the wider role and responsibility of the University community - but these do not necessarily demonstrate benefits at an </a:t>
            </a:r>
            <a:r>
              <a:rPr lang="en-GB" sz="2400" i="1" dirty="0" smtClean="0">
                <a:solidFill>
                  <a:schemeClr val="accent2"/>
                </a:solidFill>
              </a:rPr>
              <a:t>institutional</a:t>
            </a:r>
            <a:r>
              <a:rPr lang="en-GB" sz="2400" dirty="0" smtClean="0">
                <a:solidFill>
                  <a:schemeClr val="accent2"/>
                </a:solidFill>
              </a:rPr>
              <a:t> level</a:t>
            </a:r>
          </a:p>
          <a:p>
            <a:pPr>
              <a:buNone/>
            </a:pPr>
            <a:endParaRPr lang="en-GB" sz="2400" dirty="0"/>
          </a:p>
        </p:txBody>
      </p:sp>
      <p:sp>
        <p:nvSpPr>
          <p:cNvPr id="4" name="Footer Placeholder 3"/>
          <p:cNvSpPr>
            <a:spLocks noGrp="1"/>
          </p:cNvSpPr>
          <p:nvPr>
            <p:ph type="ftr" sz="quarter" idx="11"/>
          </p:nvPr>
        </p:nvSpPr>
        <p:spPr/>
        <p:txBody>
          <a:bodyPr/>
          <a:lstStyle/>
          <a:p>
            <a:r>
              <a:rPr lang="en-GB" smtClean="0"/>
              <a:t>www.cupp.org.uk</a:t>
            </a:r>
            <a:endParaRPr lang="en-GB"/>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Placeholder 2"/>
          <p:cNvSpPr>
            <a:spLocks noGrp="1"/>
          </p:cNvSpPr>
          <p:nvPr>
            <p:ph type="body" idx="1"/>
          </p:nvPr>
        </p:nvSpPr>
        <p:spPr>
          <a:xfrm>
            <a:off x="467544" y="692696"/>
            <a:ext cx="4040188" cy="639762"/>
          </a:xfrm>
        </p:spPr>
        <p:txBody>
          <a:bodyPr/>
          <a:lstStyle/>
          <a:p>
            <a:pPr algn="ctr"/>
            <a:r>
              <a:rPr lang="en-GB" dirty="0" smtClean="0">
                <a:solidFill>
                  <a:schemeClr val="accent2"/>
                </a:solidFill>
              </a:rPr>
              <a:t>US strengths</a:t>
            </a:r>
          </a:p>
        </p:txBody>
      </p:sp>
      <p:sp>
        <p:nvSpPr>
          <p:cNvPr id="4100" name="Content Placeholder 3"/>
          <p:cNvSpPr>
            <a:spLocks noGrp="1"/>
          </p:cNvSpPr>
          <p:nvPr>
            <p:ph sz="half" idx="2"/>
          </p:nvPr>
        </p:nvSpPr>
        <p:spPr>
          <a:xfrm>
            <a:off x="457200" y="1484784"/>
            <a:ext cx="4040188" cy="4641379"/>
          </a:xfrm>
        </p:spPr>
        <p:txBody>
          <a:bodyPr/>
          <a:lstStyle/>
          <a:p>
            <a:r>
              <a:rPr lang="en-GB" sz="2000" dirty="0" smtClean="0">
                <a:solidFill>
                  <a:schemeClr val="accent2"/>
                </a:solidFill>
              </a:rPr>
              <a:t>Assessing institutional effectiveness </a:t>
            </a:r>
          </a:p>
          <a:p>
            <a:pPr>
              <a:buFontTx/>
              <a:buNone/>
            </a:pPr>
            <a:r>
              <a:rPr lang="en-GB" sz="2000" dirty="0" smtClean="0">
                <a:solidFill>
                  <a:schemeClr val="accent2"/>
                </a:solidFill>
              </a:rPr>
              <a:t>	(e.g. Carnegie Foundation)</a:t>
            </a:r>
          </a:p>
          <a:p>
            <a:r>
              <a:rPr lang="en-GB" sz="2000" dirty="0" smtClean="0">
                <a:solidFill>
                  <a:schemeClr val="accent2"/>
                </a:solidFill>
              </a:rPr>
              <a:t>Measuring the impact of service-learning/ civic engagement initiatives - on students, faculty, institution and the community</a:t>
            </a:r>
          </a:p>
          <a:p>
            <a:pPr>
              <a:buFontTx/>
              <a:buNone/>
            </a:pPr>
            <a:r>
              <a:rPr lang="en-GB" sz="2000" dirty="0" smtClean="0">
                <a:solidFill>
                  <a:schemeClr val="accent2"/>
                </a:solidFill>
              </a:rPr>
              <a:t>	(e.g. Campus Compact)</a:t>
            </a:r>
          </a:p>
          <a:p>
            <a:r>
              <a:rPr lang="en-GB" sz="2000" dirty="0" smtClean="0">
                <a:solidFill>
                  <a:schemeClr val="accent2"/>
                </a:solidFill>
              </a:rPr>
              <a:t>Benchmarking/conceptual frameworks</a:t>
            </a:r>
          </a:p>
          <a:p>
            <a:pPr>
              <a:buFontTx/>
              <a:buNone/>
            </a:pPr>
            <a:r>
              <a:rPr lang="en-GB" sz="2000" dirty="0" smtClean="0">
                <a:solidFill>
                  <a:schemeClr val="accent2"/>
                </a:solidFill>
              </a:rPr>
              <a:t>	(e.g. Kellogg Commission/ Council of Independent Colleges)</a:t>
            </a:r>
          </a:p>
          <a:p>
            <a:endParaRPr lang="en-GB" dirty="0" smtClean="0"/>
          </a:p>
        </p:txBody>
      </p:sp>
      <p:sp>
        <p:nvSpPr>
          <p:cNvPr id="4101" name="Text Placeholder 4"/>
          <p:cNvSpPr>
            <a:spLocks noGrp="1"/>
          </p:cNvSpPr>
          <p:nvPr>
            <p:ph type="body" sz="quarter" idx="3"/>
          </p:nvPr>
        </p:nvSpPr>
        <p:spPr>
          <a:xfrm>
            <a:off x="4644008" y="692696"/>
            <a:ext cx="4041775" cy="639762"/>
          </a:xfrm>
        </p:spPr>
        <p:txBody>
          <a:bodyPr/>
          <a:lstStyle/>
          <a:p>
            <a:pPr algn="ctr"/>
            <a:r>
              <a:rPr lang="en-GB" dirty="0" smtClean="0">
                <a:solidFill>
                  <a:schemeClr val="accent2"/>
                </a:solidFill>
              </a:rPr>
              <a:t>UK strengths</a:t>
            </a:r>
          </a:p>
        </p:txBody>
      </p:sp>
      <p:sp>
        <p:nvSpPr>
          <p:cNvPr id="4102" name="Content Placeholder 5"/>
          <p:cNvSpPr>
            <a:spLocks noGrp="1"/>
          </p:cNvSpPr>
          <p:nvPr>
            <p:ph sz="quarter" idx="4"/>
          </p:nvPr>
        </p:nvSpPr>
        <p:spPr>
          <a:xfrm>
            <a:off x="4645025" y="1484784"/>
            <a:ext cx="4041775" cy="4641379"/>
          </a:xfrm>
        </p:spPr>
        <p:txBody>
          <a:bodyPr/>
          <a:lstStyle/>
          <a:p>
            <a:r>
              <a:rPr lang="en-GB" sz="2000" dirty="0" smtClean="0">
                <a:solidFill>
                  <a:schemeClr val="accent2"/>
                </a:solidFill>
              </a:rPr>
              <a:t>Assessing regional business development processes</a:t>
            </a:r>
          </a:p>
          <a:p>
            <a:pPr>
              <a:buFontTx/>
              <a:buNone/>
            </a:pPr>
            <a:r>
              <a:rPr lang="en-GB" sz="2000" dirty="0" smtClean="0">
                <a:solidFill>
                  <a:schemeClr val="accent2"/>
                </a:solidFill>
              </a:rPr>
              <a:t>	(e.g. HEFCE: Higher Education-Business and Community Interaction survey)</a:t>
            </a:r>
          </a:p>
          <a:p>
            <a:r>
              <a:rPr lang="en-GB" sz="2000" dirty="0" smtClean="0">
                <a:solidFill>
                  <a:schemeClr val="accent2"/>
                </a:solidFill>
              </a:rPr>
              <a:t>Benchmarking/systematic monitoring to inform strategic planning</a:t>
            </a:r>
          </a:p>
          <a:p>
            <a:pPr>
              <a:buFontTx/>
              <a:buNone/>
            </a:pPr>
            <a:r>
              <a:rPr lang="en-GB" sz="2000" dirty="0" smtClean="0">
                <a:solidFill>
                  <a:schemeClr val="accent2"/>
                </a:solidFill>
              </a:rPr>
              <a:t>	(e.g. Russell Group)</a:t>
            </a:r>
          </a:p>
          <a:p>
            <a:r>
              <a:rPr lang="en-GB" sz="2000" dirty="0" smtClean="0">
                <a:solidFill>
                  <a:schemeClr val="accent2"/>
                </a:solidFill>
              </a:rPr>
              <a:t>Measuring social impact/public perceptions of value</a:t>
            </a:r>
          </a:p>
          <a:p>
            <a:pPr>
              <a:buFontTx/>
              <a:buNone/>
            </a:pPr>
            <a:r>
              <a:rPr lang="en-GB" sz="2000" dirty="0" smtClean="0">
                <a:solidFill>
                  <a:schemeClr val="accent2"/>
                </a:solidFill>
              </a:rPr>
              <a:t>	(e.g. REAP; Work Foundation)</a:t>
            </a:r>
          </a:p>
          <a:p>
            <a:endParaRPr lang="en-GB" dirty="0" smtClean="0"/>
          </a:p>
        </p:txBody>
      </p:sp>
      <p:sp>
        <p:nvSpPr>
          <p:cNvPr id="4103" name="Footer Placeholder 6"/>
          <p:cNvSpPr>
            <a:spLocks noGrp="1"/>
          </p:cNvSpPr>
          <p:nvPr>
            <p:ph type="ftr" sz="quarter" idx="11"/>
          </p:nvPr>
        </p:nvSpPr>
        <p:spPr>
          <a:noFill/>
        </p:spPr>
        <p:txBody>
          <a:bodyPr/>
          <a:lstStyle/>
          <a:p>
            <a:r>
              <a:rPr lang="en-GB" smtClean="0"/>
              <a:t>www.cupp.org.uk</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ChangeArrowheads="1"/>
          </p:cNvSpPr>
          <p:nvPr>
            <p:ph type="title"/>
          </p:nvPr>
        </p:nvSpPr>
        <p:spPr/>
        <p:txBody>
          <a:bodyPr/>
          <a:lstStyle/>
          <a:p>
            <a:r>
              <a:rPr lang="en-GB" i="1" dirty="0" smtClean="0">
                <a:solidFill>
                  <a:schemeClr val="accent2"/>
                </a:solidFill>
              </a:rPr>
              <a:t>UK context: the wider agenda</a:t>
            </a:r>
            <a:endParaRPr lang="en-GB" i="1" dirty="0"/>
          </a:p>
        </p:txBody>
      </p:sp>
      <p:sp>
        <p:nvSpPr>
          <p:cNvPr id="238595" name="Rectangle 3"/>
          <p:cNvSpPr>
            <a:spLocks noGrp="1" noChangeArrowheads="1"/>
          </p:cNvSpPr>
          <p:nvPr>
            <p:ph idx="1"/>
          </p:nvPr>
        </p:nvSpPr>
        <p:spPr>
          <a:xfrm>
            <a:off x="714348" y="1714488"/>
            <a:ext cx="7696200" cy="4321175"/>
          </a:xfrm>
        </p:spPr>
        <p:txBody>
          <a:bodyPr/>
          <a:lstStyle/>
          <a:p>
            <a:pPr marL="590550" indent="-590550">
              <a:lnSpc>
                <a:spcPct val="80000"/>
              </a:lnSpc>
            </a:pPr>
            <a:r>
              <a:rPr lang="en-GB" sz="2000" dirty="0" smtClean="0">
                <a:solidFill>
                  <a:srgbClr val="3928B6"/>
                </a:solidFill>
              </a:rPr>
              <a:t>Local authorities; health </a:t>
            </a:r>
            <a:r>
              <a:rPr lang="en-GB" sz="2000" dirty="0">
                <a:solidFill>
                  <a:srgbClr val="3928B6"/>
                </a:solidFill>
              </a:rPr>
              <a:t>a</a:t>
            </a:r>
            <a:r>
              <a:rPr lang="en-GB" sz="2000" dirty="0" smtClean="0">
                <a:solidFill>
                  <a:srgbClr val="3928B6"/>
                </a:solidFill>
              </a:rPr>
              <a:t>uthorities; educational bodies; other public bodies and 3rd sector organisations all interested in measuring social impact</a:t>
            </a:r>
          </a:p>
          <a:p>
            <a:pPr marL="590550" indent="-590550">
              <a:lnSpc>
                <a:spcPct val="80000"/>
              </a:lnSpc>
            </a:pPr>
            <a:endParaRPr lang="en-GB" sz="1800" dirty="0">
              <a:solidFill>
                <a:srgbClr val="3928B6"/>
              </a:solidFill>
            </a:endParaRPr>
          </a:p>
          <a:p>
            <a:pPr marL="590550" indent="-590550">
              <a:lnSpc>
                <a:spcPct val="80000"/>
              </a:lnSpc>
            </a:pPr>
            <a:r>
              <a:rPr lang="en-GB" sz="2000" dirty="0" smtClean="0">
                <a:solidFill>
                  <a:srgbClr val="3928B6"/>
                </a:solidFill>
              </a:rPr>
              <a:t>A variety of benchmarking and auditing tools being developed</a:t>
            </a:r>
          </a:p>
          <a:p>
            <a:pPr marL="590550" indent="-590550">
              <a:lnSpc>
                <a:spcPct val="80000"/>
              </a:lnSpc>
              <a:buNone/>
            </a:pPr>
            <a:endParaRPr lang="en-GB" sz="1800" dirty="0">
              <a:solidFill>
                <a:srgbClr val="3928B6"/>
              </a:solidFill>
            </a:endParaRPr>
          </a:p>
          <a:p>
            <a:pPr marL="590550" indent="-590550">
              <a:lnSpc>
                <a:spcPct val="80000"/>
              </a:lnSpc>
            </a:pPr>
            <a:r>
              <a:rPr lang="en-GB" sz="2000" dirty="0" smtClean="0">
                <a:solidFill>
                  <a:schemeClr val="accent2"/>
                </a:solidFill>
                <a:latin typeface="+mn-lt"/>
                <a:ea typeface="+mn-ea"/>
                <a:cs typeface="+mn-cs"/>
              </a:rPr>
              <a:t>Common principles - direct </a:t>
            </a:r>
            <a:r>
              <a:rPr lang="en-GB" sz="2000" dirty="0">
                <a:solidFill>
                  <a:schemeClr val="accent2"/>
                </a:solidFill>
                <a:latin typeface="+mn-lt"/>
                <a:ea typeface="+mn-ea"/>
                <a:cs typeface="+mn-cs"/>
              </a:rPr>
              <a:t>accountability to local </a:t>
            </a:r>
            <a:r>
              <a:rPr lang="en-GB" sz="2000" dirty="0" smtClean="0">
                <a:solidFill>
                  <a:schemeClr val="accent2"/>
                </a:solidFill>
                <a:latin typeface="+mn-lt"/>
                <a:ea typeface="+mn-ea"/>
                <a:cs typeface="+mn-cs"/>
              </a:rPr>
              <a:t>communities; clear </a:t>
            </a:r>
            <a:r>
              <a:rPr lang="en-GB" sz="2000" dirty="0">
                <a:solidFill>
                  <a:schemeClr val="accent2"/>
                </a:solidFill>
                <a:latin typeface="+mn-lt"/>
                <a:ea typeface="+mn-ea"/>
                <a:cs typeface="+mn-cs"/>
              </a:rPr>
              <a:t>outcomes for citizens, within a framework of local freedoms and </a:t>
            </a:r>
            <a:r>
              <a:rPr lang="en-GB" sz="2000" dirty="0" smtClean="0">
                <a:solidFill>
                  <a:schemeClr val="accent2"/>
                </a:solidFill>
                <a:latin typeface="+mn-lt"/>
                <a:ea typeface="+mn-ea"/>
                <a:cs typeface="+mn-cs"/>
              </a:rPr>
              <a:t>flexibilities	</a:t>
            </a:r>
            <a:r>
              <a:rPr lang="en-GB" sz="2000" b="1" i="1" dirty="0" smtClean="0">
                <a:solidFill>
                  <a:schemeClr val="accent2"/>
                </a:solidFill>
              </a:rPr>
              <a:t>but…</a:t>
            </a:r>
            <a:endParaRPr lang="en-GB" sz="2000" b="1" i="1" dirty="0">
              <a:solidFill>
                <a:schemeClr val="accent2"/>
              </a:solidFill>
            </a:endParaRPr>
          </a:p>
          <a:p>
            <a:pPr marL="590550" indent="-590550">
              <a:lnSpc>
                <a:spcPct val="80000"/>
              </a:lnSpc>
              <a:buNone/>
            </a:pPr>
            <a:endParaRPr lang="en-GB" sz="1800" dirty="0">
              <a:solidFill>
                <a:schemeClr val="accent2"/>
              </a:solidFill>
            </a:endParaRPr>
          </a:p>
          <a:p>
            <a:pPr marL="590550" indent="-590550">
              <a:lnSpc>
                <a:spcPct val="80000"/>
              </a:lnSpc>
            </a:pPr>
            <a:r>
              <a:rPr lang="en-GB" sz="2000" dirty="0">
                <a:solidFill>
                  <a:schemeClr val="accent2"/>
                </a:solidFill>
              </a:rPr>
              <a:t>N</a:t>
            </a:r>
            <a:r>
              <a:rPr lang="en-GB" sz="2000" dirty="0" smtClean="0">
                <a:solidFill>
                  <a:schemeClr val="accent2"/>
                </a:solidFill>
                <a:latin typeface="+mn-lt"/>
                <a:ea typeface="+mn-ea"/>
                <a:cs typeface="+mn-cs"/>
              </a:rPr>
              <a:t>o </a:t>
            </a:r>
            <a:r>
              <a:rPr lang="en-GB" sz="2000" dirty="0">
                <a:solidFill>
                  <a:schemeClr val="accent2"/>
                </a:solidFill>
                <a:latin typeface="+mn-lt"/>
                <a:ea typeface="+mn-ea"/>
                <a:cs typeface="+mn-cs"/>
              </a:rPr>
              <a:t>single approach to audit, benchmarking and </a:t>
            </a:r>
            <a:r>
              <a:rPr lang="en-GB" sz="2000" dirty="0" smtClean="0">
                <a:solidFill>
                  <a:schemeClr val="accent2"/>
                </a:solidFill>
                <a:latin typeface="+mn-lt"/>
                <a:ea typeface="+mn-ea"/>
                <a:cs typeface="+mn-cs"/>
              </a:rPr>
              <a:t>evaluation </a:t>
            </a:r>
            <a:r>
              <a:rPr lang="en-GB" sz="2000" dirty="0">
                <a:solidFill>
                  <a:schemeClr val="accent2"/>
                </a:solidFill>
                <a:latin typeface="+mn-lt"/>
                <a:ea typeface="+mn-ea"/>
                <a:cs typeface="+mn-cs"/>
              </a:rPr>
              <a:t>that can be taken off the shelf and applied to </a:t>
            </a:r>
            <a:r>
              <a:rPr lang="en-GB" sz="2000" dirty="0" smtClean="0">
                <a:solidFill>
                  <a:schemeClr val="accent2"/>
                </a:solidFill>
                <a:latin typeface="+mn-lt"/>
                <a:ea typeface="+mn-ea"/>
                <a:cs typeface="+mn-cs"/>
              </a:rPr>
              <a:t>a university </a:t>
            </a:r>
            <a:r>
              <a:rPr lang="en-GB" sz="2000" dirty="0">
                <a:solidFill>
                  <a:schemeClr val="accent2"/>
                </a:solidFill>
                <a:latin typeface="+mn-lt"/>
                <a:ea typeface="+mn-ea"/>
                <a:cs typeface="+mn-cs"/>
              </a:rPr>
              <a:t>and its </a:t>
            </a:r>
            <a:r>
              <a:rPr lang="en-GB" sz="2000" dirty="0" smtClean="0">
                <a:solidFill>
                  <a:schemeClr val="accent2"/>
                </a:solidFill>
                <a:latin typeface="+mn-lt"/>
                <a:ea typeface="+mn-ea"/>
                <a:cs typeface="+mn-cs"/>
              </a:rPr>
              <a:t>partners</a:t>
            </a:r>
            <a:endParaRPr lang="en-GB" sz="1800" dirty="0">
              <a:solidFill>
                <a:schemeClr val="accent2"/>
              </a:solidFill>
            </a:endParaRPr>
          </a:p>
          <a:p>
            <a:pPr marL="590550" indent="-590550">
              <a:lnSpc>
                <a:spcPct val="80000"/>
              </a:lnSpc>
              <a:buFontTx/>
              <a:buNone/>
            </a:pPr>
            <a:endParaRPr lang="en-GB" sz="1800" dirty="0"/>
          </a:p>
          <a:p>
            <a:pPr marL="590550" indent="-590550">
              <a:lnSpc>
                <a:spcPct val="80000"/>
              </a:lnSpc>
              <a:buFontTx/>
              <a:buNone/>
            </a:pPr>
            <a:endParaRPr lang="en-GB" sz="1800" dirty="0"/>
          </a:p>
          <a:p>
            <a:pPr marL="590550" indent="-590550">
              <a:lnSpc>
                <a:spcPct val="80000"/>
              </a:lnSpc>
              <a:buFontTx/>
              <a:buNone/>
            </a:pPr>
            <a:endParaRPr lang="en-GB" sz="1800" dirty="0"/>
          </a:p>
        </p:txBody>
      </p:sp>
      <p:sp>
        <p:nvSpPr>
          <p:cNvPr id="4" name="Footer Placeholder 4"/>
          <p:cNvSpPr>
            <a:spLocks noGrp="1"/>
          </p:cNvSpPr>
          <p:nvPr>
            <p:ph type="ftr" sz="quarter" idx="11"/>
          </p:nvPr>
        </p:nvSpPr>
        <p:spPr/>
        <p:txBody>
          <a:bodyPr/>
          <a:lstStyle/>
          <a:p>
            <a:r>
              <a:rPr lang="en-GB"/>
              <a:t>www.cupp.org.uk</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chemeClr val="accent2"/>
                </a:solidFill>
              </a:rPr>
              <a:t>Defining university public engagement; the UK Beacons Project</a:t>
            </a:r>
            <a:endParaRPr lang="en-GB" sz="3600" dirty="0">
              <a:solidFill>
                <a:schemeClr val="accent2"/>
              </a:solidFill>
            </a:endParaRPr>
          </a:p>
        </p:txBody>
      </p:sp>
      <p:pic>
        <p:nvPicPr>
          <p:cNvPr id="1026" name="Picture 2" descr="D:\Documents and Settings\SRN10\My Documents\My Pictures\BreakingDownBarriers.jpg"/>
          <p:cNvPicPr>
            <a:picLocks noGrp="1" noChangeAspect="1" noChangeArrowheads="1"/>
          </p:cNvPicPr>
          <p:nvPr>
            <p:ph idx="1"/>
          </p:nvPr>
        </p:nvPicPr>
        <p:blipFill>
          <a:blip r:embed="rId3" cstate="print"/>
          <a:srcRect/>
          <a:stretch>
            <a:fillRect/>
          </a:stretch>
        </p:blipFill>
        <p:spPr bwMode="auto">
          <a:xfrm>
            <a:off x="3347864" y="1556792"/>
            <a:ext cx="2381250" cy="1733550"/>
          </a:xfrm>
          <a:prstGeom prst="rect">
            <a:avLst/>
          </a:prstGeom>
          <a:noFill/>
        </p:spPr>
      </p:pic>
      <p:sp>
        <p:nvSpPr>
          <p:cNvPr id="6" name="Rectangle 5"/>
          <p:cNvSpPr/>
          <p:nvPr/>
        </p:nvSpPr>
        <p:spPr>
          <a:xfrm>
            <a:off x="3347864" y="3441680"/>
            <a:ext cx="4572000" cy="3139321"/>
          </a:xfrm>
          <a:prstGeom prst="rect">
            <a:avLst/>
          </a:prstGeom>
        </p:spPr>
        <p:txBody>
          <a:bodyPr>
            <a:spAutoFit/>
          </a:bodyPr>
          <a:lstStyle/>
          <a:p>
            <a:r>
              <a:rPr lang="en-GB" dirty="0" smtClean="0"/>
              <a:t>Public engagement describes the many ways in which higher education institutions and their staff and students can connect and share their work with the public. Done well, it generates mutual benefit, with all parties learning from each other through sharing knowledge, expertise and skills. In the process, it can build trust, understanding and collaboration, and increase the sector's relevance to, and impact on, civil society</a:t>
            </a:r>
            <a:endParaRPr lang="en-GB" dirty="0"/>
          </a:p>
        </p:txBody>
      </p:sp>
      <p:pic>
        <p:nvPicPr>
          <p:cNvPr id="1028" name="Picture 4" descr="Map of the UK locating each beacon"/>
          <p:cNvPicPr>
            <a:picLocks noChangeAspect="1" noChangeArrowheads="1"/>
          </p:cNvPicPr>
          <p:nvPr/>
        </p:nvPicPr>
        <p:blipFill>
          <a:blip r:embed="rId4" cstate="print"/>
          <a:srcRect/>
          <a:stretch>
            <a:fillRect/>
          </a:stretch>
        </p:blipFill>
        <p:spPr bwMode="auto">
          <a:xfrm>
            <a:off x="571472" y="2000240"/>
            <a:ext cx="2357454" cy="35719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p:cNvSpPr>
            <a:spLocks noGrp="1" noChangeArrowheads="1"/>
          </p:cNvSpPr>
          <p:nvPr>
            <p:ph type="title"/>
          </p:nvPr>
        </p:nvSpPr>
        <p:spPr>
          <a:xfrm>
            <a:off x="500034" y="285728"/>
            <a:ext cx="8229600" cy="1143000"/>
          </a:xfrm>
        </p:spPr>
        <p:txBody>
          <a:bodyPr/>
          <a:lstStyle/>
          <a:p>
            <a:r>
              <a:rPr lang="en-GB" sz="3600" i="1" dirty="0" smtClean="0">
                <a:solidFill>
                  <a:schemeClr val="accent2"/>
                </a:solidFill>
              </a:rPr>
              <a:t>Defining university public engagement: definitional problems </a:t>
            </a:r>
            <a:endParaRPr lang="en-GB" sz="3600" i="1" dirty="0"/>
          </a:p>
        </p:txBody>
      </p:sp>
      <p:sp>
        <p:nvSpPr>
          <p:cNvPr id="204803" name="Rectangle 3"/>
          <p:cNvSpPr>
            <a:spLocks noGrp="1" noChangeArrowheads="1"/>
          </p:cNvSpPr>
          <p:nvPr>
            <p:ph idx="1"/>
          </p:nvPr>
        </p:nvSpPr>
        <p:spPr>
          <a:xfrm>
            <a:off x="785786" y="1785926"/>
            <a:ext cx="7696200" cy="4321175"/>
          </a:xfrm>
        </p:spPr>
        <p:txBody>
          <a:bodyPr/>
          <a:lstStyle/>
          <a:p>
            <a:pPr marL="590550" indent="-590550">
              <a:lnSpc>
                <a:spcPct val="80000"/>
              </a:lnSpc>
              <a:buFontTx/>
              <a:buNone/>
            </a:pPr>
            <a:r>
              <a:rPr lang="en-GB" sz="2000" dirty="0" smtClean="0">
                <a:solidFill>
                  <a:srgbClr val="3928B6"/>
                </a:solidFill>
              </a:rPr>
              <a:t>Different terms: </a:t>
            </a:r>
          </a:p>
          <a:p>
            <a:pPr marL="590550" indent="-590550">
              <a:lnSpc>
                <a:spcPct val="80000"/>
              </a:lnSpc>
              <a:buFontTx/>
              <a:buNone/>
            </a:pPr>
            <a:endParaRPr lang="en-GB" sz="2000" dirty="0">
              <a:solidFill>
                <a:srgbClr val="3928B6"/>
              </a:solidFill>
            </a:endParaRPr>
          </a:p>
          <a:p>
            <a:pPr marL="590550" indent="-590550">
              <a:lnSpc>
                <a:spcPct val="80000"/>
              </a:lnSpc>
              <a:buFontTx/>
              <a:buNone/>
            </a:pPr>
            <a:r>
              <a:rPr lang="en-GB" sz="2000" i="1" dirty="0" smtClean="0">
                <a:solidFill>
                  <a:schemeClr val="tx1"/>
                </a:solidFill>
                <a:latin typeface="+mn-lt"/>
                <a:ea typeface="+mn-ea"/>
                <a:cs typeface="+mn-cs"/>
              </a:rPr>
              <a:t>	</a:t>
            </a:r>
            <a:r>
              <a:rPr lang="en-GB" sz="2000" i="1" dirty="0" smtClean="0">
                <a:solidFill>
                  <a:schemeClr val="accent2"/>
                </a:solidFill>
                <a:latin typeface="+mn-lt"/>
                <a:ea typeface="+mn-ea"/>
                <a:cs typeface="+mn-cs"/>
              </a:rPr>
              <a:t>community-university </a:t>
            </a:r>
            <a:r>
              <a:rPr lang="en-GB" sz="2000" i="1" dirty="0">
                <a:solidFill>
                  <a:schemeClr val="accent2"/>
                </a:solidFill>
                <a:latin typeface="+mn-lt"/>
                <a:ea typeface="+mn-ea"/>
                <a:cs typeface="+mn-cs"/>
              </a:rPr>
              <a:t>engagement</a:t>
            </a:r>
            <a:r>
              <a:rPr lang="en-GB" sz="2000" dirty="0">
                <a:solidFill>
                  <a:schemeClr val="accent2"/>
                </a:solidFill>
                <a:latin typeface="+mn-lt"/>
                <a:ea typeface="+mn-ea"/>
                <a:cs typeface="+mn-cs"/>
              </a:rPr>
              <a:t>, </a:t>
            </a:r>
            <a:r>
              <a:rPr lang="en-GB" sz="2000" i="1" dirty="0">
                <a:solidFill>
                  <a:schemeClr val="accent2"/>
                </a:solidFill>
                <a:latin typeface="+mn-lt"/>
                <a:ea typeface="+mn-ea"/>
                <a:cs typeface="+mn-cs"/>
              </a:rPr>
              <a:t>community-university partnership</a:t>
            </a:r>
            <a:r>
              <a:rPr lang="en-GB" sz="2000" dirty="0">
                <a:solidFill>
                  <a:schemeClr val="accent2"/>
                </a:solidFill>
                <a:latin typeface="+mn-lt"/>
                <a:ea typeface="+mn-ea"/>
                <a:cs typeface="+mn-cs"/>
              </a:rPr>
              <a:t>, </a:t>
            </a:r>
            <a:r>
              <a:rPr lang="en-GB" sz="2000" i="1" dirty="0">
                <a:solidFill>
                  <a:schemeClr val="accent2"/>
                </a:solidFill>
                <a:latin typeface="+mn-lt"/>
                <a:ea typeface="+mn-ea"/>
                <a:cs typeface="+mn-cs"/>
              </a:rPr>
              <a:t>community engagement</a:t>
            </a:r>
            <a:r>
              <a:rPr lang="en-GB" sz="2000" dirty="0">
                <a:solidFill>
                  <a:schemeClr val="accent2"/>
                </a:solidFill>
                <a:latin typeface="+mn-lt"/>
                <a:ea typeface="+mn-ea"/>
                <a:cs typeface="+mn-cs"/>
              </a:rPr>
              <a:t>, </a:t>
            </a:r>
            <a:r>
              <a:rPr lang="en-GB" sz="2000" i="1" dirty="0">
                <a:solidFill>
                  <a:schemeClr val="accent2"/>
                </a:solidFill>
                <a:latin typeface="+mn-lt"/>
                <a:ea typeface="+mn-ea"/>
                <a:cs typeface="+mn-cs"/>
              </a:rPr>
              <a:t>service learning</a:t>
            </a:r>
            <a:r>
              <a:rPr lang="en-GB" sz="2000" dirty="0">
                <a:solidFill>
                  <a:schemeClr val="accent2"/>
                </a:solidFill>
                <a:latin typeface="+mn-lt"/>
                <a:ea typeface="+mn-ea"/>
                <a:cs typeface="+mn-cs"/>
              </a:rPr>
              <a:t>, </a:t>
            </a:r>
            <a:r>
              <a:rPr lang="en-GB" sz="2000" i="1" dirty="0">
                <a:solidFill>
                  <a:schemeClr val="accent2"/>
                </a:solidFill>
                <a:latin typeface="+mn-lt"/>
                <a:ea typeface="+mn-ea"/>
                <a:cs typeface="+mn-cs"/>
              </a:rPr>
              <a:t>outreach, social engagement, knowledge exchange, learning in the community, volunteering,</a:t>
            </a:r>
            <a:r>
              <a:rPr lang="en-GB" sz="2000" dirty="0">
                <a:solidFill>
                  <a:schemeClr val="accent2"/>
                </a:solidFill>
                <a:latin typeface="+mn-lt"/>
                <a:ea typeface="+mn-ea"/>
                <a:cs typeface="+mn-cs"/>
              </a:rPr>
              <a:t> and</a:t>
            </a:r>
            <a:r>
              <a:rPr lang="en-GB" sz="2000" i="1" dirty="0">
                <a:solidFill>
                  <a:schemeClr val="accent2"/>
                </a:solidFill>
                <a:latin typeface="+mn-lt"/>
                <a:ea typeface="+mn-ea"/>
                <a:cs typeface="+mn-cs"/>
              </a:rPr>
              <a:t> social </a:t>
            </a:r>
            <a:r>
              <a:rPr lang="en-GB" sz="2000" i="1" dirty="0" smtClean="0">
                <a:solidFill>
                  <a:schemeClr val="accent2"/>
                </a:solidFill>
                <a:latin typeface="+mn-lt"/>
                <a:ea typeface="+mn-ea"/>
                <a:cs typeface="+mn-cs"/>
              </a:rPr>
              <a:t>learning</a:t>
            </a:r>
            <a:endParaRPr lang="en-GB" sz="2000" i="1" dirty="0">
              <a:solidFill>
                <a:schemeClr val="accent2"/>
              </a:solidFill>
            </a:endParaRPr>
          </a:p>
          <a:p>
            <a:pPr marL="590550" indent="-590550">
              <a:lnSpc>
                <a:spcPct val="80000"/>
              </a:lnSpc>
              <a:buFontTx/>
              <a:buNone/>
            </a:pPr>
            <a:endParaRPr lang="en-GB" sz="1800" i="1" dirty="0" smtClean="0">
              <a:solidFill>
                <a:schemeClr val="accent2"/>
              </a:solidFill>
            </a:endParaRPr>
          </a:p>
          <a:p>
            <a:pPr marL="590550" indent="-590550">
              <a:lnSpc>
                <a:spcPct val="80000"/>
              </a:lnSpc>
              <a:buFontTx/>
              <a:buNone/>
            </a:pPr>
            <a:r>
              <a:rPr lang="en-GB" sz="2000" dirty="0" smtClean="0">
                <a:solidFill>
                  <a:schemeClr val="accent2"/>
                </a:solidFill>
              </a:rPr>
              <a:t>Different meanings:</a:t>
            </a:r>
          </a:p>
          <a:p>
            <a:pPr marL="590550" indent="-590550">
              <a:lnSpc>
                <a:spcPct val="80000"/>
              </a:lnSpc>
              <a:buFontTx/>
              <a:buNone/>
            </a:pPr>
            <a:endParaRPr lang="en-GB" sz="2000" dirty="0">
              <a:solidFill>
                <a:schemeClr val="accent2"/>
              </a:solidFill>
            </a:endParaRPr>
          </a:p>
          <a:p>
            <a:pPr marL="590550" indent="-590550">
              <a:lnSpc>
                <a:spcPct val="80000"/>
              </a:lnSpc>
              <a:buFontTx/>
              <a:buNone/>
            </a:pPr>
            <a:r>
              <a:rPr lang="en-GB" sz="2000" dirty="0" smtClean="0">
                <a:solidFill>
                  <a:schemeClr val="accent2"/>
                </a:solidFill>
              </a:rPr>
              <a:t>	</a:t>
            </a:r>
            <a:r>
              <a:rPr lang="en-GB" sz="2000" i="1" dirty="0" smtClean="0">
                <a:solidFill>
                  <a:schemeClr val="accent2"/>
                </a:solidFill>
              </a:rPr>
              <a:t>widening participation, civic engagement, tackling social exclusion</a:t>
            </a:r>
          </a:p>
          <a:p>
            <a:pPr marL="590550" indent="-590550">
              <a:lnSpc>
                <a:spcPct val="80000"/>
              </a:lnSpc>
              <a:buFontTx/>
              <a:buNone/>
            </a:pPr>
            <a:endParaRPr lang="en-GB" sz="1800" i="1" dirty="0">
              <a:solidFill>
                <a:schemeClr val="accent2"/>
              </a:solidFill>
            </a:endParaRPr>
          </a:p>
          <a:p>
            <a:pPr marL="590550" indent="-590550">
              <a:lnSpc>
                <a:spcPct val="80000"/>
              </a:lnSpc>
              <a:buFontTx/>
              <a:buNone/>
            </a:pPr>
            <a:r>
              <a:rPr lang="en-GB" sz="2000" dirty="0" smtClean="0">
                <a:solidFill>
                  <a:schemeClr val="accent2"/>
                </a:solidFill>
              </a:rPr>
              <a:t>Different levels:</a:t>
            </a:r>
          </a:p>
          <a:p>
            <a:pPr marL="590550" indent="-590550">
              <a:lnSpc>
                <a:spcPct val="80000"/>
              </a:lnSpc>
              <a:buFontTx/>
              <a:buNone/>
            </a:pPr>
            <a:endParaRPr lang="en-GB" sz="2000" dirty="0">
              <a:solidFill>
                <a:schemeClr val="accent2"/>
              </a:solidFill>
            </a:endParaRPr>
          </a:p>
          <a:p>
            <a:pPr marL="590550" indent="-590550">
              <a:lnSpc>
                <a:spcPct val="80000"/>
              </a:lnSpc>
              <a:buFontTx/>
              <a:buNone/>
            </a:pPr>
            <a:r>
              <a:rPr lang="en-GB" sz="2000" dirty="0" smtClean="0">
                <a:solidFill>
                  <a:schemeClr val="accent2"/>
                </a:solidFill>
              </a:rPr>
              <a:t>	</a:t>
            </a:r>
            <a:r>
              <a:rPr lang="en-GB" sz="2000" i="1" dirty="0" smtClean="0">
                <a:solidFill>
                  <a:schemeClr val="accent2"/>
                </a:solidFill>
              </a:rPr>
              <a:t>local, regional, national, </a:t>
            </a:r>
            <a:endParaRPr lang="en-GB" sz="1800" dirty="0"/>
          </a:p>
          <a:p>
            <a:pPr marL="590550" indent="-590550">
              <a:lnSpc>
                <a:spcPct val="80000"/>
              </a:lnSpc>
              <a:buFontTx/>
              <a:buNone/>
            </a:pPr>
            <a:endParaRPr lang="en-GB" sz="1800" dirty="0"/>
          </a:p>
          <a:p>
            <a:pPr marL="590550" indent="-590550">
              <a:lnSpc>
                <a:spcPct val="80000"/>
              </a:lnSpc>
              <a:buFontTx/>
              <a:buNone/>
            </a:pPr>
            <a:endParaRPr lang="en-GB" sz="1800" dirty="0"/>
          </a:p>
        </p:txBody>
      </p:sp>
      <p:sp>
        <p:nvSpPr>
          <p:cNvPr id="4" name="Footer Placeholder 4"/>
          <p:cNvSpPr>
            <a:spLocks noGrp="1"/>
          </p:cNvSpPr>
          <p:nvPr>
            <p:ph type="ftr" sz="quarter" idx="11"/>
          </p:nvPr>
        </p:nvSpPr>
        <p:spPr/>
        <p:txBody>
          <a:bodyPr/>
          <a:lstStyle/>
          <a:p>
            <a:r>
              <a:rPr lang="en-GB" dirty="0"/>
              <a:t>www.cupp.org.uk</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solidFill>
                  <a:schemeClr val="accent2"/>
                </a:solidFill>
              </a:rPr>
              <a:t>Dimensions of university public engagement</a:t>
            </a:r>
            <a:endParaRPr lang="en-GB" sz="4000" dirty="0">
              <a:solidFill>
                <a:schemeClr val="accent2"/>
              </a:solidFill>
            </a:endParaRPr>
          </a:p>
        </p:txBody>
      </p:sp>
      <p:graphicFrame>
        <p:nvGraphicFramePr>
          <p:cNvPr id="5" name="Content Placeholder 4"/>
          <p:cNvGraphicFramePr>
            <a:graphicFrameLocks noGrp="1"/>
          </p:cNvGraphicFramePr>
          <p:nvPr>
            <p:ph idx="1"/>
          </p:nvPr>
        </p:nvGraphicFramePr>
        <p:xfrm>
          <a:off x="457200" y="1600200"/>
          <a:ext cx="8229600" cy="479044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a:spcAft>
                          <a:spcPts val="0"/>
                        </a:spcAft>
                      </a:pPr>
                      <a:r>
                        <a:rPr lang="en-GB" sz="1000" b="1" dirty="0">
                          <a:latin typeface="Arial"/>
                          <a:ea typeface="Times New Roman"/>
                        </a:rPr>
                        <a:t>Dimension of public engagement</a:t>
                      </a:r>
                      <a:endParaRPr lang="en-GB" sz="1200" dirty="0">
                        <a:latin typeface="Times New Roman"/>
                        <a:ea typeface="Times New Roman"/>
                      </a:endParaRPr>
                    </a:p>
                  </a:txBody>
                  <a:tcPr marL="68580" marR="68580" marT="0" marB="0"/>
                </a:tc>
                <a:tc>
                  <a:txBody>
                    <a:bodyPr/>
                    <a:lstStyle/>
                    <a:p>
                      <a:pPr algn="ctr">
                        <a:spcAft>
                          <a:spcPts val="0"/>
                        </a:spcAft>
                      </a:pPr>
                      <a:r>
                        <a:rPr lang="en-GB" sz="1000" b="1">
                          <a:latin typeface="Arial"/>
                          <a:ea typeface="Times New Roman"/>
                        </a:rPr>
                        <a:t>Examples of engagement</a:t>
                      </a:r>
                      <a:endParaRPr lang="en-GB" sz="1200">
                        <a:latin typeface="Times New Roman"/>
                        <a:ea typeface="Times New Roman"/>
                      </a:endParaRPr>
                    </a:p>
                  </a:txBody>
                  <a:tcPr marL="68580" marR="68580" marT="0" marB="0"/>
                </a:tc>
                <a:tc>
                  <a:txBody>
                    <a:bodyPr/>
                    <a:lstStyle/>
                    <a:p>
                      <a:pPr algn="ctr">
                        <a:spcAft>
                          <a:spcPts val="0"/>
                        </a:spcAft>
                      </a:pPr>
                      <a:r>
                        <a:rPr lang="en-GB" sz="1000" b="1">
                          <a:latin typeface="Arial"/>
                          <a:ea typeface="Times New Roman"/>
                        </a:rPr>
                        <a:t>Possible higher level outcomes</a:t>
                      </a:r>
                      <a:endParaRPr lang="en-GB" sz="1200">
                        <a:latin typeface="Times New Roman"/>
                        <a:ea typeface="Times New Roman"/>
                      </a:endParaRPr>
                    </a:p>
                  </a:txBody>
                  <a:tcPr marL="68580" marR="68580" marT="0" marB="0"/>
                </a:tc>
              </a:tr>
              <a:tr h="370840">
                <a:tc>
                  <a:txBody>
                    <a:bodyPr/>
                    <a:lstStyle/>
                    <a:p>
                      <a:pPr>
                        <a:spcAft>
                          <a:spcPts val="0"/>
                        </a:spcAft>
                      </a:pPr>
                      <a:r>
                        <a:rPr lang="en-GB" sz="1000" b="1" dirty="0">
                          <a:latin typeface="Arial"/>
                          <a:ea typeface="Times New Roman"/>
                        </a:rPr>
                        <a:t>1 Public access to facilities</a:t>
                      </a:r>
                      <a:endParaRPr lang="en-GB" sz="1200" dirty="0">
                        <a:latin typeface="Times New Roman"/>
                        <a:ea typeface="Times New Roman"/>
                      </a:endParaRPr>
                    </a:p>
                  </a:txBody>
                  <a:tcPr marL="68580" marR="68580" marT="0" marB="0"/>
                </a:tc>
                <a:tc>
                  <a:txBody>
                    <a:bodyPr/>
                    <a:lstStyle/>
                    <a:p>
                      <a:pPr marL="342900" lvl="0" indent="-342900">
                        <a:spcAft>
                          <a:spcPts val="0"/>
                        </a:spcAft>
                        <a:buFont typeface="Symbol"/>
                        <a:buChar char=""/>
                        <a:tabLst>
                          <a:tab pos="228600" algn="l"/>
                        </a:tabLst>
                      </a:pPr>
                      <a:r>
                        <a:rPr lang="en-GB" sz="1000">
                          <a:latin typeface="Arial"/>
                          <a:ea typeface="Times New Roman"/>
                        </a:rPr>
                        <a:t>Access to university libraries</a:t>
                      </a:r>
                      <a:endParaRPr lang="en-GB" sz="1200">
                        <a:latin typeface="Times New Roman"/>
                        <a:ea typeface="Times New Roman"/>
                      </a:endParaRPr>
                    </a:p>
                    <a:p>
                      <a:pPr marL="342900" lvl="0" indent="-342900">
                        <a:spcAft>
                          <a:spcPts val="0"/>
                        </a:spcAft>
                        <a:buFont typeface="Symbol"/>
                        <a:buChar char=""/>
                        <a:tabLst>
                          <a:tab pos="228600" algn="l"/>
                        </a:tabLst>
                      </a:pPr>
                      <a:r>
                        <a:rPr lang="en-GB" sz="1000">
                          <a:latin typeface="Arial"/>
                          <a:ea typeface="Times New Roman"/>
                        </a:rPr>
                        <a:t>Access to university buildings and physical facilities e.g. for conferences, meetings, events, accommodation, gardens etc</a:t>
                      </a:r>
                      <a:endParaRPr lang="en-GB" sz="1200">
                        <a:latin typeface="Times New Roman"/>
                        <a:ea typeface="Times New Roman"/>
                      </a:endParaRPr>
                    </a:p>
                    <a:p>
                      <a:pPr marL="342900" lvl="0" indent="-342900">
                        <a:spcAft>
                          <a:spcPts val="0"/>
                        </a:spcAft>
                        <a:buFont typeface="Symbol"/>
                        <a:buChar char=""/>
                        <a:tabLst>
                          <a:tab pos="228600" algn="l"/>
                        </a:tabLst>
                      </a:pPr>
                      <a:r>
                        <a:rPr lang="en-GB" sz="1000">
                          <a:latin typeface="Arial"/>
                          <a:ea typeface="Times New Roman"/>
                        </a:rPr>
                        <a:t>Shared facilities e.g. museums, art galleries</a:t>
                      </a:r>
                      <a:endParaRPr lang="en-GB" sz="1200">
                        <a:latin typeface="Times New Roman"/>
                        <a:ea typeface="Times New Roman"/>
                      </a:endParaRPr>
                    </a:p>
                    <a:p>
                      <a:pPr marL="342900" lvl="0" indent="-342900">
                        <a:spcAft>
                          <a:spcPts val="0"/>
                        </a:spcAft>
                        <a:buFont typeface="Symbol"/>
                        <a:buChar char=""/>
                        <a:tabLst>
                          <a:tab pos="228600" algn="l"/>
                        </a:tabLst>
                      </a:pPr>
                      <a:r>
                        <a:rPr lang="en-GB" sz="1000">
                          <a:latin typeface="Arial"/>
                          <a:ea typeface="Times New Roman"/>
                        </a:rPr>
                        <a:t>Public access to sports facilities</a:t>
                      </a:r>
                      <a:endParaRPr lang="en-GB" sz="1200">
                        <a:latin typeface="Times New Roman"/>
                        <a:ea typeface="Times New Roman"/>
                      </a:endParaRPr>
                    </a:p>
                    <a:p>
                      <a:pPr marL="342900" lvl="0" indent="-342900">
                        <a:spcAft>
                          <a:spcPts val="0"/>
                        </a:spcAft>
                        <a:buFont typeface="Symbol"/>
                        <a:buChar char=""/>
                        <a:tabLst>
                          <a:tab pos="228600" algn="l"/>
                        </a:tabLst>
                      </a:pPr>
                      <a:r>
                        <a:rPr lang="en-GB" sz="1000">
                          <a:latin typeface="Arial"/>
                          <a:ea typeface="Times New Roman"/>
                        </a:rPr>
                        <a:t>Summer sports schools</a:t>
                      </a:r>
                      <a:endParaRPr lang="en-GB" sz="1200">
                        <a:latin typeface="Times New Roman"/>
                        <a:ea typeface="Times New Roman"/>
                      </a:endParaRPr>
                    </a:p>
                  </a:txBody>
                  <a:tcPr marL="68580" marR="68580" marT="0" marB="0"/>
                </a:tc>
                <a:tc>
                  <a:txBody>
                    <a:bodyPr/>
                    <a:lstStyle/>
                    <a:p>
                      <a:pPr marL="342900" lvl="0" indent="-342900">
                        <a:spcAft>
                          <a:spcPts val="0"/>
                        </a:spcAft>
                        <a:buFont typeface="Symbol"/>
                        <a:buChar char=""/>
                        <a:tabLst>
                          <a:tab pos="228600" algn="l"/>
                        </a:tabLst>
                      </a:pPr>
                      <a:r>
                        <a:rPr lang="en-GB" sz="1000" dirty="0">
                          <a:latin typeface="Arial"/>
                          <a:ea typeface="Times New Roman"/>
                        </a:rPr>
                        <a:t>Increased public support for the institution</a:t>
                      </a:r>
                      <a:endParaRPr lang="en-GB" sz="1200" dirty="0">
                        <a:latin typeface="Times New Roman"/>
                        <a:ea typeface="Times New Roman"/>
                      </a:endParaRPr>
                    </a:p>
                    <a:p>
                      <a:pPr marL="342900" lvl="0" indent="-342900">
                        <a:spcAft>
                          <a:spcPts val="0"/>
                        </a:spcAft>
                        <a:buFont typeface="Symbol"/>
                        <a:buChar char=""/>
                        <a:tabLst>
                          <a:tab pos="228600" algn="l"/>
                        </a:tabLst>
                      </a:pPr>
                      <a:r>
                        <a:rPr lang="en-GB" sz="1000" dirty="0">
                          <a:latin typeface="Arial"/>
                          <a:ea typeface="Times New Roman"/>
                        </a:rPr>
                        <a:t>Better informed public</a:t>
                      </a:r>
                      <a:endParaRPr lang="en-GB" sz="1200" dirty="0">
                        <a:latin typeface="Times New Roman"/>
                        <a:ea typeface="Times New Roman"/>
                      </a:endParaRPr>
                    </a:p>
                    <a:p>
                      <a:pPr marL="342900" lvl="0" indent="-342900">
                        <a:spcAft>
                          <a:spcPts val="0"/>
                        </a:spcAft>
                        <a:buFont typeface="Symbol"/>
                        <a:buChar char=""/>
                        <a:tabLst>
                          <a:tab pos="228600" algn="l"/>
                        </a:tabLst>
                      </a:pPr>
                      <a:r>
                        <a:rPr lang="en-GB" sz="1000" dirty="0">
                          <a:latin typeface="Arial"/>
                          <a:ea typeface="Times New Roman"/>
                        </a:rPr>
                        <a:t>Improved health and well-being</a:t>
                      </a:r>
                      <a:endParaRPr lang="en-GB" sz="1200" dirty="0">
                        <a:latin typeface="Times New Roman"/>
                        <a:ea typeface="Times New Roman"/>
                      </a:endParaRPr>
                    </a:p>
                  </a:txBody>
                  <a:tcPr marL="68580" marR="68580" marT="0" marB="0"/>
                </a:tc>
              </a:tr>
              <a:tr h="370840">
                <a:tc>
                  <a:txBody>
                    <a:bodyPr/>
                    <a:lstStyle/>
                    <a:p>
                      <a:pPr>
                        <a:spcAft>
                          <a:spcPts val="0"/>
                        </a:spcAft>
                      </a:pPr>
                      <a:r>
                        <a:rPr lang="en-GB" sz="1000" b="1" dirty="0">
                          <a:latin typeface="Arial"/>
                          <a:ea typeface="Times New Roman"/>
                        </a:rPr>
                        <a:t>2 Public access to knowledge</a:t>
                      </a:r>
                      <a:endParaRPr lang="en-GB" sz="1200" dirty="0">
                        <a:latin typeface="Times New Roman"/>
                        <a:ea typeface="Times New Roman"/>
                      </a:endParaRPr>
                    </a:p>
                  </a:txBody>
                  <a:tcPr marL="68580" marR="68580" marT="0" marB="0"/>
                </a:tc>
                <a:tc>
                  <a:txBody>
                    <a:bodyPr/>
                    <a:lstStyle/>
                    <a:p>
                      <a:pPr marL="342900" lvl="0" indent="-342900">
                        <a:spcAft>
                          <a:spcPts val="0"/>
                        </a:spcAft>
                        <a:buFont typeface="Symbol"/>
                        <a:buChar char=""/>
                        <a:tabLst>
                          <a:tab pos="228600" algn="l"/>
                        </a:tabLst>
                      </a:pPr>
                      <a:r>
                        <a:rPr lang="en-GB" sz="1000">
                          <a:latin typeface="Arial"/>
                          <a:ea typeface="Times New Roman"/>
                        </a:rPr>
                        <a:t>Access to established university curricula </a:t>
                      </a:r>
                      <a:endParaRPr lang="en-GB" sz="1200">
                        <a:latin typeface="Times New Roman"/>
                        <a:ea typeface="Times New Roman"/>
                      </a:endParaRPr>
                    </a:p>
                    <a:p>
                      <a:pPr marL="342900" lvl="0" indent="-342900">
                        <a:spcAft>
                          <a:spcPts val="0"/>
                        </a:spcAft>
                        <a:buFont typeface="Symbol"/>
                        <a:buChar char=""/>
                        <a:tabLst>
                          <a:tab pos="228600" algn="l"/>
                        </a:tabLst>
                      </a:pPr>
                      <a:r>
                        <a:rPr lang="en-GB" sz="1000">
                          <a:latin typeface="Arial"/>
                          <a:ea typeface="Times New Roman"/>
                        </a:rPr>
                        <a:t>Public engagement events e.g. science fairs; science shops</a:t>
                      </a:r>
                      <a:endParaRPr lang="en-GB" sz="1200">
                        <a:latin typeface="Times New Roman"/>
                        <a:ea typeface="Times New Roman"/>
                      </a:endParaRPr>
                    </a:p>
                    <a:p>
                      <a:pPr marL="342900" lvl="0" indent="-342900">
                        <a:spcAft>
                          <a:spcPts val="0"/>
                        </a:spcAft>
                        <a:buFont typeface="Symbol"/>
                        <a:buChar char=""/>
                        <a:tabLst>
                          <a:tab pos="228600" algn="l"/>
                        </a:tabLst>
                      </a:pPr>
                      <a:r>
                        <a:rPr lang="en-GB" sz="1000">
                          <a:latin typeface="Arial"/>
                          <a:ea typeface="Times New Roman"/>
                        </a:rPr>
                        <a:t>Publicly accessible database of  university expertise</a:t>
                      </a:r>
                      <a:endParaRPr lang="en-GB" sz="1200">
                        <a:latin typeface="Times New Roman"/>
                        <a:ea typeface="Times New Roman"/>
                      </a:endParaRPr>
                    </a:p>
                    <a:p>
                      <a:pPr marL="342900" lvl="0" indent="-342900">
                        <a:spcAft>
                          <a:spcPts val="0"/>
                        </a:spcAft>
                        <a:buFont typeface="Symbol"/>
                        <a:buChar char=""/>
                        <a:tabLst>
                          <a:tab pos="228600" algn="l"/>
                        </a:tabLst>
                      </a:pPr>
                      <a:r>
                        <a:rPr lang="en-GB" sz="1000">
                          <a:latin typeface="Arial"/>
                          <a:ea typeface="Times New Roman"/>
                        </a:rPr>
                        <a:t>Public involvement in research</a:t>
                      </a:r>
                      <a:endParaRPr lang="en-GB" sz="1200">
                        <a:latin typeface="Times New Roman"/>
                        <a:ea typeface="Times New Roman"/>
                      </a:endParaRPr>
                    </a:p>
                  </a:txBody>
                  <a:tcPr marL="68580" marR="68580" marT="0" marB="0"/>
                </a:tc>
                <a:tc>
                  <a:txBody>
                    <a:bodyPr/>
                    <a:lstStyle/>
                    <a:p>
                      <a:pPr marL="342900" lvl="0" indent="-342900">
                        <a:spcAft>
                          <a:spcPts val="0"/>
                        </a:spcAft>
                        <a:buFont typeface="Symbol"/>
                        <a:buChar char=""/>
                        <a:tabLst>
                          <a:tab pos="228600" algn="l"/>
                        </a:tabLst>
                      </a:pPr>
                      <a:r>
                        <a:rPr lang="en-GB" sz="1000">
                          <a:solidFill>
                            <a:srgbClr val="231F20"/>
                          </a:solidFill>
                          <a:latin typeface="Arial"/>
                          <a:ea typeface="Times New Roman"/>
                        </a:rPr>
                        <a:t>Increased quality of life and wellbeing </a:t>
                      </a:r>
                      <a:endParaRPr lang="en-GB" sz="1200">
                        <a:latin typeface="Times New Roman"/>
                        <a:ea typeface="Times New Roman"/>
                      </a:endParaRPr>
                    </a:p>
                    <a:p>
                      <a:pPr marL="342900" lvl="0" indent="-342900">
                        <a:spcAft>
                          <a:spcPts val="0"/>
                        </a:spcAft>
                        <a:buFont typeface="Symbol"/>
                        <a:buChar char=""/>
                        <a:tabLst>
                          <a:tab pos="228600" algn="l"/>
                        </a:tabLst>
                      </a:pPr>
                      <a:r>
                        <a:rPr lang="en-GB" sz="1000">
                          <a:solidFill>
                            <a:srgbClr val="231F20"/>
                          </a:solidFill>
                          <a:latin typeface="Arial"/>
                          <a:ea typeface="Times New Roman"/>
                        </a:rPr>
                        <a:t>Increased social capital/social cohesion/social inclusion</a:t>
                      </a:r>
                      <a:endParaRPr lang="en-GB" sz="1200">
                        <a:latin typeface="Times New Roman"/>
                        <a:ea typeface="Times New Roman"/>
                      </a:endParaRPr>
                    </a:p>
                    <a:p>
                      <a:pPr marL="342900" lvl="0" indent="-342900">
                        <a:spcAft>
                          <a:spcPts val="0"/>
                        </a:spcAft>
                        <a:buFont typeface="Symbol"/>
                        <a:buChar char=""/>
                        <a:tabLst>
                          <a:tab pos="228600" algn="l"/>
                        </a:tabLst>
                      </a:pPr>
                      <a:r>
                        <a:rPr lang="en-GB" sz="1000">
                          <a:latin typeface="Arial"/>
                          <a:ea typeface="Times New Roman"/>
                        </a:rPr>
                        <a:t>Enhanced public scholarship </a:t>
                      </a:r>
                      <a:endParaRPr lang="en-GB" sz="1200">
                        <a:latin typeface="Times New Roman"/>
                        <a:ea typeface="Times New Roman"/>
                      </a:endParaRPr>
                    </a:p>
                  </a:txBody>
                  <a:tcPr marL="68580" marR="68580" marT="0" marB="0"/>
                </a:tc>
              </a:tr>
              <a:tr h="370840">
                <a:tc>
                  <a:txBody>
                    <a:bodyPr/>
                    <a:lstStyle/>
                    <a:p>
                      <a:pPr>
                        <a:spcAft>
                          <a:spcPts val="0"/>
                        </a:spcAft>
                      </a:pPr>
                      <a:r>
                        <a:rPr lang="en-GB" sz="1000" b="1" dirty="0">
                          <a:latin typeface="Arial"/>
                          <a:ea typeface="Times New Roman"/>
                        </a:rPr>
                        <a:t>3 Student engagement</a:t>
                      </a:r>
                      <a:endParaRPr lang="en-GB" sz="1200" dirty="0">
                        <a:latin typeface="Times New Roman"/>
                        <a:ea typeface="Times New Roman"/>
                      </a:endParaRPr>
                    </a:p>
                  </a:txBody>
                  <a:tcPr marL="68580" marR="68580" marT="0" marB="0"/>
                </a:tc>
                <a:tc>
                  <a:txBody>
                    <a:bodyPr/>
                    <a:lstStyle/>
                    <a:p>
                      <a:pPr marL="342900" lvl="0" indent="-342900">
                        <a:spcAft>
                          <a:spcPts val="0"/>
                        </a:spcAft>
                        <a:buFont typeface="Symbol"/>
                        <a:buChar char=""/>
                        <a:tabLst>
                          <a:tab pos="228600" algn="l"/>
                        </a:tabLst>
                      </a:pPr>
                      <a:r>
                        <a:rPr lang="en-GB" sz="1000">
                          <a:latin typeface="Arial"/>
                          <a:ea typeface="Times New Roman"/>
                        </a:rPr>
                        <a:t>Student volunteering</a:t>
                      </a:r>
                      <a:endParaRPr lang="en-GB" sz="1200">
                        <a:latin typeface="Times New Roman"/>
                        <a:ea typeface="Times New Roman"/>
                      </a:endParaRPr>
                    </a:p>
                    <a:p>
                      <a:pPr marL="342900" lvl="0" indent="-342900">
                        <a:spcAft>
                          <a:spcPts val="0"/>
                        </a:spcAft>
                        <a:buFont typeface="Symbol"/>
                        <a:buChar char=""/>
                        <a:tabLst>
                          <a:tab pos="228600" algn="l"/>
                        </a:tabLst>
                      </a:pPr>
                      <a:r>
                        <a:rPr lang="en-GB" sz="1000">
                          <a:latin typeface="Arial"/>
                          <a:ea typeface="Times New Roman"/>
                        </a:rPr>
                        <a:t>Experiential learning e.g. practice placements; collaborative research projects</a:t>
                      </a:r>
                      <a:endParaRPr lang="en-GB" sz="1200">
                        <a:latin typeface="Times New Roman"/>
                        <a:ea typeface="Times New Roman"/>
                      </a:endParaRPr>
                    </a:p>
                    <a:p>
                      <a:pPr marL="342900" lvl="0" indent="-342900">
                        <a:spcAft>
                          <a:spcPts val="0"/>
                        </a:spcAft>
                        <a:buFont typeface="Symbol"/>
                        <a:buChar char=""/>
                        <a:tabLst>
                          <a:tab pos="228600" algn="l"/>
                        </a:tabLst>
                      </a:pPr>
                      <a:r>
                        <a:rPr lang="en-GB" sz="1000">
                          <a:latin typeface="Arial"/>
                          <a:ea typeface="Times New Roman"/>
                        </a:rPr>
                        <a:t>Curricular engagement</a:t>
                      </a:r>
                      <a:endParaRPr lang="en-GB" sz="1200">
                        <a:latin typeface="Times New Roman"/>
                        <a:ea typeface="Times New Roman"/>
                      </a:endParaRPr>
                    </a:p>
                    <a:p>
                      <a:pPr marL="342900" lvl="0" indent="-342900">
                        <a:spcAft>
                          <a:spcPts val="0"/>
                        </a:spcAft>
                        <a:buFont typeface="Symbol"/>
                        <a:buChar char=""/>
                        <a:tabLst>
                          <a:tab pos="228600" algn="l"/>
                        </a:tabLst>
                      </a:pPr>
                      <a:r>
                        <a:rPr lang="en-GB" sz="1000">
                          <a:latin typeface="Arial"/>
                          <a:ea typeface="Times New Roman"/>
                        </a:rPr>
                        <a:t>Student-led activities e.g. arts, environment etc</a:t>
                      </a:r>
                      <a:endParaRPr lang="en-GB" sz="1200">
                        <a:latin typeface="Times New Roman"/>
                        <a:ea typeface="Times New Roman"/>
                      </a:endParaRPr>
                    </a:p>
                  </a:txBody>
                  <a:tcPr marL="68580" marR="68580" marT="0" marB="0"/>
                </a:tc>
                <a:tc>
                  <a:txBody>
                    <a:bodyPr/>
                    <a:lstStyle/>
                    <a:p>
                      <a:pPr marL="342900" lvl="0" indent="-342900">
                        <a:spcAft>
                          <a:spcPts val="0"/>
                        </a:spcAft>
                        <a:buFont typeface="Symbol"/>
                        <a:buChar char=""/>
                        <a:tabLst>
                          <a:tab pos="228600" algn="l"/>
                        </a:tabLst>
                      </a:pPr>
                      <a:r>
                        <a:rPr lang="en-GB" sz="1000" dirty="0">
                          <a:latin typeface="Arial"/>
                          <a:ea typeface="Times New Roman"/>
                        </a:rPr>
                        <a:t>Increased student sense of civic engagement</a:t>
                      </a:r>
                      <a:endParaRPr lang="en-GB" sz="1200" dirty="0">
                        <a:latin typeface="Times New Roman"/>
                        <a:ea typeface="Times New Roman"/>
                      </a:endParaRPr>
                    </a:p>
                    <a:p>
                      <a:pPr marL="342900" lvl="0" indent="-342900">
                        <a:spcAft>
                          <a:spcPts val="0"/>
                        </a:spcAft>
                        <a:buFont typeface="Symbol"/>
                        <a:buChar char=""/>
                        <a:tabLst>
                          <a:tab pos="228600" algn="l"/>
                        </a:tabLst>
                      </a:pPr>
                      <a:r>
                        <a:rPr lang="en-GB" sz="1000" dirty="0">
                          <a:latin typeface="Arial"/>
                          <a:ea typeface="Times New Roman"/>
                        </a:rPr>
                        <a:t>Increased political participation</a:t>
                      </a:r>
                      <a:endParaRPr lang="en-GB" sz="1200" dirty="0">
                        <a:latin typeface="Times New Roman"/>
                        <a:ea typeface="Times New Roman"/>
                      </a:endParaRPr>
                    </a:p>
                  </a:txBody>
                  <a:tcPr marL="68580" marR="68580" marT="0" marB="0"/>
                </a:tc>
              </a:tr>
              <a:tr h="370840">
                <a:tc>
                  <a:txBody>
                    <a:bodyPr/>
                    <a:lstStyle/>
                    <a:p>
                      <a:pPr>
                        <a:spcAft>
                          <a:spcPts val="0"/>
                        </a:spcAft>
                      </a:pPr>
                      <a:r>
                        <a:rPr lang="en-GB" sz="1000" b="1" dirty="0">
                          <a:latin typeface="Arial"/>
                          <a:ea typeface="Times New Roman"/>
                        </a:rPr>
                        <a:t>4 Faculty engagement</a:t>
                      </a:r>
                      <a:endParaRPr lang="en-GB" sz="1200" dirty="0">
                        <a:latin typeface="Times New Roman"/>
                        <a:ea typeface="Times New Roman"/>
                      </a:endParaRPr>
                    </a:p>
                  </a:txBody>
                  <a:tcPr marL="68580" marR="68580" marT="0" marB="0"/>
                </a:tc>
                <a:tc>
                  <a:txBody>
                    <a:bodyPr/>
                    <a:lstStyle/>
                    <a:p>
                      <a:pPr marL="342900" lvl="0" indent="-342900">
                        <a:spcAft>
                          <a:spcPts val="0"/>
                        </a:spcAft>
                        <a:buFont typeface="Symbol"/>
                        <a:buChar char=""/>
                        <a:tabLst>
                          <a:tab pos="228600" algn="l"/>
                        </a:tabLst>
                      </a:pPr>
                      <a:r>
                        <a:rPr lang="en-GB" sz="1000" dirty="0">
                          <a:latin typeface="Arial"/>
                          <a:ea typeface="Times New Roman"/>
                        </a:rPr>
                        <a:t>Research centres draw on community advisers for support/direction</a:t>
                      </a:r>
                      <a:endParaRPr lang="en-GB" sz="1200" dirty="0">
                        <a:latin typeface="Times New Roman"/>
                        <a:ea typeface="Times New Roman"/>
                      </a:endParaRPr>
                    </a:p>
                    <a:p>
                      <a:pPr marL="342900" lvl="0" indent="-342900">
                        <a:spcAft>
                          <a:spcPts val="0"/>
                        </a:spcAft>
                        <a:buFont typeface="Symbol"/>
                        <a:buChar char=""/>
                        <a:tabLst>
                          <a:tab pos="228600" algn="l"/>
                        </a:tabLst>
                      </a:pPr>
                      <a:r>
                        <a:rPr lang="en-GB" sz="1000" dirty="0">
                          <a:latin typeface="Arial"/>
                          <a:ea typeface="Times New Roman"/>
                        </a:rPr>
                        <a:t>Volunteering outside working hours e.g. on trustee Boards of local charities</a:t>
                      </a:r>
                      <a:endParaRPr lang="en-GB" sz="1200" dirty="0">
                        <a:latin typeface="Times New Roman"/>
                        <a:ea typeface="Times New Roman"/>
                      </a:endParaRPr>
                    </a:p>
                    <a:p>
                      <a:pPr marL="342900" lvl="0" indent="-342900">
                        <a:spcAft>
                          <a:spcPts val="0"/>
                        </a:spcAft>
                        <a:buFont typeface="Symbol"/>
                        <a:buChar char=""/>
                        <a:tabLst>
                          <a:tab pos="228600" algn="l"/>
                        </a:tabLst>
                      </a:pPr>
                      <a:r>
                        <a:rPr lang="en-GB" sz="1000" dirty="0">
                          <a:latin typeface="Arial"/>
                          <a:ea typeface="Times New Roman"/>
                        </a:rPr>
                        <a:t>Staff with social/community engagement as a specific part of their </a:t>
                      </a:r>
                      <a:r>
                        <a:rPr lang="en-GB" sz="1000" dirty="0" smtClean="0">
                          <a:latin typeface="Arial"/>
                          <a:ea typeface="Times New Roman"/>
                        </a:rPr>
                        <a:t>job</a:t>
                      </a:r>
                      <a:endParaRPr lang="en-GB" sz="1200" dirty="0">
                        <a:latin typeface="Times New Roman"/>
                        <a:ea typeface="Times New Roman"/>
                      </a:endParaRPr>
                    </a:p>
                  </a:txBody>
                  <a:tcPr marL="68580" marR="68580" marT="0" marB="0"/>
                </a:tc>
                <a:tc>
                  <a:txBody>
                    <a:bodyPr/>
                    <a:lstStyle/>
                    <a:p>
                      <a:pPr marL="342900" lvl="0" indent="-342900">
                        <a:spcAft>
                          <a:spcPts val="0"/>
                        </a:spcAft>
                        <a:buFont typeface="Symbol"/>
                        <a:buChar char=""/>
                        <a:tabLst>
                          <a:tab pos="228600" algn="l"/>
                        </a:tabLst>
                      </a:pPr>
                      <a:r>
                        <a:rPr lang="en-GB" sz="1000" dirty="0">
                          <a:latin typeface="Arial"/>
                          <a:ea typeface="Times New Roman"/>
                        </a:rPr>
                        <a:t>Social benefit to the community</a:t>
                      </a:r>
                      <a:endParaRPr lang="en-GB" sz="1200" dirty="0">
                        <a:latin typeface="Times New Roman"/>
                        <a:ea typeface="Times New Roman"/>
                      </a:endParaRPr>
                    </a:p>
                    <a:p>
                      <a:pPr marL="342900" lvl="0" indent="-342900">
                        <a:spcAft>
                          <a:spcPts val="0"/>
                        </a:spcAft>
                        <a:buFont typeface="Symbol"/>
                        <a:buChar char=""/>
                        <a:tabLst>
                          <a:tab pos="228600" algn="l"/>
                        </a:tabLst>
                      </a:pPr>
                      <a:r>
                        <a:rPr lang="en-GB" sz="1000" dirty="0">
                          <a:latin typeface="Arial"/>
                          <a:ea typeface="Times New Roman"/>
                        </a:rPr>
                        <a:t>Increased staff sense of civic engagement</a:t>
                      </a:r>
                      <a:endParaRPr lang="en-GB" sz="1200" dirty="0">
                        <a:latin typeface="Times New Roman"/>
                        <a:ea typeface="Times New Roman"/>
                      </a:endParaRPr>
                    </a:p>
                    <a:p>
                      <a:pPr marL="342900" lvl="0" indent="-342900">
                        <a:spcAft>
                          <a:spcPts val="0"/>
                        </a:spcAft>
                        <a:buFont typeface="Symbol"/>
                        <a:buChar char=""/>
                        <a:tabLst>
                          <a:tab pos="228600" algn="l"/>
                        </a:tabLst>
                      </a:pPr>
                      <a:r>
                        <a:rPr lang="en-GB" sz="1000" dirty="0">
                          <a:latin typeface="Arial"/>
                          <a:ea typeface="Times New Roman"/>
                        </a:rPr>
                        <a:t>Institutionalised faculty engagement</a:t>
                      </a:r>
                      <a:endParaRPr lang="en-GB" sz="1200" dirty="0">
                        <a:latin typeface="Times New Roman"/>
                        <a:ea typeface="Times New Roman"/>
                      </a:endParaRPr>
                    </a:p>
                    <a:p>
                      <a:pPr marL="342900" lvl="0" indent="-342900">
                        <a:spcAft>
                          <a:spcPts val="0"/>
                        </a:spcAft>
                        <a:buFont typeface="Symbol"/>
                        <a:buChar char=""/>
                        <a:tabLst>
                          <a:tab pos="228600" algn="l"/>
                        </a:tabLst>
                      </a:pPr>
                      <a:r>
                        <a:rPr lang="en-GB" sz="1000" dirty="0">
                          <a:latin typeface="Arial"/>
                          <a:ea typeface="Times New Roman"/>
                        </a:rPr>
                        <a:t>More ‘grounded’ research</a:t>
                      </a:r>
                      <a:endParaRPr lang="en-GB" sz="1200" dirty="0">
                        <a:latin typeface="Times New Roman"/>
                        <a:ea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themeOverride>
</file>

<file path=docProps/app.xml><?xml version="1.0" encoding="utf-8"?>
<Properties xmlns="http://schemas.openxmlformats.org/officeDocument/2006/extended-properties" xmlns:vt="http://schemas.openxmlformats.org/officeDocument/2006/docPropsVTypes">
  <Template/>
  <TotalTime>3995</TotalTime>
  <Words>2499</Words>
  <Application>Microsoft Office PowerPoint</Application>
  <PresentationFormat>On-screen Show (4:3)</PresentationFormat>
  <Paragraphs>372</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Default Design</vt:lpstr>
      <vt:lpstr> Measuring the impact of community university engagement  Simon Northmore  Community University Partnership Programme  University of Brighton  </vt:lpstr>
      <vt:lpstr>The measurement challenge (1)</vt:lpstr>
      <vt:lpstr>The measurement challenge (2)</vt:lpstr>
      <vt:lpstr>Current approaches</vt:lpstr>
      <vt:lpstr>Slide 5</vt:lpstr>
      <vt:lpstr>UK context: the wider agenda</vt:lpstr>
      <vt:lpstr>Defining university public engagement; the UK Beacons Project</vt:lpstr>
      <vt:lpstr>Defining university public engagement: definitional problems </vt:lpstr>
      <vt:lpstr>Dimensions of university public engagement</vt:lpstr>
      <vt:lpstr>Dimensions of university public engagement</vt:lpstr>
      <vt:lpstr>Putting it into practice!</vt:lpstr>
      <vt:lpstr>Demonstrating the worth of engagement at the University of Brighton</vt:lpstr>
      <vt:lpstr>Evaluating the CUPP programme</vt:lpstr>
      <vt:lpstr>The REAP metrix</vt:lpstr>
      <vt:lpstr>A measurement model of non-market economic activity</vt:lpstr>
      <vt:lpstr>Community partnership and resource evaluation </vt:lpstr>
      <vt:lpstr>Slide 17</vt:lpstr>
      <vt:lpstr>Slide 18</vt:lpstr>
    </vt:vector>
  </TitlesOfParts>
  <Company>University of Brighton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universit</dc:title>
  <dc:creator>David Wolff</dc:creator>
  <cp:lastModifiedBy>Simon Northmore</cp:lastModifiedBy>
  <cp:revision>189</cp:revision>
  <dcterms:created xsi:type="dcterms:W3CDTF">2003-06-09T14:51:27Z</dcterms:created>
  <dcterms:modified xsi:type="dcterms:W3CDTF">2010-12-17T12:58:23Z</dcterms:modified>
</cp:coreProperties>
</file>