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7" r:id="rId2"/>
    <p:sldId id="299" r:id="rId3"/>
    <p:sldId id="300" r:id="rId4"/>
    <p:sldId id="301" r:id="rId5"/>
    <p:sldId id="302" r:id="rId6"/>
    <p:sldId id="305" r:id="rId7"/>
    <p:sldId id="304" r:id="rId8"/>
    <p:sldId id="306" r:id="rId9"/>
    <p:sldId id="307" r:id="rId10"/>
    <p:sldId id="308" r:id="rId11"/>
    <p:sldId id="318" r:id="rId12"/>
    <p:sldId id="319" r:id="rId13"/>
    <p:sldId id="309" r:id="rId14"/>
    <p:sldId id="316" r:id="rId15"/>
    <p:sldId id="313" r:id="rId16"/>
    <p:sldId id="317" r:id="rId17"/>
    <p:sldId id="320" r:id="rId18"/>
    <p:sldId id="311" r:id="rId19"/>
    <p:sldId id="287" r:id="rId20"/>
    <p:sldId id="294" r:id="rId21"/>
    <p:sldId id="290" r:id="rId22"/>
    <p:sldId id="271" r:id="rId23"/>
    <p:sldId id="272" r:id="rId24"/>
    <p:sldId id="273" r:id="rId25"/>
    <p:sldId id="321" r:id="rId26"/>
    <p:sldId id="322" r:id="rId27"/>
    <p:sldId id="323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78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10DA4-1067-4E9D-A34C-A13719F70AAB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E7905-7844-4C92-8C29-BAFAC3A32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9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1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8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8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2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4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3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76B65-4339-4132-A0E1-19F5C47CA086}" type="datetimeFigureOut">
              <a:rPr lang="en-GB" smtClean="0"/>
              <a:t>08/10/2016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E439-EFEA-4C3C-911A-9C1F2D19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62795" y="1529541"/>
            <a:ext cx="98907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9900"/>
                </a:solidFill>
              </a:rPr>
              <a:t>The role of values, caring and creativity </a:t>
            </a:r>
          </a:p>
          <a:p>
            <a:pPr algn="ctr"/>
            <a:r>
              <a:rPr lang="en-GB" sz="3600" b="1" dirty="0" smtClean="0">
                <a:solidFill>
                  <a:srgbClr val="009900"/>
                </a:solidFill>
              </a:rPr>
              <a:t>in achieving “the good life” (</a:t>
            </a:r>
            <a:r>
              <a:rPr lang="en-GB" sz="3600" b="1" dirty="0" err="1" smtClean="0">
                <a:solidFill>
                  <a:srgbClr val="009900"/>
                </a:solidFill>
              </a:rPr>
              <a:t>buen</a:t>
            </a:r>
            <a:r>
              <a:rPr lang="en-GB" sz="3600" b="1" dirty="0" smtClean="0">
                <a:solidFill>
                  <a:srgbClr val="009900"/>
                </a:solidFill>
              </a:rPr>
              <a:t> </a:t>
            </a:r>
            <a:r>
              <a:rPr lang="en-GB" sz="3600" b="1" dirty="0" err="1" smtClean="0">
                <a:solidFill>
                  <a:srgbClr val="009900"/>
                </a:solidFill>
              </a:rPr>
              <a:t>vivir</a:t>
            </a:r>
            <a:r>
              <a:rPr lang="en-GB" sz="3600" b="1" dirty="0" smtClean="0">
                <a:solidFill>
                  <a:srgbClr val="009900"/>
                </a:solidFill>
              </a:rPr>
              <a:t>)</a:t>
            </a:r>
          </a:p>
          <a:p>
            <a:pPr algn="ctr"/>
            <a:endParaRPr lang="en-GB" sz="3600" b="1" dirty="0">
              <a:solidFill>
                <a:srgbClr val="009900"/>
              </a:solidFill>
            </a:endParaRPr>
          </a:p>
          <a:p>
            <a:pPr algn="ctr"/>
            <a:r>
              <a:rPr lang="en-GB" sz="2400" dirty="0" smtClean="0">
                <a:solidFill>
                  <a:srgbClr val="009900"/>
                </a:solidFill>
              </a:rPr>
              <a:t>Victoria W. Thoresen </a:t>
            </a:r>
          </a:p>
          <a:p>
            <a:pPr algn="ctr"/>
            <a:r>
              <a:rPr lang="en-GB" sz="2400" dirty="0" smtClean="0">
                <a:solidFill>
                  <a:srgbClr val="009900"/>
                </a:solidFill>
              </a:rPr>
              <a:t>UNESCO Chair for Education about Sustainable Lifestyles</a:t>
            </a:r>
          </a:p>
          <a:p>
            <a:pPr algn="ctr"/>
            <a:r>
              <a:rPr lang="en-GB" sz="2400" dirty="0" smtClean="0">
                <a:solidFill>
                  <a:srgbClr val="009900"/>
                </a:solidFill>
              </a:rPr>
              <a:t>Director of the </a:t>
            </a:r>
            <a:r>
              <a:rPr lang="en-GB" sz="2400" dirty="0" err="1" smtClean="0">
                <a:solidFill>
                  <a:srgbClr val="009900"/>
                </a:solidFill>
              </a:rPr>
              <a:t>Center</a:t>
            </a:r>
            <a:r>
              <a:rPr lang="en-GB" sz="2400" dirty="0" smtClean="0">
                <a:solidFill>
                  <a:srgbClr val="009900"/>
                </a:solidFill>
              </a:rPr>
              <a:t> for Collaborative Learning for Sustainable Development</a:t>
            </a:r>
          </a:p>
          <a:p>
            <a:pPr algn="ctr"/>
            <a:endParaRPr lang="en-GB" sz="2400" dirty="0">
              <a:solidFill>
                <a:srgbClr val="009900"/>
              </a:solidFill>
            </a:endParaRPr>
          </a:p>
          <a:p>
            <a:pPr algn="ctr"/>
            <a:r>
              <a:rPr lang="en-GB" sz="2400" dirty="0" smtClean="0">
                <a:solidFill>
                  <a:srgbClr val="009900"/>
                </a:solidFill>
              </a:rPr>
              <a:t>Santa Cruz, Bolivia</a:t>
            </a:r>
          </a:p>
          <a:p>
            <a:pPr algn="ctr"/>
            <a:r>
              <a:rPr lang="en-GB" sz="2400" dirty="0" smtClean="0">
                <a:solidFill>
                  <a:srgbClr val="009900"/>
                </a:solidFill>
              </a:rPr>
              <a:t>7 September 2016</a:t>
            </a:r>
            <a:endParaRPr lang="en-GB" sz="24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353" y="6038852"/>
            <a:ext cx="12202583" cy="747713"/>
            <a:chOff x="4811" y="6039614"/>
            <a:chExt cx="9152420" cy="746948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 h 1200000"/>
                <a:gd name="T2" fmla="*/ 27782796 w 7704000"/>
                <a:gd name="T3" fmla="*/ 2 h 1200000"/>
                <a:gd name="T4" fmla="*/ 45027291 w 7704000"/>
                <a:gd name="T5" fmla="*/ 9 h 1200000"/>
                <a:gd name="T6" fmla="*/ 51254432 w 7704000"/>
                <a:gd name="T7" fmla="*/ 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19077" y="6357523"/>
            <a:ext cx="6952847" cy="3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8" tIns="48768" rIns="48768" bIns="4876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P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artnership for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ducation and Research about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R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esponsible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L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iving</a:t>
            </a:r>
            <a:endParaRPr lang="sl-SI" altLang="nb-NO" sz="1867" dirty="0">
              <a:solidFill>
                <a:srgbClr val="43BB0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14648" y="6237313"/>
            <a:ext cx="9036496" cy="429899"/>
            <a:chOff x="4811" y="6039614"/>
            <a:chExt cx="9152420" cy="68713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231024" y="6263222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" tIns="27432" rIns="27432" bIns="2743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135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9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825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135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9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825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135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9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825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135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9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050" dirty="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1231024" y="6155269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" tIns="27432" rIns="27432" bIns="27432"/>
            <a:lstStyle/>
            <a:p>
              <a:endParaRPr lang="nb-NO" sz="1350"/>
            </a:p>
          </p:txBody>
        </p:sp>
      </p:grpSp>
      <p:pic>
        <p:nvPicPr>
          <p:cNvPr id="8" name="Bil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24745"/>
            <a:ext cx="8570736" cy="42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110287"/>
            <a:ext cx="12202583" cy="747713"/>
            <a:chOff x="4811" y="6039614"/>
            <a:chExt cx="9152420" cy="746948"/>
          </a:xfrm>
        </p:grpSpPr>
        <p:sp>
          <p:nvSpPr>
            <p:cNvPr id="8197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8198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8199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8627 h 1200000"/>
                <a:gd name="T2" fmla="*/ 9882313 w 7704000"/>
                <a:gd name="T3" fmla="*/ 863 h 1200000"/>
                <a:gd name="T4" fmla="*/ 16016156 w 7704000"/>
                <a:gd name="T5" fmla="*/ 3451 h 1200000"/>
                <a:gd name="T6" fmla="*/ 18231164 w 7704000"/>
                <a:gd name="T7" fmla="*/ 1898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8" name="Rektangel 7"/>
          <p:cNvSpPr/>
          <p:nvPr/>
        </p:nvSpPr>
        <p:spPr>
          <a:xfrm>
            <a:off x="3215680" y="139310"/>
            <a:ext cx="8256917" cy="567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733" dirty="0">
                <a:solidFill>
                  <a:srgbClr val="009900"/>
                </a:solidFill>
              </a:rPr>
              <a:t>The transition to sustainability...</a:t>
            </a:r>
          </a:p>
          <a:p>
            <a:pPr algn="ctr"/>
            <a:endParaRPr lang="en-GB" sz="1333" dirty="0"/>
          </a:p>
          <a:p>
            <a:pPr algn="ctr"/>
            <a:r>
              <a:rPr lang="en-GB" sz="3200" dirty="0"/>
              <a:t>“Beyond informed policies and greener technologies, </a:t>
            </a:r>
          </a:p>
          <a:p>
            <a:pPr algn="ctr"/>
            <a:r>
              <a:rPr lang="en-GB" sz="3200" dirty="0"/>
              <a:t>it is a transformation that will require </a:t>
            </a:r>
          </a:p>
          <a:p>
            <a:pPr algn="ctr"/>
            <a:r>
              <a:rPr lang="en-GB" sz="3200" b="1" dirty="0">
                <a:solidFill>
                  <a:srgbClr val="009900"/>
                </a:solidFill>
              </a:rPr>
              <a:t>   an earnest examination of our understanding of </a:t>
            </a:r>
          </a:p>
          <a:p>
            <a:pPr algn="ctr"/>
            <a:r>
              <a:rPr lang="en-GB" sz="3200" b="1" dirty="0">
                <a:solidFill>
                  <a:srgbClr val="009900"/>
                </a:solidFill>
              </a:rPr>
              <a:t>human nature </a:t>
            </a:r>
          </a:p>
          <a:p>
            <a:pPr algn="ctr"/>
            <a:r>
              <a:rPr lang="en-GB" sz="3200" b="1" dirty="0">
                <a:solidFill>
                  <a:srgbClr val="009900"/>
                </a:solidFill>
              </a:rPr>
              <a:t>and of the cultural frameworks</a:t>
            </a:r>
            <a:r>
              <a:rPr lang="en-GB" sz="3200" b="1" dirty="0"/>
              <a:t> </a:t>
            </a:r>
            <a:r>
              <a:rPr lang="en-GB" sz="3200" dirty="0"/>
              <a:t>driving </a:t>
            </a:r>
          </a:p>
          <a:p>
            <a:pPr algn="ctr"/>
            <a:r>
              <a:rPr lang="en-GB" sz="3200" dirty="0"/>
              <a:t>institutions of government, business, </a:t>
            </a:r>
          </a:p>
          <a:p>
            <a:pPr algn="ctr"/>
            <a:r>
              <a:rPr lang="en-GB" sz="3200" dirty="0"/>
              <a:t>education and media around the world.”</a:t>
            </a:r>
            <a:endParaRPr lang="nb-NO" sz="1200" dirty="0"/>
          </a:p>
          <a:p>
            <a:pPr algn="ctr"/>
            <a:r>
              <a:rPr lang="en-GB" sz="2400" dirty="0"/>
              <a:t>		                                       </a:t>
            </a:r>
            <a:r>
              <a:rPr lang="en-GB" sz="1600" dirty="0"/>
              <a:t>(Rethinking Prosperity. BIC, 2010)</a:t>
            </a:r>
          </a:p>
        </p:txBody>
      </p:sp>
      <p:pic>
        <p:nvPicPr>
          <p:cNvPr id="10" name="Picture 9" descr="Uganda 2008 1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267521"/>
            <a:ext cx="3168352" cy="401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875964" y="1883391"/>
            <a:ext cx="2966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rgbClr val="7030A0"/>
                </a:solidFill>
              </a:rPr>
              <a:t>Values</a:t>
            </a:r>
            <a:endParaRPr lang="en-GB" sz="8000" b="1" dirty="0">
              <a:solidFill>
                <a:srgbClr val="7030A0"/>
              </a:solidFill>
            </a:endParaRPr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 rot="225706">
            <a:off x="0" y="6110287"/>
            <a:ext cx="12202583" cy="447675"/>
          </a:xfrm>
          <a:custGeom>
            <a:avLst/>
            <a:gdLst>
              <a:gd name="T0" fmla="*/ 0 w 7704000"/>
              <a:gd name="T1" fmla="*/ 8627 h 1200000"/>
              <a:gd name="T2" fmla="*/ 9882313 w 7704000"/>
              <a:gd name="T3" fmla="*/ 863 h 1200000"/>
              <a:gd name="T4" fmla="*/ 16016156 w 7704000"/>
              <a:gd name="T5" fmla="*/ 3451 h 1200000"/>
              <a:gd name="T6" fmla="*/ 18231164 w 7704000"/>
              <a:gd name="T7" fmla="*/ 1898 h 1200000"/>
              <a:gd name="T8" fmla="*/ 0 60000 65536"/>
              <a:gd name="T9" fmla="*/ 0 60000 65536"/>
              <a:gd name="T10" fmla="*/ 0 60000 65536"/>
              <a:gd name="T11" fmla="*/ 0 60000 65536"/>
              <a:gd name="T12" fmla="*/ 0 w 7704000"/>
              <a:gd name="T13" fmla="*/ 0 h 1200000"/>
              <a:gd name="T14" fmla="*/ 7704000 w 7704000"/>
              <a:gd name="T15" fmla="*/ 1200000 h 120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04000" h="1200000">
                <a:moveTo>
                  <a:pt x="0" y="1200000"/>
                </a:moveTo>
                <a:cubicBezTo>
                  <a:pt x="1524000" y="720000"/>
                  <a:pt x="3048000" y="240000"/>
                  <a:pt x="4176000" y="120000"/>
                </a:cubicBezTo>
                <a:cubicBezTo>
                  <a:pt x="5304000" y="0"/>
                  <a:pt x="6180000" y="456000"/>
                  <a:pt x="6768000" y="480000"/>
                </a:cubicBezTo>
                <a:cubicBezTo>
                  <a:pt x="7356000" y="504000"/>
                  <a:pt x="7548000" y="312000"/>
                  <a:pt x="7704000" y="264000"/>
                </a:cubicBezTo>
              </a:path>
            </a:pathLst>
          </a:custGeom>
          <a:noFill/>
          <a:ln w="9525" cap="flat" cmpd="sng" algn="ctr">
            <a:solidFill>
              <a:srgbClr val="43BB0D"/>
            </a:solidFill>
            <a:prstDash val="solid"/>
            <a:round/>
            <a:headEnd/>
            <a:tailEnd/>
          </a:ln>
        </p:spPr>
        <p:txBody>
          <a:bodyPr lIns="48768" tIns="48768" rIns="48768" bIns="48768"/>
          <a:lstStyle/>
          <a:p>
            <a:endParaRPr lang="nb-NO" sz="240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6110287"/>
            <a:ext cx="12202583" cy="747713"/>
            <a:chOff x="4811" y="6039614"/>
            <a:chExt cx="9152420" cy="74694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9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8627 h 1200000"/>
                <a:gd name="T2" fmla="*/ 9882313 w 7704000"/>
                <a:gd name="T3" fmla="*/ 863 h 1200000"/>
                <a:gd name="T4" fmla="*/ 16016156 w 7704000"/>
                <a:gd name="T5" fmla="*/ 3451 h 1200000"/>
                <a:gd name="T6" fmla="*/ 18231164 w 7704000"/>
                <a:gd name="T7" fmla="*/ 1898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6940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2754" y="6038851"/>
            <a:ext cx="12129246" cy="747713"/>
            <a:chOff x="4811" y="6039614"/>
            <a:chExt cx="9152420" cy="74694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P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artnership for</a:t>
              </a:r>
              <a:r>
                <a:rPr lang="en-US" altLang="nb-NO" sz="11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E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ducation and Research about</a:t>
              </a:r>
              <a:r>
                <a:rPr lang="en-US" altLang="nb-NO" sz="11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R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esponsible</a:t>
              </a:r>
              <a:r>
                <a:rPr lang="en-US" altLang="nb-NO" sz="11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L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iving</a:t>
              </a:r>
              <a:endParaRPr lang="sl-SI" altLang="nb-NO" sz="1400">
                <a:solidFill>
                  <a:srgbClr val="43BB0D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1 h 1200000"/>
                <a:gd name="T2" fmla="*/ 46583753 w 7704000"/>
                <a:gd name="T3" fmla="*/ 0 h 1200000"/>
                <a:gd name="T4" fmla="*/ 75497789 w 7704000"/>
                <a:gd name="T5" fmla="*/ 0 h 1200000"/>
                <a:gd name="T6" fmla="*/ 85939016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10" name="Picture 18" descr="skann0012"/>
          <p:cNvPicPr>
            <a:picLocks noChangeAspect="1" noChangeArrowheads="1"/>
          </p:cNvPicPr>
          <p:nvPr/>
        </p:nvPicPr>
        <p:blipFill rotWithShape="1">
          <a:blip r:embed="rId3"/>
          <a:srcRect l="2263" t="1244" r="754" b="6445"/>
          <a:stretch/>
        </p:blipFill>
        <p:spPr bwMode="auto">
          <a:xfrm>
            <a:off x="4085266" y="1508041"/>
            <a:ext cx="3685736" cy="425507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2292824" y="873457"/>
            <a:ext cx="900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What are our values?        What do we prioritize in our lives?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286000" y="2286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b-NO" sz="2800"/>
              <a:t>“</a:t>
            </a:r>
            <a:r>
              <a:rPr lang="en-US" altLang="nb-NO" sz="2800" b="1">
                <a:solidFill>
                  <a:srgbClr val="008000"/>
                </a:solidFill>
              </a:rPr>
              <a:t>value/action gap</a:t>
            </a:r>
            <a:r>
              <a:rPr lang="en-US" altLang="nb-NO" sz="2800" b="1"/>
              <a:t>” </a:t>
            </a:r>
            <a:r>
              <a:rPr lang="en-US" altLang="nb-NO" sz="2800"/>
              <a:t>– a disparity between what people mean they value, say they value and how they actually implement these values in everyday life.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038851"/>
            <a:ext cx="12129247" cy="747713"/>
            <a:chOff x="4811" y="6039614"/>
            <a:chExt cx="9152420" cy="746948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P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artnership for</a:t>
              </a:r>
              <a:r>
                <a:rPr lang="en-US" altLang="nb-NO" sz="11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E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ducation and Research about</a:t>
              </a:r>
              <a:r>
                <a:rPr lang="en-US" altLang="nb-NO" sz="11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R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esponsible</a:t>
              </a:r>
              <a:r>
                <a:rPr lang="en-US" altLang="nb-NO" sz="11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L</a:t>
              </a:r>
              <a:r>
                <a:rPr lang="en-US" altLang="nb-NO" sz="1200">
                  <a:solidFill>
                    <a:srgbClr val="43BB0D"/>
                  </a:solidFill>
                  <a:latin typeface="Arial Unicode MS" panose="020B0604020202020204" pitchFamily="34" charset="-128"/>
                  <a:cs typeface="Arial" panose="020B0604020202020204" pitchFamily="34" charset="0"/>
                </a:rPr>
                <a:t>iving</a:t>
              </a:r>
              <a:endParaRPr lang="sl-SI" altLang="nb-NO" sz="1400">
                <a:solidFill>
                  <a:srgbClr val="43BB0D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1 h 1200000"/>
                <a:gd name="T2" fmla="*/ 46583753 w 7704000"/>
                <a:gd name="T3" fmla="*/ 0 h 1200000"/>
                <a:gd name="T4" fmla="*/ 75497789 w 7704000"/>
                <a:gd name="T5" fmla="*/ 0 h 1200000"/>
                <a:gd name="T6" fmla="*/ 85939016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2438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/>
          <a:stretch>
            <a:fillRect/>
          </a:stretch>
        </p:blipFill>
        <p:spPr bwMode="auto">
          <a:xfrm>
            <a:off x="4800600" y="2514600"/>
            <a:ext cx="24526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lolacard drawing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0"/>
            <a:ext cx="2686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3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/>
          <p:cNvSpPr txBox="1"/>
          <p:nvPr/>
        </p:nvSpPr>
        <p:spPr>
          <a:xfrm>
            <a:off x="-17018" y="-36194"/>
            <a:ext cx="12198436" cy="91608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endParaRPr lang="en-US" sz="3733" b="1" dirty="0"/>
          </a:p>
          <a:p>
            <a:endParaRPr lang="nb-NO" sz="1067" dirty="0"/>
          </a:p>
          <a:p>
            <a:endParaRPr lang="nb-NO" sz="1067" dirty="0"/>
          </a:p>
          <a:p>
            <a:endParaRPr lang="nb-NO" sz="1067" dirty="0"/>
          </a:p>
          <a:p>
            <a:endParaRPr lang="nb-NO" sz="1067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-10582" y="6037184"/>
            <a:ext cx="12202583" cy="747713"/>
            <a:chOff x="4811" y="6039614"/>
            <a:chExt cx="9152420" cy="746948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 dirty="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10238181 w 7704000"/>
                <a:gd name="T3" fmla="*/ 0 h 1200000"/>
                <a:gd name="T4" fmla="*/ 178661807 w 7704000"/>
                <a:gd name="T5" fmla="*/ 0 h 1200000"/>
                <a:gd name="T6" fmla="*/ 203370559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23" name="TekstSylinder 22"/>
          <p:cNvSpPr txBox="1"/>
          <p:nvPr/>
        </p:nvSpPr>
        <p:spPr>
          <a:xfrm>
            <a:off x="8304246" y="2775493"/>
            <a:ext cx="2437911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008000"/>
                </a:solidFill>
              </a:rPr>
              <a:t>«true» </a:t>
            </a:r>
            <a:r>
              <a:rPr lang="nb-NO" sz="2400" b="1" dirty="0" err="1">
                <a:solidFill>
                  <a:srgbClr val="008000"/>
                </a:solidFill>
              </a:rPr>
              <a:t>prosperity</a:t>
            </a:r>
            <a:endParaRPr lang="nb-NO" sz="2400" b="1" dirty="0">
              <a:solidFill>
                <a:srgbClr val="008000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5282710" y="4842764"/>
            <a:ext cx="1560299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b-NO" sz="2400" b="1" dirty="0" err="1">
                <a:solidFill>
                  <a:srgbClr val="008000"/>
                </a:solidFill>
              </a:rPr>
              <a:t>Well-being</a:t>
            </a:r>
            <a:endParaRPr lang="nb-NO" sz="2400" b="1" dirty="0">
              <a:solidFill>
                <a:srgbClr val="008000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794403" y="2775494"/>
            <a:ext cx="998991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b-NO" sz="2400" b="1" dirty="0" err="1">
                <a:solidFill>
                  <a:srgbClr val="008000"/>
                </a:solidFill>
              </a:rPr>
              <a:t>equity</a:t>
            </a:r>
            <a:endParaRPr lang="nb-NO" sz="2400" b="1" dirty="0">
              <a:solidFill>
                <a:srgbClr val="008000"/>
              </a:solidFill>
            </a:endParaRPr>
          </a:p>
        </p:txBody>
      </p:sp>
      <p:pic>
        <p:nvPicPr>
          <p:cNvPr id="30" name="Bild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4" y="3795575"/>
            <a:ext cx="3960599" cy="1970397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91" y="116632"/>
            <a:ext cx="4472628" cy="2232248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99" y="2041564"/>
            <a:ext cx="3775237" cy="2206523"/>
          </a:xfrm>
          <a:prstGeom prst="rect">
            <a:avLst/>
          </a:prstGeom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6">
            <a:lum bright="-6000"/>
          </a:blip>
          <a:srcRect r="5795" b="7289"/>
          <a:stretch/>
        </p:blipFill>
        <p:spPr bwMode="auto">
          <a:xfrm>
            <a:off x="1374012" y="306556"/>
            <a:ext cx="3866355" cy="229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0" y="3520118"/>
            <a:ext cx="3198508" cy="22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1929"/>
            <a:ext cx="5421184" cy="55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967541" y="5566917"/>
            <a:ext cx="729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From The </a:t>
            </a:r>
            <a:r>
              <a:rPr lang="nb-NO" sz="1600" dirty="0" err="1"/>
              <a:t>Synthesis</a:t>
            </a:r>
            <a:r>
              <a:rPr lang="nb-NO" sz="1600" dirty="0"/>
              <a:t> Report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U.N. </a:t>
            </a:r>
            <a:r>
              <a:rPr lang="nb-NO" sz="1600" dirty="0" err="1"/>
              <a:t>Secretaty</a:t>
            </a:r>
            <a:r>
              <a:rPr lang="nb-NO" sz="1600" dirty="0"/>
              <a:t> General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Post-2015 Agenda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58" y="6038847"/>
            <a:ext cx="12202583" cy="677909"/>
            <a:chOff x="4811" y="6039614"/>
            <a:chExt cx="9152420" cy="67721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858521" y="6357957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 dirty="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267439" y="6145350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8595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8" y="6038847"/>
            <a:ext cx="12202583" cy="677909"/>
            <a:chOff x="4811" y="6039614"/>
            <a:chExt cx="9152420" cy="677216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858521" y="6357957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 dirty="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267439" y="6145350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6" name="TekstSylinder 5"/>
          <p:cNvSpPr txBox="1"/>
          <p:nvPr/>
        </p:nvSpPr>
        <p:spPr>
          <a:xfrm>
            <a:off x="3357349" y="2019869"/>
            <a:ext cx="2887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rgbClr val="7030A0"/>
                </a:solidFill>
              </a:rPr>
              <a:t>Caring</a:t>
            </a:r>
            <a:endParaRPr lang="en-GB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/>
          <p:cNvSpPr txBox="1"/>
          <p:nvPr/>
        </p:nvSpPr>
        <p:spPr>
          <a:xfrm>
            <a:off x="-17019" y="-27384"/>
            <a:ext cx="12198436" cy="858639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endParaRPr lang="en-US" sz="3733" b="1" dirty="0"/>
          </a:p>
          <a:p>
            <a:endParaRPr lang="nb-NO" sz="1067" dirty="0"/>
          </a:p>
          <a:p>
            <a:endParaRPr lang="nb-NO" sz="1067" dirty="0"/>
          </a:p>
          <a:p>
            <a:endParaRPr lang="nb-NO" sz="1067" dirty="0"/>
          </a:p>
          <a:p>
            <a:endParaRPr lang="nb-NO" sz="1067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r>
              <a:rPr lang="nb-NO" sz="3733" dirty="0"/>
              <a:t>    </a:t>
            </a:r>
          </a:p>
          <a:p>
            <a:r>
              <a:rPr lang="nb-NO" sz="3733" dirty="0"/>
              <a:t>    </a:t>
            </a:r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-10582" y="6037184"/>
            <a:ext cx="12202583" cy="747713"/>
            <a:chOff x="4811" y="6039614"/>
            <a:chExt cx="9152420" cy="746948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 dirty="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10238181 w 7704000"/>
                <a:gd name="T3" fmla="*/ 0 h 1200000"/>
                <a:gd name="T4" fmla="*/ 178661807 w 7704000"/>
                <a:gd name="T5" fmla="*/ 0 h 1200000"/>
                <a:gd name="T6" fmla="*/ 203370559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11" name="Rektangel 10"/>
          <p:cNvSpPr/>
          <p:nvPr/>
        </p:nvSpPr>
        <p:spPr>
          <a:xfrm>
            <a:off x="1228264" y="317099"/>
            <a:ext cx="5635821" cy="591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Sustainable lifestyles are enabled by both efficient infrastructures and individual actions and choices.</a:t>
            </a:r>
          </a:p>
          <a:p>
            <a:endParaRPr lang="en-GB" sz="1333" dirty="0"/>
          </a:p>
          <a:p>
            <a:r>
              <a:rPr lang="en-GB" sz="3200" dirty="0"/>
              <a:t>It means </a:t>
            </a:r>
            <a:r>
              <a:rPr lang="en-GB" sz="3200" b="1" dirty="0">
                <a:solidFill>
                  <a:srgbClr val="009900"/>
                </a:solidFill>
              </a:rPr>
              <a:t>rethinking how we put our values into action, how we organize our daily life, socialize, share, learn and educate. </a:t>
            </a:r>
          </a:p>
          <a:p>
            <a:endParaRPr lang="en-GB" sz="1333" dirty="0"/>
          </a:p>
          <a:p>
            <a:r>
              <a:rPr lang="en-GB" sz="3200" dirty="0"/>
              <a:t>It also means rethinking our ways of living, how we buy </a:t>
            </a:r>
          </a:p>
          <a:p>
            <a:r>
              <a:rPr lang="en-GB" sz="3200" dirty="0"/>
              <a:t>and what we consume. </a:t>
            </a:r>
            <a:endParaRPr lang="nb-NO" sz="32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096836" y="2074460"/>
            <a:ext cx="4457374" cy="461665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Learning, un-learning, re-learning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463819" y="924631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773" lvl="1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Human development needs</a:t>
            </a:r>
            <a:endParaRPr lang="nb-NO" sz="3200" dirty="0"/>
          </a:p>
          <a:p>
            <a:pPr marL="1066773" lvl="1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Environmental degradation</a:t>
            </a:r>
            <a:endParaRPr lang="nb-NO" sz="3200" dirty="0"/>
          </a:p>
          <a:p>
            <a:pPr marL="1066773" lvl="1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Well-being/health problems</a:t>
            </a:r>
          </a:p>
          <a:p>
            <a:pPr marL="1066773" lvl="1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Concerns around education </a:t>
            </a:r>
          </a:p>
          <a:p>
            <a:pPr marL="1066773" lvl="1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Governance issues (community, national and international levels)</a:t>
            </a:r>
            <a:endParaRPr lang="nb-NO" sz="32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2" y="932723"/>
            <a:ext cx="3072341" cy="439965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øp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928479"/>
            <a:ext cx="3853965" cy="48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55474" r="28343" b="8872"/>
          <a:stretch/>
        </p:blipFill>
        <p:spPr bwMode="auto">
          <a:xfrm>
            <a:off x="7666676" y="501379"/>
            <a:ext cx="3721557" cy="20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urnforest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56" y="2996953"/>
            <a:ext cx="5140277" cy="28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 dirty="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4653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447089" y="16621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 America Analysis of background, trends and problems for Sustainable Lifestyles</a:t>
            </a:r>
            <a:endParaRPr lang="nb-NO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92040" y="6173339"/>
            <a:ext cx="9151937" cy="623094"/>
            <a:chOff x="4811" y="6039614"/>
            <a:chExt cx="9152420" cy="74694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2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1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2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1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2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1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2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40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9" name="Picture 2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61" y="630083"/>
            <a:ext cx="8914212" cy="5689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8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10122" y="452670"/>
            <a:ext cx="10561173" cy="5725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dirty="0" smtClean="0">
                <a:solidFill>
                  <a:srgbClr val="7030A0"/>
                </a:solidFill>
              </a:rPr>
              <a:t>Learning to </a:t>
            </a:r>
            <a:r>
              <a:rPr lang="nb-NO" sz="3600" dirty="0" err="1" smtClean="0">
                <a:solidFill>
                  <a:srgbClr val="7030A0"/>
                </a:solidFill>
              </a:rPr>
              <a:t>care</a:t>
            </a:r>
            <a:r>
              <a:rPr lang="nb-NO" sz="2667" dirty="0" smtClean="0"/>
              <a:t>:</a:t>
            </a:r>
          </a:p>
          <a:p>
            <a:pPr lvl="0" algn="ctr"/>
            <a:endParaRPr lang="nb-NO" sz="1000" dirty="0"/>
          </a:p>
          <a:p>
            <a:pPr lvl="0" algn="ctr"/>
            <a:r>
              <a:rPr lang="nb-NO" sz="2667" dirty="0" smtClean="0"/>
              <a:t>-</a:t>
            </a:r>
            <a:r>
              <a:rPr lang="nb-NO" sz="2667" dirty="0" err="1" smtClean="0"/>
              <a:t>Advancing</a:t>
            </a:r>
            <a:r>
              <a:rPr lang="nb-NO" sz="2667" dirty="0" smtClean="0"/>
              <a:t> </a:t>
            </a:r>
            <a:r>
              <a:rPr lang="nb-NO" sz="2667" dirty="0"/>
              <a:t>policy</a:t>
            </a:r>
          </a:p>
          <a:p>
            <a:pPr lvl="0" algn="ctr"/>
            <a:endParaRPr lang="nb-NO" sz="2667" dirty="0"/>
          </a:p>
          <a:p>
            <a:pPr lvl="0" algn="ctr"/>
            <a:r>
              <a:rPr lang="en-US" sz="2667" dirty="0"/>
              <a:t>-Integrating sustainability practices into education and training environments (whole-institution approaches)</a:t>
            </a:r>
          </a:p>
          <a:p>
            <a:pPr lvl="0" algn="ctr"/>
            <a:endParaRPr lang="nb-NO" sz="2667" dirty="0"/>
          </a:p>
          <a:p>
            <a:pPr lvl="0" algn="ctr"/>
            <a:r>
              <a:rPr lang="en-US" sz="2667" dirty="0"/>
              <a:t>-Increasing the capacity of educators and trainers</a:t>
            </a:r>
          </a:p>
          <a:p>
            <a:pPr lvl="0" algn="ctr"/>
            <a:endParaRPr lang="nb-NO" sz="2667" dirty="0"/>
          </a:p>
          <a:p>
            <a:pPr lvl="0" algn="ctr"/>
            <a:r>
              <a:rPr lang="nb-NO" sz="2667" dirty="0"/>
              <a:t>-</a:t>
            </a:r>
            <a:r>
              <a:rPr lang="nb-NO" sz="2667" dirty="0" err="1"/>
              <a:t>Empowering</a:t>
            </a:r>
            <a:r>
              <a:rPr lang="nb-NO" sz="2667" dirty="0"/>
              <a:t> and </a:t>
            </a:r>
            <a:r>
              <a:rPr lang="nb-NO" sz="2667" dirty="0" err="1"/>
              <a:t>mobilizing</a:t>
            </a:r>
            <a:r>
              <a:rPr lang="nb-NO" sz="2667" dirty="0"/>
              <a:t> </a:t>
            </a:r>
            <a:r>
              <a:rPr lang="nb-NO" sz="2667" dirty="0" err="1"/>
              <a:t>youth</a:t>
            </a:r>
            <a:endParaRPr lang="nb-NO" sz="2667" dirty="0"/>
          </a:p>
          <a:p>
            <a:pPr lvl="0" algn="ctr"/>
            <a:endParaRPr lang="nb-NO" sz="2667" dirty="0"/>
          </a:p>
          <a:p>
            <a:pPr lvl="0" algn="ctr"/>
            <a:r>
              <a:rPr lang="en-US" sz="2667" dirty="0"/>
              <a:t>-Encouraging local communities and municipal authorities to develop community-based ESD </a:t>
            </a:r>
            <a:r>
              <a:rPr lang="en-US" sz="2667" dirty="0" err="1"/>
              <a:t>programmes</a:t>
            </a:r>
            <a:r>
              <a:rPr lang="en-US" sz="2667" dirty="0"/>
              <a:t>.</a:t>
            </a:r>
          </a:p>
          <a:p>
            <a:pPr lvl="0" algn="ctr"/>
            <a:endParaRPr lang="nb-NO" sz="2667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10582" y="6110289"/>
            <a:ext cx="12202583" cy="747713"/>
            <a:chOff x="4811" y="6039614"/>
            <a:chExt cx="9152420" cy="746948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10238181 w 7704000"/>
                <a:gd name="T3" fmla="*/ 0 h 1200000"/>
                <a:gd name="T4" fmla="*/ 178661807 w 7704000"/>
                <a:gd name="T5" fmla="*/ 0 h 1200000"/>
                <a:gd name="T6" fmla="*/ 203370559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77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3"/>
          <p:cNvGrpSpPr>
            <a:grpSpLocks/>
          </p:cNvGrpSpPr>
          <p:nvPr/>
        </p:nvGrpSpPr>
        <p:grpSpPr bwMode="auto">
          <a:xfrm>
            <a:off x="1524000" y="6093297"/>
            <a:ext cx="9144000" cy="560785"/>
            <a:chOff x="4811" y="6039614"/>
            <a:chExt cx="9152420" cy="746948"/>
          </a:xfrm>
        </p:grpSpPr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" tIns="27432" rIns="27432" bIns="27432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altLang="nb-NO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altLang="nb-NO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altLang="nb-NO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altLang="nb-NO" sz="105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4109" name="Picture 7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 h 1200000"/>
                <a:gd name="T2" fmla="*/ 27782796 w 7704000"/>
                <a:gd name="T3" fmla="*/ 2 h 1200000"/>
                <a:gd name="T4" fmla="*/ 45027291 w 7704000"/>
                <a:gd name="T5" fmla="*/ 9 h 1200000"/>
                <a:gd name="T6" fmla="*/ 51254432 w 7704000"/>
                <a:gd name="T7" fmla="*/ 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" tIns="27432" rIns="27432" bIns="27432"/>
            <a:lstStyle/>
            <a:p>
              <a:endParaRPr lang="nb-NO" sz="1350"/>
            </a:p>
          </p:txBody>
        </p:sp>
      </p:grpSp>
      <p:pic>
        <p:nvPicPr>
          <p:cNvPr id="4106" name="Bilde 18" descr="skann00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2695" r="462"/>
          <a:stretch>
            <a:fillRect/>
          </a:stretch>
        </p:blipFill>
        <p:spPr bwMode="auto">
          <a:xfrm>
            <a:off x="4439816" y="692697"/>
            <a:ext cx="3652536" cy="510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23" y="332657"/>
            <a:ext cx="1965807" cy="27697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0" y="6093297"/>
            <a:ext cx="9144000" cy="560785"/>
            <a:chOff x="4811" y="6039614"/>
            <a:chExt cx="9152420" cy="746948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" tIns="27432" rIns="27432" bIns="27432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altLang="nb-NO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altLang="nb-NO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altLang="nb-NO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altLang="nb-NO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altLang="nb-NO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altLang="nb-NO" sz="105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 h 1200000"/>
                <a:gd name="T2" fmla="*/ 27782796 w 7704000"/>
                <a:gd name="T3" fmla="*/ 2 h 1200000"/>
                <a:gd name="T4" fmla="*/ 45027291 w 7704000"/>
                <a:gd name="T5" fmla="*/ 9 h 1200000"/>
                <a:gd name="T6" fmla="*/ 51254432 w 7704000"/>
                <a:gd name="T7" fmla="*/ 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" tIns="27432" rIns="27432" bIns="27432"/>
            <a:lstStyle/>
            <a:p>
              <a:endParaRPr lang="nb-NO" sz="1350"/>
            </a:p>
          </p:txBody>
        </p:sp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332657"/>
            <a:ext cx="1944216" cy="27697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88" y="3291014"/>
            <a:ext cx="1797788" cy="25995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113" y="1092314"/>
            <a:ext cx="3082809" cy="439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59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A PERL2012-15\dissemination\LOLA PROJECT (Looking for Likely Alternatives)_files\el-grupo-trabajando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28" y="67419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A PERL2012-15\dissemination\LOLA PROJECT (Looking for Likely Alternatives)_files\carlos-explicando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574324"/>
            <a:ext cx="1940129" cy="19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A PERL2012-15\dissemination\LOLA PROJECT (Looking for Likely Alternatives)_files\compartiendo-ideas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46" y="574325"/>
            <a:ext cx="2586838" cy="19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ustainable-everyday-project.net/lola/files/2013/04/lola_stepbystepcar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760868"/>
            <a:ext cx="4443238" cy="33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631505" y="6093297"/>
            <a:ext cx="8856983" cy="560785"/>
            <a:chOff x="4811" y="6039614"/>
            <a:chExt cx="9152420" cy="746948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27432" tIns="27432" rIns="27432" bIns="27432"/>
            <a:lstStyle/>
            <a:p>
              <a:pPr algn="ctr"/>
              <a:r>
                <a:rPr lang="en-US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825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1350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9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05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5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 h 1200000"/>
                <a:gd name="T2" fmla="*/ 27782796 w 7704000"/>
                <a:gd name="T3" fmla="*/ 2 h 1200000"/>
                <a:gd name="T4" fmla="*/ 45027291 w 7704000"/>
                <a:gd name="T5" fmla="*/ 9 h 1200000"/>
                <a:gd name="T6" fmla="*/ 51254432 w 7704000"/>
                <a:gd name="T7" fmla="*/ 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27432" tIns="27432" rIns="27432" bIns="27432"/>
            <a:lstStyle/>
            <a:p>
              <a:endParaRPr lang="nb-NO" sz="1350"/>
            </a:p>
          </p:txBody>
        </p:sp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37" y="2760869"/>
            <a:ext cx="2049671" cy="29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6" name="TekstSylinder 5"/>
          <p:cNvSpPr txBox="1"/>
          <p:nvPr/>
        </p:nvSpPr>
        <p:spPr>
          <a:xfrm>
            <a:off x="2483893" y="1774209"/>
            <a:ext cx="42817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rgbClr val="7030A0"/>
                </a:solidFill>
              </a:rPr>
              <a:t>Creativity</a:t>
            </a:r>
            <a:endParaRPr lang="en-GB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542925"/>
            <a:ext cx="7953375" cy="57721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353" y="6038852"/>
            <a:ext cx="12202583" cy="747713"/>
            <a:chOff x="4811" y="6039614"/>
            <a:chExt cx="9152420" cy="746948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 h 1200000"/>
                <a:gd name="T2" fmla="*/ 27782796 w 7704000"/>
                <a:gd name="T3" fmla="*/ 2 h 1200000"/>
                <a:gd name="T4" fmla="*/ 45027291 w 7704000"/>
                <a:gd name="T5" fmla="*/ 9 h 1200000"/>
                <a:gd name="T6" fmla="*/ 51254432 w 7704000"/>
                <a:gd name="T7" fmla="*/ 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19077" y="6357523"/>
            <a:ext cx="6952847" cy="3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8" tIns="48768" rIns="48768" bIns="4876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P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artnership for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ducation and Research about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R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esponsible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L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iving</a:t>
            </a:r>
            <a:endParaRPr lang="sl-SI" altLang="nb-NO" sz="1867" dirty="0">
              <a:solidFill>
                <a:srgbClr val="43BB0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53" y="6038852"/>
            <a:ext cx="12202583" cy="747713"/>
            <a:chOff x="4811" y="6039614"/>
            <a:chExt cx="9152420" cy="74694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7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 h 1200000"/>
                <a:gd name="T2" fmla="*/ 27782796 w 7704000"/>
                <a:gd name="T3" fmla="*/ 2 h 1200000"/>
                <a:gd name="T4" fmla="*/ 45027291 w 7704000"/>
                <a:gd name="T5" fmla="*/ 9 h 1200000"/>
                <a:gd name="T6" fmla="*/ 51254432 w 7704000"/>
                <a:gd name="T7" fmla="*/ 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38162"/>
            <a:ext cx="10058400" cy="538399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19077" y="6357523"/>
            <a:ext cx="6952847" cy="3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8" tIns="48768" rIns="48768" bIns="4876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P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artnership for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ducation and Research about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R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esponsible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L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iving</a:t>
            </a:r>
            <a:endParaRPr lang="sl-SI" altLang="nb-NO" sz="1867" dirty="0">
              <a:solidFill>
                <a:srgbClr val="43BB0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655009" y="4530405"/>
            <a:ext cx="7384840" cy="969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9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b="1" dirty="0" smtClean="0"/>
              <a:t>Stimulates </a:t>
            </a:r>
            <a:r>
              <a:rPr lang="en-US" sz="2400" b="1" dirty="0"/>
              <a:t>a transformation of both our inner life and external conditions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9" name="Picture 2" descr="DWS-India-Two_Women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10" y="463087"/>
            <a:ext cx="5285556" cy="406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56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7" descr="bal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27" y="504967"/>
            <a:ext cx="5888499" cy="353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2441414" y="4210944"/>
            <a:ext cx="6950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Helps us become </a:t>
            </a:r>
            <a:r>
              <a:rPr lang="en-US" sz="2400" b="1" dirty="0">
                <a:ea typeface="Calibri" pitchFamily="34" charset="0"/>
                <a:cs typeface="Arial" pitchFamily="34" charset="0"/>
              </a:rPr>
              <a:t>more fully human and </a:t>
            </a:r>
            <a:r>
              <a:rPr lang="en-US" sz="2400" b="1" dirty="0"/>
              <a:t>achieving a dynamic coherence between material and non-material requirements of life.</a:t>
            </a:r>
            <a:r>
              <a:rPr lang="en-US" sz="2400" b="1" dirty="0">
                <a:ea typeface="Calibri" pitchFamily="34" charset="0"/>
                <a:cs typeface="Times New Roman" pitchFamily="18" charset="0"/>
              </a:rPr>
              <a:t>		</a:t>
            </a:r>
            <a:endParaRPr lang="nb-NO" sz="2400" b="1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39496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/>
          <p:cNvSpPr txBox="1"/>
          <p:nvPr/>
        </p:nvSpPr>
        <p:spPr>
          <a:xfrm>
            <a:off x="-44021" y="0"/>
            <a:ext cx="12198436" cy="973529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endParaRPr lang="en-US" sz="3733" b="1" dirty="0"/>
          </a:p>
          <a:p>
            <a:endParaRPr lang="nb-NO" sz="1067" dirty="0"/>
          </a:p>
          <a:p>
            <a:endParaRPr lang="nb-NO" sz="1067" dirty="0"/>
          </a:p>
          <a:p>
            <a:endParaRPr lang="nb-NO" sz="1067" dirty="0"/>
          </a:p>
          <a:p>
            <a:endParaRPr lang="nb-NO" sz="1067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r>
              <a:rPr lang="nb-NO" sz="3733" dirty="0"/>
              <a:t>    </a:t>
            </a:r>
          </a:p>
          <a:p>
            <a:r>
              <a:rPr lang="nb-NO" sz="3733" dirty="0"/>
              <a:t>    </a:t>
            </a:r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  <a:p>
            <a:endParaRPr lang="nb-NO" sz="3733" dirty="0"/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-10582" y="6037184"/>
            <a:ext cx="12202583" cy="747713"/>
            <a:chOff x="4811" y="6039614"/>
            <a:chExt cx="9152420" cy="746948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 dirty="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10238181 w 7704000"/>
                <a:gd name="T3" fmla="*/ 0 h 1200000"/>
                <a:gd name="T4" fmla="*/ 178661807 w 7704000"/>
                <a:gd name="T5" fmla="*/ 0 h 1200000"/>
                <a:gd name="T6" fmla="*/ 203370559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9" y="485121"/>
            <a:ext cx="6285540" cy="313705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7" y="2946813"/>
            <a:ext cx="5792943" cy="28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661618" y="857264"/>
            <a:ext cx="8024960" cy="522604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91840" lvl="8" indent="0" eaLnBrk="1" hangingPunct="1"/>
            <a:endParaRPr lang="en-US" altLang="nb-NO" sz="2160" dirty="0">
              <a:latin typeface="+mn-lt"/>
              <a:ea typeface="Times New Roman" pitchFamily="18" charset="0"/>
              <a:cs typeface="Arial" charset="0"/>
            </a:endParaRPr>
          </a:p>
          <a:p>
            <a:pPr lvl="8" eaLnBrk="1" hangingPunct="1">
              <a:buFont typeface="Wingdings" pitchFamily="2" charset="2"/>
              <a:buChar char="Ø"/>
            </a:pPr>
            <a:r>
              <a:rPr lang="en-US" altLang="nb-NO" sz="2400" b="1" dirty="0" smtClean="0">
                <a:latin typeface="+mn-lt"/>
                <a:ea typeface="Times New Roman" pitchFamily="18" charset="0"/>
                <a:cs typeface="Arial" charset="0"/>
              </a:rPr>
              <a:t>Acquire </a:t>
            </a:r>
            <a:r>
              <a:rPr lang="en-US" altLang="nb-NO" sz="2400" b="1" dirty="0">
                <a:latin typeface="+mn-lt"/>
                <a:ea typeface="Times New Roman" pitchFamily="18" charset="0"/>
                <a:cs typeface="Arial" charset="0"/>
              </a:rPr>
              <a:t>an understanding of </a:t>
            </a:r>
            <a:endParaRPr lang="en-US" altLang="nb-NO" sz="2400" b="1" dirty="0" smtClean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r>
              <a:rPr lang="en-US" altLang="nb-NO" sz="2400" b="1" dirty="0" smtClean="0">
                <a:latin typeface="+mn-lt"/>
                <a:ea typeface="Times New Roman" pitchFamily="18" charset="0"/>
                <a:cs typeface="Arial" charset="0"/>
              </a:rPr>
              <a:t>systems </a:t>
            </a:r>
            <a:r>
              <a:rPr lang="en-US" altLang="nb-NO" sz="2400" b="1" dirty="0">
                <a:latin typeface="+mn-lt"/>
                <a:ea typeface="Times New Roman" pitchFamily="18" charset="0"/>
                <a:cs typeface="Arial" charset="0"/>
              </a:rPr>
              <a:t>and </a:t>
            </a:r>
            <a:r>
              <a:rPr lang="en-US" altLang="nb-NO" sz="2400" b="1" dirty="0" smtClean="0">
                <a:latin typeface="+mn-lt"/>
                <a:ea typeface="Times New Roman" pitchFamily="18" charset="0"/>
                <a:cs typeface="Arial" charset="0"/>
              </a:rPr>
              <a:t>processes</a:t>
            </a:r>
          </a:p>
          <a:p>
            <a:pPr marL="3657600" lvl="8" indent="0" eaLnBrk="1" hangingPunct="1"/>
            <a:endParaRPr lang="en-US" altLang="nb-NO" sz="2400" dirty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en-US" altLang="nb-NO" sz="2400" dirty="0" smtClean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en-US" altLang="nb-NO" sz="2400" dirty="0" smtClean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nb-NO" altLang="nb-NO" sz="2400" dirty="0" smtClean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nb-NO" altLang="nb-NO" sz="2400" dirty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nb-NO" altLang="nb-NO" sz="2400" dirty="0" smtClean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nb-NO" altLang="nb-NO" sz="2400" dirty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nb-NO" altLang="nb-NO" sz="2400" dirty="0" smtClean="0">
              <a:latin typeface="+mn-lt"/>
              <a:ea typeface="Times New Roman" pitchFamily="18" charset="0"/>
              <a:cs typeface="Arial" charset="0"/>
            </a:endParaRPr>
          </a:p>
          <a:p>
            <a:pPr marL="3657600" lvl="8" indent="0" eaLnBrk="1" hangingPunct="1"/>
            <a:endParaRPr lang="nb-NO" altLang="nb-NO" sz="2400" dirty="0">
              <a:latin typeface="+mn-lt"/>
              <a:ea typeface="Times New Roman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nb-NO" altLang="nb-NO" sz="2400" b="1" dirty="0" err="1">
                <a:latin typeface="+mn-lt"/>
                <a:ea typeface="Times New Roman" pitchFamily="18" charset="0"/>
                <a:cs typeface="Arial" charset="0"/>
              </a:rPr>
              <a:t>Gain</a:t>
            </a:r>
            <a:r>
              <a:rPr lang="nb-NO" altLang="nb-NO" sz="2400" b="1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nb-NO" altLang="nb-NO" sz="2400" b="1" dirty="0" err="1">
                <a:latin typeface="+mn-lt"/>
                <a:ea typeface="Times New Roman" pitchFamily="18" charset="0"/>
                <a:cs typeface="Arial" charset="0"/>
              </a:rPr>
              <a:t>insight</a:t>
            </a:r>
            <a:r>
              <a:rPr lang="nb-NO" altLang="nb-NO" sz="2400" b="1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nb-NO" altLang="nb-NO" sz="2400" b="1" dirty="0" err="1">
                <a:latin typeface="+mn-lt"/>
                <a:ea typeface="Times New Roman" pitchFamily="18" charset="0"/>
                <a:cs typeface="Arial" charset="0"/>
              </a:rPr>
              <a:t>into</a:t>
            </a:r>
            <a:r>
              <a:rPr lang="nb-NO" altLang="nb-NO" sz="2400" b="1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nb-NO" altLang="nb-NO" sz="2400" b="1" dirty="0" err="1" smtClean="0">
                <a:latin typeface="+mn-lt"/>
                <a:ea typeface="Times New Roman" pitchFamily="18" charset="0"/>
                <a:cs typeface="Arial" charset="0"/>
              </a:rPr>
              <a:t>interconnections</a:t>
            </a:r>
            <a:endParaRPr lang="nb-NO" altLang="nb-NO" sz="2400" b="1" dirty="0">
              <a:latin typeface="+mn-lt"/>
              <a:ea typeface="Times New Roman" pitchFamily="18" charset="0"/>
              <a:cs typeface="Arial" charset="0"/>
            </a:endParaRPr>
          </a:p>
          <a:p>
            <a:pPr eaLnBrk="1" hangingPunct="1"/>
            <a:endParaRPr lang="nb-NO" altLang="nb-NO" sz="2400" dirty="0"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1" y="517415"/>
            <a:ext cx="6401874" cy="458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17682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148081" y="1684200"/>
            <a:ext cx="5235952" cy="244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sz="900" dirty="0"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b="1" dirty="0">
                <a:ea typeface="Calibri" pitchFamily="34" charset="0"/>
                <a:cs typeface="Times New Roman" pitchFamily="18" charset="0"/>
              </a:rPr>
              <a:t>Recognize that our understanding changes and grows. </a:t>
            </a:r>
          </a:p>
          <a:p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endParaRPr lang="en-US" sz="2400" b="1" dirty="0"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b="1" dirty="0">
                <a:ea typeface="Calibri" pitchFamily="34" charset="0"/>
                <a:cs typeface="Times New Roman" pitchFamily="18" charset="0"/>
              </a:rPr>
              <a:t>What we once thought was right may not always be so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7" descr="Uganda 2008 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871344"/>
            <a:ext cx="3789658" cy="505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690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6395824" y="2306053"/>
            <a:ext cx="4932575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80" dirty="0">
              <a:solidFill>
                <a:schemeClr val="accent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b="1" dirty="0">
                <a:ea typeface="Calibri" pitchFamily="34" charset="0"/>
                <a:cs typeface="Times New Roman" pitchFamily="18" charset="0"/>
              </a:rPr>
              <a:t>Develop trust and compassion </a:t>
            </a:r>
          </a:p>
          <a:p>
            <a:pPr algn="ctr"/>
            <a:r>
              <a:rPr lang="en-US" sz="2400" dirty="0">
                <a:ea typeface="Calibri" pitchFamily="34" charset="0"/>
                <a:cs typeface="Times New Roman" pitchFamily="18" charset="0"/>
              </a:rPr>
              <a:t>and 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b="1" dirty="0">
                <a:ea typeface="Calibri" pitchFamily="34" charset="0"/>
                <a:cs typeface="Times New Roman" pitchFamily="18" charset="0"/>
              </a:rPr>
              <a:t>inspire the capacity for service</a:t>
            </a:r>
          </a:p>
          <a:p>
            <a:pPr algn="ctr"/>
            <a:endParaRPr lang="en-US" sz="252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13" y="1360298"/>
            <a:ext cx="5247642" cy="3486022"/>
          </a:xfrm>
          <a:prstGeom prst="rect">
            <a:avLst/>
          </a:prstGeom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3484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ktangel 6"/>
          <p:cNvSpPr>
            <a:spLocks noChangeArrowheads="1"/>
          </p:cNvSpPr>
          <p:nvPr/>
        </p:nvSpPr>
        <p:spPr bwMode="auto">
          <a:xfrm>
            <a:off x="7341142" y="1987689"/>
            <a:ext cx="2981132" cy="2696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20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Foster a vibrant community life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/>
              <a:t> in neighborhoods and villages, </a:t>
            </a:r>
          </a:p>
          <a:p>
            <a:pPr algn="ctr"/>
            <a:r>
              <a:rPr lang="en-US" sz="2400" b="1" dirty="0"/>
              <a:t>    characterized by such a keen sense</a:t>
            </a:r>
          </a:p>
          <a:p>
            <a:pPr algn="ctr"/>
            <a:r>
              <a:rPr lang="en-US" sz="2400" b="1" dirty="0"/>
              <a:t>    of purpose.  </a:t>
            </a:r>
            <a:endParaRPr lang="nb-NO" sz="2400" b="1" dirty="0"/>
          </a:p>
        </p:txBody>
      </p:sp>
      <p:pic>
        <p:nvPicPr>
          <p:cNvPr id="8" name="Bilde 7" descr="IMG_399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357" y="1205339"/>
            <a:ext cx="5821223" cy="426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16467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1546010" y="6021289"/>
            <a:ext cx="9014486" cy="560785"/>
            <a:chOff x="4811" y="6039614"/>
            <a:chExt cx="9152420" cy="746948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918" tIns="32918" rIns="32918" bIns="3291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162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08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99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162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08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99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162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08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99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162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08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260">
                <a:solidFill>
                  <a:srgbClr val="43BB0D"/>
                </a:solidFill>
                <a:cs typeface="Arial" charset="0"/>
              </a:endParaRPr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149 h 1200000"/>
                <a:gd name="T2" fmla="*/ 8318386 w 7704000"/>
                <a:gd name="T3" fmla="*/ 2315 h 1200000"/>
                <a:gd name="T4" fmla="*/ 13481516 w 7704000"/>
                <a:gd name="T5" fmla="*/ 9260 h 1200000"/>
                <a:gd name="T6" fmla="*/ 15345986 w 7704000"/>
                <a:gd name="T7" fmla="*/ 5093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2918" tIns="32918" rIns="32918" bIns="32918"/>
            <a:lstStyle/>
            <a:p>
              <a:endParaRPr lang="nb-NO" sz="1620"/>
            </a:p>
          </p:txBody>
        </p:sp>
      </p:grpSp>
      <p:sp>
        <p:nvSpPr>
          <p:cNvPr id="8" name="Rektangel 7"/>
          <p:cNvSpPr/>
          <p:nvPr/>
        </p:nvSpPr>
        <p:spPr>
          <a:xfrm>
            <a:off x="1317609" y="360804"/>
            <a:ext cx="460851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Global citizenship </a:t>
            </a:r>
            <a:endParaRPr lang="en-US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--not only:</a:t>
            </a:r>
          </a:p>
          <a:p>
            <a:pPr algn="ctr">
              <a:defRPr/>
            </a:pPr>
            <a:r>
              <a:rPr lang="en-US" sz="2400" dirty="0"/>
              <a:t> personally responsible citizenship </a:t>
            </a:r>
          </a:p>
          <a:p>
            <a:pPr algn="ctr">
              <a:defRPr/>
            </a:pPr>
            <a:r>
              <a:rPr lang="en-US" sz="2400" dirty="0"/>
              <a:t>(</a:t>
            </a:r>
            <a:r>
              <a:rPr lang="en-US" sz="2400" i="1" dirty="0"/>
              <a:t>how one leads one’s own life</a:t>
            </a:r>
            <a:r>
              <a:rPr lang="en-US" sz="2400" dirty="0"/>
              <a:t>), </a:t>
            </a:r>
          </a:p>
          <a:p>
            <a:pPr algn="ctr">
              <a:defRPr/>
            </a:pPr>
            <a:endParaRPr lang="en-US" sz="1000" dirty="0"/>
          </a:p>
          <a:p>
            <a:pPr algn="ctr">
              <a:defRPr/>
            </a:pPr>
            <a:endParaRPr lang="en-US" sz="1000" dirty="0"/>
          </a:p>
          <a:p>
            <a:pPr algn="ctr">
              <a:defRPr/>
            </a:pPr>
            <a:r>
              <a:rPr lang="en-US" sz="2400" dirty="0"/>
              <a:t>nor merely participatory citizenship </a:t>
            </a:r>
          </a:p>
          <a:p>
            <a:pPr algn="ctr">
              <a:defRPr/>
            </a:pPr>
            <a:r>
              <a:rPr lang="en-US" sz="2400" dirty="0"/>
              <a:t>(</a:t>
            </a:r>
            <a:r>
              <a:rPr lang="en-US" sz="2400" i="1" dirty="0"/>
              <a:t>how one interacts with others</a:t>
            </a:r>
            <a:r>
              <a:rPr lang="en-US" sz="2400" dirty="0"/>
              <a:t>)--</a:t>
            </a:r>
          </a:p>
          <a:p>
            <a:pPr algn="ctr">
              <a:defRPr/>
            </a:pPr>
            <a:endParaRPr lang="en-US" sz="1000" dirty="0"/>
          </a:p>
          <a:p>
            <a:pPr algn="ctr">
              <a:defRPr/>
            </a:pPr>
            <a:endParaRPr lang="en-US" sz="1000" dirty="0"/>
          </a:p>
          <a:p>
            <a:pPr algn="ctr">
              <a:defRPr/>
            </a:pPr>
            <a:r>
              <a:rPr lang="en-US" sz="2400" dirty="0"/>
              <a:t>But </a:t>
            </a:r>
            <a:r>
              <a:rPr lang="en-US" sz="2400" b="1" dirty="0">
                <a:solidFill>
                  <a:srgbClr val="FF0000"/>
                </a:solidFill>
              </a:rPr>
              <a:t>transformative citizenship </a:t>
            </a:r>
            <a:r>
              <a:rPr lang="en-US" sz="2400" dirty="0"/>
              <a:t>leading to </a:t>
            </a:r>
          </a:p>
          <a:p>
            <a:pPr algn="ctr">
              <a:defRPr/>
            </a:pPr>
            <a:r>
              <a:rPr lang="en-US" sz="2400" b="1" i="1" dirty="0">
                <a:solidFill>
                  <a:srgbClr val="0000FF"/>
                </a:solidFill>
              </a:rPr>
              <a:t>compassionate connectedness</a:t>
            </a:r>
          </a:p>
          <a:p>
            <a:pPr algn="ctr">
              <a:defRPr/>
            </a:pPr>
            <a:r>
              <a:rPr lang="en-US" sz="2400" dirty="0"/>
              <a:t>based on empathy, collective social learning, moderation and sharing.</a:t>
            </a:r>
          </a:p>
          <a:p>
            <a:pPr algn="ctr">
              <a:defRPr/>
            </a:pPr>
            <a:endParaRPr lang="nb-NO" sz="2400" dirty="0"/>
          </a:p>
        </p:txBody>
      </p:sp>
      <p:pic>
        <p:nvPicPr>
          <p:cNvPr id="10" name="Picture 2" descr="PC0305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53" y="1043145"/>
            <a:ext cx="5619908" cy="468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8764" y="6038851"/>
            <a:ext cx="9151937" cy="747713"/>
            <a:chOff x="4811" y="6039614"/>
            <a:chExt cx="9152420" cy="746948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5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10238181 w 7704000"/>
                <a:gd name="T3" fmla="*/ 0 h 1200000"/>
                <a:gd name="T4" fmla="*/ 178661807 w 7704000"/>
                <a:gd name="T5" fmla="*/ 0 h 1200000"/>
                <a:gd name="T6" fmla="*/ 203370559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7" name="Rektangel 6"/>
          <p:cNvSpPr/>
          <p:nvPr/>
        </p:nvSpPr>
        <p:spPr>
          <a:xfrm>
            <a:off x="1523937" y="800450"/>
            <a:ext cx="8389984" cy="452431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“</a:t>
            </a:r>
            <a:r>
              <a:rPr lang="en-US" sz="3200" dirty="0"/>
              <a:t>Broader visions of human purpose and prosperity are moving from the periphery to the center of public </a:t>
            </a:r>
            <a:r>
              <a:rPr lang="en-US" sz="3200" dirty="0" smtClean="0"/>
              <a:t>discourse….</a:t>
            </a:r>
            <a:endParaRPr lang="en-US" sz="3200" dirty="0"/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….</a:t>
            </a:r>
            <a:r>
              <a:rPr lang="en-US" sz="3200" dirty="0" smtClean="0"/>
              <a:t>As </a:t>
            </a:r>
            <a:r>
              <a:rPr lang="en-US" sz="3200" dirty="0"/>
              <a:t>the sweeping tides of consumerism, unfettered consumption, extreme poverty and marginalization recede, they will reveal the human capacities for justice, reciprocity and happiness.” </a:t>
            </a:r>
            <a:r>
              <a:rPr lang="en-US" sz="2400" dirty="0"/>
              <a:t>(Rethinking Prosperity)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243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kan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1"/>
          <a:stretch>
            <a:fillRect/>
          </a:stretch>
        </p:blipFill>
        <p:spPr bwMode="auto">
          <a:xfrm>
            <a:off x="1718697" y="310342"/>
            <a:ext cx="69089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ktangel 4"/>
          <p:cNvSpPr>
            <a:spLocks noChangeArrowheads="1"/>
          </p:cNvSpPr>
          <p:nvPr/>
        </p:nvSpPr>
        <p:spPr bwMode="auto">
          <a:xfrm>
            <a:off x="8616280" y="2564905"/>
            <a:ext cx="212598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nb-NO" sz="2160" dirty="0" smtClean="0">
                <a:latin typeface="Calibri" pitchFamily="34" charset="0"/>
                <a:cs typeface="Times New Roman" pitchFamily="18" charset="0"/>
              </a:rPr>
              <a:t>Thank you</a:t>
            </a:r>
            <a:endParaRPr lang="en-GB" altLang="nb-NO" sz="2160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GB" altLang="nb-NO" sz="99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GB" altLang="nb-NO" sz="99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The Treasure Within</a:t>
            </a:r>
            <a:r>
              <a:rPr lang="en-GB" altLang="nb-NO" sz="99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Delores)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7430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/>
          <a:stretch/>
        </p:blipFill>
        <p:spPr>
          <a:xfrm>
            <a:off x="1264605" y="161649"/>
            <a:ext cx="6205660" cy="351540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1" y="2724635"/>
            <a:ext cx="7200800" cy="324597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536162" y="5070783"/>
            <a:ext cx="3454792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467" dirty="0"/>
              <a:t>2010 World Consumption Cartogram</a:t>
            </a:r>
          </a:p>
          <a:p>
            <a:pPr lvl="1"/>
            <a:r>
              <a:rPr lang="en-GB" sz="1467" dirty="0"/>
              <a:t>CO2 impact adjusted</a:t>
            </a:r>
            <a:endParaRPr lang="nb-NO" sz="1467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 dirty="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40751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6" r="47148" b="64940"/>
          <a:stretch>
            <a:fillRect/>
          </a:stretch>
        </p:blipFill>
        <p:spPr bwMode="auto">
          <a:xfrm>
            <a:off x="6459568" y="1525455"/>
            <a:ext cx="4296113" cy="28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1" y="1264621"/>
            <a:ext cx="4840941" cy="3227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53" y="6038852"/>
            <a:ext cx="12202583" cy="747713"/>
            <a:chOff x="4811" y="6039614"/>
            <a:chExt cx="9152420" cy="74694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48768" tIns="48768" rIns="48768" bIns="48768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467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7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23 h 1200000"/>
                <a:gd name="T2" fmla="*/ 27782796 w 7704000"/>
                <a:gd name="T3" fmla="*/ 2 h 1200000"/>
                <a:gd name="T4" fmla="*/ 45027291 w 7704000"/>
                <a:gd name="T5" fmla="*/ 9 h 1200000"/>
                <a:gd name="T6" fmla="*/ 51254432 w 7704000"/>
                <a:gd name="T7" fmla="*/ 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19077" y="6357523"/>
            <a:ext cx="6952847" cy="3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8" tIns="48768" rIns="48768" bIns="4876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P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artnership for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ducation and Research about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R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esponsible</a:t>
            </a:r>
            <a:r>
              <a:rPr lang="en-US" altLang="nb-NO" sz="1467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nb-NO" sz="2400" b="1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L</a:t>
            </a:r>
            <a:r>
              <a:rPr lang="en-US" altLang="nb-NO" sz="1600" dirty="0">
                <a:solidFill>
                  <a:srgbClr val="43BB0D"/>
                </a:solidFill>
                <a:latin typeface="Arial Unicode MS" pitchFamily="34" charset="-128"/>
                <a:cs typeface="Arial" charset="0"/>
              </a:rPr>
              <a:t>iving</a:t>
            </a:r>
            <a:endParaRPr lang="sl-SI" altLang="nb-NO" sz="1867" dirty="0">
              <a:solidFill>
                <a:srgbClr val="43BB0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intisdeaddiscuss.files.wordpress.com/2012/06/seoulcommune6.jpg?w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980728"/>
            <a:ext cx="7633547" cy="4392488"/>
          </a:xfrm>
          <a:prstGeom prst="rect">
            <a:avLst/>
          </a:prstGeom>
          <a:noFill/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8764" y="6038851"/>
            <a:ext cx="9151937" cy="747713"/>
            <a:chOff x="4811" y="6039614"/>
            <a:chExt cx="9152420" cy="746948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10238181 w 7704000"/>
                <a:gd name="T3" fmla="*/ 0 h 1200000"/>
                <a:gd name="T4" fmla="*/ 178661807 w 7704000"/>
                <a:gd name="T5" fmla="*/ 0 h 1200000"/>
                <a:gd name="T6" fmla="*/ 203370559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252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620688"/>
            <a:ext cx="875300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328249" y="5157192"/>
            <a:ext cx="19912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Calibri" pitchFamily="34" charset="0"/>
                <a:cs typeface="Times New Roman" pitchFamily="18" charset="0"/>
              </a:rPr>
              <a:t>Vincent </a:t>
            </a:r>
            <a:r>
              <a:rPr lang="en-US" sz="1100" dirty="0" err="1">
                <a:latin typeface="Calibri" pitchFamily="34" charset="0"/>
                <a:cs typeface="Times New Roman" pitchFamily="18" charset="0"/>
              </a:rPr>
              <a:t>Callebaut</a:t>
            </a:r>
            <a:r>
              <a:rPr lang="en-US" sz="1100" dirty="0">
                <a:latin typeface="Calibri" pitchFamily="34" charset="0"/>
                <a:cs typeface="Times New Roman" pitchFamily="18" charset="0"/>
              </a:rPr>
              <a:t> Architectures</a:t>
            </a:r>
            <a:endParaRPr lang="en-US" dirty="0">
              <a:latin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16064" y="6110288"/>
            <a:ext cx="9151937" cy="747713"/>
            <a:chOff x="4811" y="6039614"/>
            <a:chExt cx="9152420" cy="74694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7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10238181 w 7704000"/>
                <a:gd name="T3" fmla="*/ 0 h 1200000"/>
                <a:gd name="T4" fmla="*/ 178661807 w 7704000"/>
                <a:gd name="T5" fmla="*/ 0 h 1200000"/>
                <a:gd name="T6" fmla="*/ 203370559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447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 dirty="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29741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358" y="6038853"/>
            <a:ext cx="12202583" cy="747713"/>
            <a:chOff x="4811" y="6039614"/>
            <a:chExt cx="9152420" cy="746948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768" tIns="48768" rIns="48768" bIns="4876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P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artnership for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ducation and Research about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R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esponsible</a:t>
              </a:r>
              <a:r>
                <a:rPr lang="en-US" altLang="nb-NO" sz="1467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 </a:t>
              </a:r>
              <a:r>
                <a:rPr lang="en-US" altLang="nb-NO" sz="2400" b="1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L</a:t>
              </a:r>
              <a:r>
                <a:rPr lang="en-US" altLang="nb-NO" sz="1600" dirty="0">
                  <a:solidFill>
                    <a:srgbClr val="43BB0D"/>
                  </a:solidFill>
                  <a:latin typeface="Arial Unicode MS" pitchFamily="34" charset="-128"/>
                  <a:cs typeface="Arial" charset="0"/>
                </a:rPr>
                <a:t>iving</a:t>
              </a:r>
              <a:endParaRPr lang="sl-SI" altLang="nb-NO" sz="1867" dirty="0">
                <a:solidFill>
                  <a:srgbClr val="43BB0D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0 h 1200000"/>
                <a:gd name="T2" fmla="*/ 130963892 w 7704000"/>
                <a:gd name="T3" fmla="*/ 0 h 1200000"/>
                <a:gd name="T4" fmla="*/ 212251769 w 7704000"/>
                <a:gd name="T5" fmla="*/ 0 h 1200000"/>
                <a:gd name="T6" fmla="*/ 241605958 w 7704000"/>
                <a:gd name="T7" fmla="*/ 0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43BB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768" tIns="48768" rIns="48768" bIns="48768"/>
            <a:lstStyle/>
            <a:p>
              <a:endParaRPr lang="nb-NO" sz="2400"/>
            </a:p>
          </p:txBody>
        </p:sp>
      </p:grpSp>
    </p:spTree>
    <p:extLst>
      <p:ext uri="{BB962C8B-B14F-4D97-AF65-F5344CB8AC3E}">
        <p14:creationId xmlns:p14="http://schemas.microsoft.com/office/powerpoint/2010/main" val="41018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840</Words>
  <Application>Microsoft Office PowerPoint</Application>
  <PresentationFormat>Widescreen</PresentationFormat>
  <Paragraphs>194</Paragraphs>
  <Slides>36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3" baseType="lpstr">
      <vt:lpstr>Arial Unicode MS</vt:lpstr>
      <vt:lpstr>Arial</vt:lpstr>
      <vt:lpstr>Calibri</vt:lpstr>
      <vt:lpstr>Calibri Light</vt:lpstr>
      <vt:lpstr>Times New Roman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Victoria Thoresen</dc:creator>
  <cp:lastModifiedBy>Victoria Thoresen</cp:lastModifiedBy>
  <cp:revision>23</cp:revision>
  <dcterms:created xsi:type="dcterms:W3CDTF">2016-10-05T14:35:48Z</dcterms:created>
  <dcterms:modified xsi:type="dcterms:W3CDTF">2016-10-08T02:56:07Z</dcterms:modified>
</cp:coreProperties>
</file>