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34"/>
  </p:notesMasterIdLst>
  <p:sldIdLst>
    <p:sldId id="299" r:id="rId2"/>
    <p:sldId id="334" r:id="rId3"/>
    <p:sldId id="339" r:id="rId4"/>
    <p:sldId id="341" r:id="rId5"/>
    <p:sldId id="342" r:id="rId6"/>
    <p:sldId id="343" r:id="rId7"/>
    <p:sldId id="344" r:id="rId8"/>
    <p:sldId id="345" r:id="rId9"/>
    <p:sldId id="346" r:id="rId10"/>
    <p:sldId id="347" r:id="rId11"/>
    <p:sldId id="330" r:id="rId12"/>
    <p:sldId id="348" r:id="rId13"/>
    <p:sldId id="349" r:id="rId14"/>
    <p:sldId id="350" r:id="rId15"/>
    <p:sldId id="322" r:id="rId16"/>
    <p:sldId id="351" r:id="rId17"/>
    <p:sldId id="352" r:id="rId18"/>
    <p:sldId id="353" r:id="rId19"/>
    <p:sldId id="354" r:id="rId20"/>
    <p:sldId id="355" r:id="rId21"/>
    <p:sldId id="309" r:id="rId22"/>
    <p:sldId id="356" r:id="rId23"/>
    <p:sldId id="317" r:id="rId24"/>
    <p:sldId id="335" r:id="rId25"/>
    <p:sldId id="320" r:id="rId26"/>
    <p:sldId id="336" r:id="rId27"/>
    <p:sldId id="337" r:id="rId28"/>
    <p:sldId id="338" r:id="rId29"/>
    <p:sldId id="357" r:id="rId30"/>
    <p:sldId id="358" r:id="rId31"/>
    <p:sldId id="359" r:id="rId32"/>
    <p:sldId id="312"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8" d="100"/>
          <a:sy n="98" d="100"/>
        </p:scale>
        <p:origin x="27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7130361-93B2-419A-BA34-77E8ADE6D490}" type="datetimeFigureOut">
              <a:rPr lang="en-US"/>
              <a:pPr>
                <a:defRPr/>
              </a:pPr>
              <a:t>10/4/2016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2D3C07-929C-4598-BBAB-5C1A3C1EC086}" type="slidenum">
              <a:rPr lang="en-US"/>
              <a:pPr>
                <a:defRPr/>
              </a:pPr>
              <a:t>‹#›</a:t>
            </a:fld>
            <a:endParaRPr lang="en-US"/>
          </a:p>
        </p:txBody>
      </p:sp>
    </p:spTree>
    <p:extLst>
      <p:ext uri="{BB962C8B-B14F-4D97-AF65-F5344CB8AC3E}">
        <p14:creationId xmlns:p14="http://schemas.microsoft.com/office/powerpoint/2010/main" val="2299914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259736-0755-4E81-A4E2-05D1DB8404A4}" type="slidenum">
              <a:rPr lang="en-US"/>
              <a:pPr>
                <a:defRPr/>
              </a:pPr>
              <a:t>1</a:t>
            </a:fld>
            <a:endParaRPr lang="en-US"/>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 smtClean="0"/>
          </a:p>
        </p:txBody>
      </p:sp>
    </p:spTree>
    <p:extLst>
      <p:ext uri="{BB962C8B-B14F-4D97-AF65-F5344CB8AC3E}">
        <p14:creationId xmlns:p14="http://schemas.microsoft.com/office/powerpoint/2010/main" val="256271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https://www.youtube.com/watch?v=myBUsmMdmDQ </a:t>
            </a:r>
            <a:endParaRPr lang="en-US" dirty="0"/>
          </a:p>
        </p:txBody>
      </p:sp>
      <p:sp>
        <p:nvSpPr>
          <p:cNvPr id="4" name="Slide Number Placeholder 3"/>
          <p:cNvSpPr>
            <a:spLocks noGrp="1"/>
          </p:cNvSpPr>
          <p:nvPr>
            <p:ph type="sldNum" sz="quarter" idx="10"/>
          </p:nvPr>
        </p:nvSpPr>
        <p:spPr/>
        <p:txBody>
          <a:bodyPr/>
          <a:lstStyle/>
          <a:p>
            <a:pPr>
              <a:defRPr/>
            </a:pPr>
            <a:fld id="{712D3C07-929C-4598-BBAB-5C1A3C1EC086}" type="slidenum">
              <a:rPr lang="en-US" smtClean="0"/>
              <a:pPr>
                <a:defRPr/>
              </a:pPr>
              <a:t>2</a:t>
            </a:fld>
            <a:endParaRPr lang="en-US"/>
          </a:p>
        </p:txBody>
      </p:sp>
    </p:spTree>
    <p:extLst>
      <p:ext uri="{BB962C8B-B14F-4D97-AF65-F5344CB8AC3E}">
        <p14:creationId xmlns:p14="http://schemas.microsoft.com/office/powerpoint/2010/main" val="56649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7A5DC9-4932-45AF-95D0-3B6030FFD1E2}" type="datetimeFigureOut">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578C83-841C-4C25-917B-CFB5178721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0F48A0-C141-4A0E-966B-F614C1A91B6F}" type="datetimeFigureOut">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5CC31C-D26B-4705-8FD0-EE4D4E8986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5A129F-8BD2-4F49-827D-76D9EC76EDF9}" type="datetimeFigureOut">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A909D9-0D1B-45FD-A8CB-6322FE3E17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781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752600"/>
            <a:ext cx="6781800" cy="4495800"/>
          </a:xfrm>
        </p:spPr>
        <p:txBody>
          <a:bodyPr rtlCol="0">
            <a:normAutofit/>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73AB12-7E84-420B-AB04-9E5BEAF7A918}" type="datetimeFigureOut">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3E4AC6-DC48-479A-93A1-4F96EE54B8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B51761-DB6F-46BA-8FB2-DCE6D9D7BE40}" type="datetimeFigureOut">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73673E-4E6F-4133-80DD-29B774F0CC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B0C8B2-5E72-4699-85F1-B1CD862908EA}" type="datetimeFigureOut">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5E063-B743-4A29-A824-2696156280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2C8679-7648-4DA0-B50B-02B840765D38}" type="datetimeFigureOut">
              <a:rPr lang="en-US"/>
              <a:pPr>
                <a:defRPr/>
              </a:pPr>
              <a:t>10/4/2016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E6E522-0C48-4982-B333-26B0145298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C11431-0C9C-4A4D-B19A-7AF1FE60E9E5}" type="datetimeFigureOut">
              <a:rPr lang="en-US"/>
              <a:pPr>
                <a:defRPr/>
              </a:pPr>
              <a:t>10/4/2016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F9717D-3C1A-41A9-BD32-E66372EE09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822CD-6789-4FDF-8ECA-AFF82D88984B}" type="datetimeFigureOut">
              <a:rPr lang="en-US"/>
              <a:pPr>
                <a:defRPr/>
              </a:pPr>
              <a:t>10/4/2016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D299C4-4109-443C-842A-3359E468AD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7FC3CB-B2DA-4285-8633-3C8671989843}" type="datetimeFigureOut">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FCD45E-ED0B-49CB-84B3-D23A8C7AD6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1F28FD-769B-46D9-A067-DEA5C16377B7}" type="datetimeFigureOut">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195BE9-E2F1-41FD-8143-8239C5CB3E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4E887F6-10EB-4ADB-BCE2-6922C4305C77}" type="datetimeFigureOut">
              <a:rPr lang="en-US"/>
              <a:pPr>
                <a:defRPr/>
              </a:pPr>
              <a:t>10/4/2016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A3514BB-E0B3-41E9-9CD5-9621C1ECD3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yBUsmMdmDQ"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artadelatierra.org/" TargetMode="External"/><Relationship Id="rId2" Type="http://schemas.openxmlformats.org/officeDocument/2006/relationships/hyperlink" Target="mailto:ajimenez@earthcharte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447800"/>
            <a:ext cx="1295400" cy="4357688"/>
          </a:xfrm>
          <a:prstGeom prst="rect">
            <a:avLst/>
          </a:prstGeom>
          <a:solidFill>
            <a:schemeClr val="bg1"/>
          </a:solidFill>
          <a:ln w="9525">
            <a:noFill/>
            <a:miter lim="800000"/>
            <a:headEnd/>
            <a:tailEnd/>
          </a:ln>
        </p:spPr>
        <p:txBody>
          <a:bodyPr wrap="none" anchor="ctr"/>
          <a:lstStyle/>
          <a:p>
            <a:endParaRPr lang="es-ES"/>
          </a:p>
        </p:txBody>
      </p:sp>
      <p:sp>
        <p:nvSpPr>
          <p:cNvPr id="3075" name="Rectangle 14"/>
          <p:cNvSpPr>
            <a:spLocks noChangeArrowheads="1"/>
          </p:cNvSpPr>
          <p:nvPr/>
        </p:nvSpPr>
        <p:spPr bwMode="auto">
          <a:xfrm>
            <a:off x="647700" y="836712"/>
            <a:ext cx="7772400" cy="1368152"/>
          </a:xfrm>
          <a:prstGeom prst="rect">
            <a:avLst/>
          </a:prstGeom>
          <a:noFill/>
          <a:ln w="9525">
            <a:noFill/>
            <a:miter lim="800000"/>
            <a:headEnd/>
            <a:tailEnd/>
          </a:ln>
        </p:spPr>
        <p:txBody>
          <a:bodyPr anchor="ctr"/>
          <a:lstStyle/>
          <a:p>
            <a:pPr algn="ctr" defTabSz="914400" eaLnBrk="0" hangingPunct="0"/>
            <a:r>
              <a:rPr lang="es-ES" sz="4400" dirty="0">
                <a:solidFill>
                  <a:srgbClr val="00699D"/>
                </a:solidFill>
              </a:rPr>
              <a:t/>
            </a:r>
            <a:br>
              <a:rPr lang="es-ES" sz="4400" dirty="0">
                <a:solidFill>
                  <a:srgbClr val="00699D"/>
                </a:solidFill>
              </a:rPr>
            </a:br>
            <a:r>
              <a:rPr lang="es-ES" sz="4400" dirty="0" smtClean="0">
                <a:solidFill>
                  <a:srgbClr val="00699D"/>
                </a:solidFill>
              </a:rPr>
              <a:t> </a:t>
            </a:r>
          </a:p>
          <a:p>
            <a:pPr algn="ctr" defTabSz="914400" eaLnBrk="0" hangingPunct="0"/>
            <a:r>
              <a:rPr lang="es-419" sz="3600" b="1" dirty="0" smtClean="0">
                <a:solidFill>
                  <a:srgbClr val="00699D"/>
                </a:solidFill>
              </a:rPr>
              <a:t>Educación y valores: La Carta de la Tierra y ODS 4</a:t>
            </a:r>
            <a:endParaRPr lang="es-ES" sz="4400" b="1" dirty="0" smtClean="0">
              <a:solidFill>
                <a:srgbClr val="00699D"/>
              </a:solidFill>
            </a:endParaRPr>
          </a:p>
          <a:p>
            <a:pPr algn="ctr" defTabSz="914400" eaLnBrk="0" hangingPunct="0"/>
            <a:endParaRPr lang="es-ES" sz="3200" i="1" dirty="0" smtClean="0">
              <a:solidFill>
                <a:srgbClr val="00699D"/>
              </a:solidFill>
            </a:endParaRPr>
          </a:p>
          <a:p>
            <a:pPr algn="ctr" defTabSz="914400" eaLnBrk="0" hangingPunct="0"/>
            <a:endParaRPr lang="es-ES" sz="3200" i="1" dirty="0" smtClean="0">
              <a:solidFill>
                <a:srgbClr val="00699D"/>
              </a:solidFill>
            </a:endParaRPr>
          </a:p>
          <a:p>
            <a:pPr algn="ctr" defTabSz="914400" eaLnBrk="0" hangingPunct="0"/>
            <a:r>
              <a:rPr lang="es-ES" sz="3200" i="1" dirty="0" smtClean="0">
                <a:solidFill>
                  <a:srgbClr val="00699D"/>
                </a:solidFill>
              </a:rPr>
              <a:t>Alicia Jiménez Elizondo</a:t>
            </a:r>
          </a:p>
          <a:p>
            <a:pPr algn="ctr" defTabSz="914400" eaLnBrk="0" hangingPunct="0"/>
            <a:r>
              <a:rPr lang="es-ES" sz="3200" i="1" dirty="0" smtClean="0">
                <a:solidFill>
                  <a:srgbClr val="00699D"/>
                </a:solidFill>
              </a:rPr>
              <a:t>Centro Carta de la Tierra de </a:t>
            </a:r>
          </a:p>
          <a:p>
            <a:pPr algn="ctr" defTabSz="914400" eaLnBrk="0" hangingPunct="0"/>
            <a:r>
              <a:rPr lang="es-ES" sz="3200" i="1" dirty="0" smtClean="0">
                <a:solidFill>
                  <a:srgbClr val="00699D"/>
                </a:solidFill>
              </a:rPr>
              <a:t>Educación para el Desarrollo Sostenible</a:t>
            </a:r>
            <a:endParaRPr lang="es-ES" sz="4400" b="1" dirty="0">
              <a:solidFill>
                <a:srgbClr val="00699D"/>
              </a:solidFill>
            </a:endParaRPr>
          </a:p>
        </p:txBody>
      </p:sp>
      <p:pic>
        <p:nvPicPr>
          <p:cNvPr id="3076" name="Picture 3" descr="Video2.jpg"/>
          <p:cNvPicPr>
            <a:picLocks noChangeAspect="1"/>
          </p:cNvPicPr>
          <p:nvPr/>
        </p:nvPicPr>
        <p:blipFill>
          <a:blip r:embed="rId3"/>
          <a:srcRect/>
          <a:stretch>
            <a:fillRect/>
          </a:stretch>
        </p:blipFill>
        <p:spPr bwMode="auto">
          <a:xfrm>
            <a:off x="3397250" y="4149080"/>
            <a:ext cx="2232025" cy="2292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25" y="908720"/>
            <a:ext cx="7801083" cy="5544616"/>
          </a:xfrm>
        </p:spPr>
        <p:txBody>
          <a:bodyPr/>
          <a:lstStyle/>
          <a:p>
            <a:r>
              <a:rPr lang="es-419" sz="2800" dirty="0" smtClean="0"/>
              <a:t>La UNESCO habla sobre la importancia que los procesos educativos promuevan </a:t>
            </a:r>
            <a:r>
              <a:rPr lang="es-419" sz="2800" dirty="0" smtClean="0">
                <a:solidFill>
                  <a:schemeClr val="accent2"/>
                </a:solidFill>
              </a:rPr>
              <a:t>el aprender a conocer, a hacer, a vivir juntos, a ser, </a:t>
            </a:r>
            <a:r>
              <a:rPr lang="es-419" sz="2800" dirty="0" smtClean="0"/>
              <a:t>y por último, </a:t>
            </a:r>
            <a:r>
              <a:rPr lang="es-419" sz="2800" dirty="0" smtClean="0">
                <a:solidFill>
                  <a:schemeClr val="accent2"/>
                </a:solidFill>
              </a:rPr>
              <a:t>aprender a transformarse y transformar la sociedad</a:t>
            </a:r>
            <a:r>
              <a:rPr lang="es-419" sz="2800" dirty="0" smtClean="0"/>
              <a:t>. </a:t>
            </a:r>
          </a:p>
          <a:p>
            <a:endParaRPr lang="es-419" sz="2800" dirty="0" smtClean="0"/>
          </a:p>
          <a:p>
            <a:r>
              <a:rPr lang="es-419" sz="2800" dirty="0" smtClean="0"/>
              <a:t>Lo importante entonces es fortalecer en las procesos educativos </a:t>
            </a:r>
            <a:r>
              <a:rPr lang="es-419" sz="2800" b="1" dirty="0" smtClean="0">
                <a:solidFill>
                  <a:schemeClr val="accent2"/>
                </a:solidFill>
              </a:rPr>
              <a:t>“momentos transformadores” </a:t>
            </a:r>
            <a:r>
              <a:rPr lang="es-419" sz="2800" dirty="0" smtClean="0"/>
              <a:t>que fomenten los valores que lleven hacia el respeto y cuidado de la comunidad de la vida, a la práctica de la justicia…..</a:t>
            </a:r>
            <a:endParaRPr lang="en-US" sz="2800" dirty="0"/>
          </a:p>
        </p:txBody>
      </p:sp>
    </p:spTree>
    <p:extLst>
      <p:ext uri="{BB962C8B-B14F-4D97-AF65-F5344CB8AC3E}">
        <p14:creationId xmlns:p14="http://schemas.microsoft.com/office/powerpoint/2010/main" val="27837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28600"/>
            <a:ext cx="7321624" cy="1143000"/>
          </a:xfrm>
        </p:spPr>
        <p:txBody>
          <a:bodyPr/>
          <a:lstStyle/>
          <a:p>
            <a:r>
              <a:rPr lang="es-CR" sz="3600" dirty="0" smtClean="0">
                <a:solidFill>
                  <a:schemeClr val="accent1"/>
                </a:solidFill>
              </a:rPr>
              <a:t>Momentos que fomenten un cambio</a:t>
            </a:r>
            <a:r>
              <a:rPr lang="es-CR" sz="3600" dirty="0" smtClean="0">
                <a:solidFill>
                  <a:schemeClr val="accent1"/>
                </a:solidFill>
              </a:rPr>
              <a:t> de visión de mundo</a:t>
            </a:r>
            <a:endParaRPr lang="en-US" sz="3600" dirty="0">
              <a:solidFill>
                <a:schemeClr val="accent1"/>
              </a:solidFill>
            </a:endParaRPr>
          </a:p>
        </p:txBody>
      </p:sp>
      <p:pic>
        <p:nvPicPr>
          <p:cNvPr id="5" name="Marcador de contenido 3"/>
          <p:cNvPicPr>
            <a:picLocks noChangeAspect="1"/>
          </p:cNvPicPr>
          <p:nvPr/>
        </p:nvPicPr>
        <p:blipFill>
          <a:blip r:embed="rId2"/>
          <a:stretch>
            <a:fillRect/>
          </a:stretch>
        </p:blipFill>
        <p:spPr bwMode="auto">
          <a:xfrm>
            <a:off x="761833" y="1988840"/>
            <a:ext cx="7192808" cy="4155304"/>
          </a:xfrm>
          <a:prstGeom prst="rect">
            <a:avLst/>
          </a:prstGeom>
          <a:noFill/>
          <a:ln w="9525">
            <a:noFill/>
            <a:miter lim="800000"/>
            <a:headEnd/>
            <a:tailEnd/>
          </a:ln>
        </p:spPr>
      </p:pic>
    </p:spTree>
    <p:extLst>
      <p:ext uri="{BB962C8B-B14F-4D97-AF65-F5344CB8AC3E}">
        <p14:creationId xmlns:p14="http://schemas.microsoft.com/office/powerpoint/2010/main" val="3569603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620688"/>
            <a:ext cx="8229600" cy="1143000"/>
          </a:xfrm>
        </p:spPr>
        <p:txBody>
          <a:bodyPr/>
          <a:lstStyle/>
          <a:p>
            <a:r>
              <a:rPr lang="es-419" dirty="0" smtClean="0">
                <a:solidFill>
                  <a:schemeClr val="accent1"/>
                </a:solidFill>
              </a:rPr>
              <a:t>¿Cómo se generan momentos de transformación?</a:t>
            </a:r>
            <a:endParaRPr lang="en-US" dirty="0">
              <a:solidFill>
                <a:schemeClr val="accent1"/>
              </a:solidFill>
            </a:endParaRPr>
          </a:p>
        </p:txBody>
      </p:sp>
      <p:sp>
        <p:nvSpPr>
          <p:cNvPr id="5" name="Content Placeholder 4"/>
          <p:cNvSpPr>
            <a:spLocks noGrp="1"/>
          </p:cNvSpPr>
          <p:nvPr>
            <p:ph idx="1"/>
          </p:nvPr>
        </p:nvSpPr>
        <p:spPr>
          <a:xfrm>
            <a:off x="457200" y="2060848"/>
            <a:ext cx="8229600" cy="4065315"/>
          </a:xfrm>
        </p:spPr>
        <p:txBody>
          <a:bodyPr/>
          <a:lstStyle/>
          <a:p>
            <a:endParaRPr lang="es-419" dirty="0" smtClean="0"/>
          </a:p>
          <a:p>
            <a:r>
              <a:rPr lang="es-419" dirty="0" smtClean="0"/>
              <a:t>Dilema desorientador (Jack </a:t>
            </a:r>
            <a:r>
              <a:rPr lang="es-419" dirty="0" err="1" smtClean="0"/>
              <a:t>Mezirow</a:t>
            </a:r>
            <a:r>
              <a:rPr lang="es-419" dirty="0" smtClean="0"/>
              <a:t>)</a:t>
            </a:r>
          </a:p>
          <a:p>
            <a:endParaRPr lang="es-419" dirty="0" smtClean="0"/>
          </a:p>
          <a:p>
            <a:r>
              <a:rPr lang="es-419" dirty="0" smtClean="0"/>
              <a:t>Instancias de conexión profunda, con emociones fuertes (Edmund </a:t>
            </a:r>
            <a:r>
              <a:rPr lang="es-419" dirty="0" err="1" smtClean="0"/>
              <a:t>O’Sullivan</a:t>
            </a:r>
            <a:r>
              <a:rPr lang="es-419" dirty="0" smtClean="0"/>
              <a:t>)</a:t>
            </a:r>
            <a:endParaRPr lang="en-US" dirty="0"/>
          </a:p>
        </p:txBody>
      </p:sp>
    </p:spTree>
    <p:extLst>
      <p:ext uri="{BB962C8B-B14F-4D97-AF65-F5344CB8AC3E}">
        <p14:creationId xmlns:p14="http://schemas.microsoft.com/office/powerpoint/2010/main" val="138781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7643192" cy="4824536"/>
          </a:xfrm>
        </p:spPr>
        <p:txBody>
          <a:bodyPr/>
          <a:lstStyle/>
          <a:p>
            <a:pPr marL="0" indent="0">
              <a:buNone/>
            </a:pPr>
            <a:r>
              <a:rPr lang="es-419" dirty="0"/>
              <a:t>En este sentido, entenderíamos el </a:t>
            </a:r>
            <a:r>
              <a:rPr lang="es-419" b="1" u="sng" dirty="0"/>
              <a:t>aprendizaje </a:t>
            </a:r>
            <a:r>
              <a:rPr lang="es-419" b="1" u="sng" dirty="0" smtClean="0"/>
              <a:t>transformador </a:t>
            </a:r>
            <a:r>
              <a:rPr lang="es-419" dirty="0"/>
              <a:t>como </a:t>
            </a:r>
            <a:r>
              <a:rPr lang="es-419" b="1" dirty="0">
                <a:solidFill>
                  <a:srgbClr val="00B050"/>
                </a:solidFill>
              </a:rPr>
              <a:t>holístico</a:t>
            </a:r>
            <a:r>
              <a:rPr lang="es-419" dirty="0"/>
              <a:t>, que involucra el </a:t>
            </a:r>
            <a:r>
              <a:rPr lang="es-419" sz="4000" i="1" dirty="0">
                <a:solidFill>
                  <a:srgbClr val="00B050"/>
                </a:solidFill>
              </a:rPr>
              <a:t>cuerpo, emociones y mente</a:t>
            </a:r>
            <a:r>
              <a:rPr lang="es-419" dirty="0"/>
              <a:t>.  Tiene que ver con un cambio profundo de pensamientos, de relaciones. </a:t>
            </a:r>
            <a:endParaRPr lang="es-419" dirty="0" smtClean="0"/>
          </a:p>
          <a:p>
            <a:pPr marL="0" indent="0">
              <a:buNone/>
            </a:pPr>
            <a:endParaRPr lang="es-419" dirty="0" smtClean="0"/>
          </a:p>
          <a:p>
            <a:pPr marL="0" indent="0">
              <a:buNone/>
            </a:pPr>
            <a:r>
              <a:rPr lang="es-419" dirty="0" smtClean="0"/>
              <a:t>Busca </a:t>
            </a:r>
            <a:r>
              <a:rPr lang="es-419" dirty="0"/>
              <a:t>la práctica de valores como </a:t>
            </a:r>
            <a:r>
              <a:rPr lang="es-419" dirty="0">
                <a:solidFill>
                  <a:srgbClr val="00B050"/>
                </a:solidFill>
              </a:rPr>
              <a:t>justicia social, sostenibilidad, paz</a:t>
            </a:r>
            <a:r>
              <a:rPr lang="es-419" dirty="0"/>
              <a:t>.</a:t>
            </a:r>
            <a:endParaRPr lang="en-US" dirty="0"/>
          </a:p>
          <a:p>
            <a:endParaRPr lang="en-US" dirty="0"/>
          </a:p>
        </p:txBody>
      </p:sp>
    </p:spTree>
    <p:extLst>
      <p:ext uri="{BB962C8B-B14F-4D97-AF65-F5344CB8AC3E}">
        <p14:creationId xmlns:p14="http://schemas.microsoft.com/office/powerpoint/2010/main" val="342461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930226"/>
          </a:xfrm>
        </p:spPr>
        <p:txBody>
          <a:bodyPr/>
          <a:lstStyle/>
          <a:p>
            <a:r>
              <a:rPr lang="es-419" b="1" dirty="0"/>
              <a:t>¿Cómo sabemos cuáles valores introducir en procesos educativos</a:t>
            </a:r>
            <a:r>
              <a:rPr lang="es-419" b="1" dirty="0" smtClean="0"/>
              <a:t>?</a:t>
            </a:r>
            <a:endParaRPr lang="en-US" dirty="0"/>
          </a:p>
        </p:txBody>
      </p:sp>
      <p:sp>
        <p:nvSpPr>
          <p:cNvPr id="4" name="TextBox 3"/>
          <p:cNvSpPr txBox="1"/>
          <p:nvPr/>
        </p:nvSpPr>
        <p:spPr>
          <a:xfrm>
            <a:off x="1594012" y="3429000"/>
            <a:ext cx="5544616" cy="2585323"/>
          </a:xfrm>
          <a:prstGeom prst="rect">
            <a:avLst/>
          </a:prstGeom>
          <a:noFill/>
        </p:spPr>
        <p:txBody>
          <a:bodyPr wrap="square" rtlCol="0">
            <a:spAutoFit/>
          </a:bodyPr>
          <a:lstStyle/>
          <a:p>
            <a:pPr algn="just"/>
            <a:r>
              <a:rPr lang="es-419" sz="2400" dirty="0" smtClean="0">
                <a:solidFill>
                  <a:schemeClr val="accent1"/>
                </a:solidFill>
              </a:rPr>
              <a:t>Es importante que, en procesos </a:t>
            </a:r>
            <a:r>
              <a:rPr lang="es-419" sz="2400" dirty="0">
                <a:solidFill>
                  <a:schemeClr val="accent1"/>
                </a:solidFill>
              </a:rPr>
              <a:t>educativos donde </a:t>
            </a:r>
            <a:r>
              <a:rPr lang="es-419" sz="2400" dirty="0" smtClean="0">
                <a:solidFill>
                  <a:schemeClr val="accent1"/>
                </a:solidFill>
              </a:rPr>
              <a:t>se crean </a:t>
            </a:r>
            <a:r>
              <a:rPr lang="es-419" sz="2400" i="1" dirty="0" smtClean="0">
                <a:solidFill>
                  <a:schemeClr val="accent1"/>
                </a:solidFill>
              </a:rPr>
              <a:t>nuevas </a:t>
            </a:r>
            <a:r>
              <a:rPr lang="es-419" sz="2400" i="1" dirty="0">
                <a:solidFill>
                  <a:schemeClr val="accent1"/>
                </a:solidFill>
              </a:rPr>
              <a:t>condiciones iniciales que transforman al sujeto, </a:t>
            </a:r>
            <a:r>
              <a:rPr lang="es-419" sz="2400" dirty="0">
                <a:solidFill>
                  <a:schemeClr val="accent1"/>
                </a:solidFill>
              </a:rPr>
              <a:t>los educadores</a:t>
            </a:r>
            <a:r>
              <a:rPr lang="es-419" sz="2400" i="1" dirty="0">
                <a:solidFill>
                  <a:schemeClr val="accent1"/>
                </a:solidFill>
              </a:rPr>
              <a:t> </a:t>
            </a:r>
            <a:r>
              <a:rPr lang="es-419" sz="2400" dirty="0">
                <a:solidFill>
                  <a:schemeClr val="accent1"/>
                </a:solidFill>
              </a:rPr>
              <a:t>ayuden a los estudiantes a entrar en contacto con marcos éticos específicos para la sustentabilidad.</a:t>
            </a:r>
            <a:endParaRPr lang="en-US" sz="2400" dirty="0">
              <a:solidFill>
                <a:schemeClr val="accent1"/>
              </a:solidFill>
            </a:endParaRPr>
          </a:p>
          <a:p>
            <a:endParaRPr lang="en-US" dirty="0"/>
          </a:p>
        </p:txBody>
      </p:sp>
    </p:spTree>
    <p:extLst>
      <p:ext uri="{BB962C8B-B14F-4D97-AF65-F5344CB8AC3E}">
        <p14:creationId xmlns:p14="http://schemas.microsoft.com/office/powerpoint/2010/main" val="416775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solidFill>
                  <a:schemeClr val="accent1"/>
                </a:solidFill>
              </a:rPr>
              <a:t>La Carta de la Tierra</a:t>
            </a:r>
            <a:endParaRPr lang="en-US" dirty="0">
              <a:solidFill>
                <a:schemeClr val="accent1"/>
              </a:solidFill>
            </a:endParaRPr>
          </a:p>
        </p:txBody>
      </p:sp>
      <p:sp>
        <p:nvSpPr>
          <p:cNvPr id="4" name="Content Placeholder 3"/>
          <p:cNvSpPr>
            <a:spLocks noGrp="1"/>
          </p:cNvSpPr>
          <p:nvPr>
            <p:ph idx="1"/>
          </p:nvPr>
        </p:nvSpPr>
        <p:spPr/>
        <p:txBody>
          <a:bodyPr/>
          <a:lstStyle/>
          <a:p>
            <a:pPr marL="0" indent="0">
              <a:buNone/>
            </a:pPr>
            <a:endParaRPr lang="es-CR" dirty="0" smtClean="0"/>
          </a:p>
          <a:p>
            <a:pPr marL="0" indent="0">
              <a:buNone/>
            </a:pPr>
            <a:endParaRPr lang="es-CR" dirty="0"/>
          </a:p>
          <a:p>
            <a:pPr marL="0" indent="0" algn="ctr">
              <a:buNone/>
            </a:pPr>
            <a:r>
              <a:rPr lang="es-CR" sz="4000" dirty="0" smtClean="0">
                <a:solidFill>
                  <a:srgbClr val="FF0000"/>
                </a:solidFill>
              </a:rPr>
              <a:t>Referencia útil para procesos educativos</a:t>
            </a:r>
            <a:endParaRPr lang="en-US" sz="4000" dirty="0">
              <a:solidFill>
                <a:srgbClr val="FF0000"/>
              </a:solidFill>
            </a:endParaRPr>
          </a:p>
        </p:txBody>
      </p:sp>
    </p:spTree>
    <p:extLst>
      <p:ext uri="{BB962C8B-B14F-4D97-AF65-F5344CB8AC3E}">
        <p14:creationId xmlns:p14="http://schemas.microsoft.com/office/powerpoint/2010/main" val="4892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solidFill>
                  <a:srgbClr val="C00000"/>
                </a:solidFill>
              </a:rPr>
              <a:t>Principios a destacar en la CT…</a:t>
            </a:r>
            <a:endParaRPr lang="en-US" dirty="0">
              <a:solidFill>
                <a:srgbClr val="C00000"/>
              </a:solidFill>
            </a:endParaRPr>
          </a:p>
        </p:txBody>
      </p:sp>
      <p:sp>
        <p:nvSpPr>
          <p:cNvPr id="3" name="Content Placeholder 2"/>
          <p:cNvSpPr>
            <a:spLocks noGrp="1"/>
          </p:cNvSpPr>
          <p:nvPr>
            <p:ph idx="1"/>
          </p:nvPr>
        </p:nvSpPr>
        <p:spPr>
          <a:xfrm>
            <a:off x="457200" y="1382043"/>
            <a:ext cx="7859216" cy="2406998"/>
          </a:xfrm>
        </p:spPr>
        <p:txBody>
          <a:bodyPr/>
          <a:lstStyle/>
          <a:p>
            <a:pPr marL="0" indent="0">
              <a:buNone/>
            </a:pPr>
            <a:r>
              <a:rPr lang="es-419" dirty="0" smtClean="0"/>
              <a:t>El valor </a:t>
            </a:r>
            <a:r>
              <a:rPr lang="es-419" dirty="0"/>
              <a:t>intrínseco de todos los seres.  </a:t>
            </a:r>
            <a:endParaRPr lang="es-419" dirty="0" smtClean="0"/>
          </a:p>
          <a:p>
            <a:pPr marL="400050" lvl="1" indent="0">
              <a:buNone/>
            </a:pPr>
            <a:r>
              <a:rPr lang="es-419" dirty="0" smtClean="0"/>
              <a:t>“</a:t>
            </a:r>
            <a:r>
              <a:rPr lang="es-419" i="1" dirty="0">
                <a:solidFill>
                  <a:schemeClr val="bg1">
                    <a:lumMod val="50000"/>
                  </a:schemeClr>
                </a:solidFill>
              </a:rPr>
              <a:t>Reconocer que todos los seres son interdependientes y que toda forma de vida independientemente de su utilidad, tiene valor para los seres humanos</a:t>
            </a:r>
            <a:r>
              <a:rPr lang="es-419" dirty="0"/>
              <a:t>”.  </a:t>
            </a:r>
            <a:r>
              <a:rPr lang="es-419" dirty="0" smtClean="0"/>
              <a:t>Principio 1a</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031" y="3789040"/>
            <a:ext cx="4310927" cy="2873951"/>
          </a:xfrm>
          <a:prstGeom prst="rect">
            <a:avLst/>
          </a:prstGeom>
        </p:spPr>
      </p:pic>
    </p:spTree>
    <p:extLst>
      <p:ext uri="{BB962C8B-B14F-4D97-AF65-F5344CB8AC3E}">
        <p14:creationId xmlns:p14="http://schemas.microsoft.com/office/powerpoint/2010/main" val="93675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951" y="404664"/>
            <a:ext cx="8229600" cy="2952328"/>
          </a:xfrm>
        </p:spPr>
        <p:txBody>
          <a:bodyPr/>
          <a:lstStyle/>
          <a:p>
            <a:pPr marL="0" indent="0">
              <a:buNone/>
            </a:pPr>
            <a:r>
              <a:rPr lang="es-419" dirty="0"/>
              <a:t>Nos recuerda que “</a:t>
            </a:r>
            <a:r>
              <a:rPr lang="es-419" dirty="0">
                <a:solidFill>
                  <a:schemeClr val="accent6">
                    <a:lumMod val="75000"/>
                  </a:schemeClr>
                </a:solidFill>
              </a:rPr>
              <a:t>en medio de la magnífica diversidad de culturas y formas de vida, somos una sola familia humana y una sola comunidad terrestre con un destino común</a:t>
            </a:r>
            <a:r>
              <a:rPr lang="es-419" dirty="0"/>
              <a:t>”. (</a:t>
            </a:r>
            <a:r>
              <a:rPr lang="es-419" dirty="0" err="1"/>
              <a:t>Preambulo</a:t>
            </a:r>
            <a:r>
              <a:rPr lang="es-419" dirty="0"/>
              <a:t>).  </a:t>
            </a:r>
            <a:endParaRPr lang="es-419"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83" y="2819006"/>
            <a:ext cx="3645024" cy="3645024"/>
          </a:xfrm>
          <a:prstGeom prst="rect">
            <a:avLst/>
          </a:prstGeom>
        </p:spPr>
      </p:pic>
      <p:sp>
        <p:nvSpPr>
          <p:cNvPr id="5" name="TextBox 4"/>
          <p:cNvSpPr txBox="1"/>
          <p:nvPr/>
        </p:nvSpPr>
        <p:spPr>
          <a:xfrm>
            <a:off x="4572000" y="3501008"/>
            <a:ext cx="3312368" cy="2123658"/>
          </a:xfrm>
          <a:prstGeom prst="rect">
            <a:avLst/>
          </a:prstGeom>
          <a:noFill/>
        </p:spPr>
        <p:txBody>
          <a:bodyPr wrap="square" rtlCol="0">
            <a:spAutoFit/>
          </a:bodyPr>
          <a:lstStyle/>
          <a:p>
            <a:pPr marL="0" indent="0">
              <a:buNone/>
            </a:pPr>
            <a:r>
              <a:rPr lang="es-419" sz="2400" dirty="0"/>
              <a:t>En este principio se basa la </a:t>
            </a:r>
            <a:r>
              <a:rPr lang="es-419" sz="2400" dirty="0" err="1"/>
              <a:t>ecopedagogía</a:t>
            </a:r>
            <a:r>
              <a:rPr lang="es-419" sz="2400" dirty="0"/>
              <a:t> y la educación para la ciudadanía planetaria</a:t>
            </a:r>
            <a:r>
              <a:rPr lang="es-419" dirty="0"/>
              <a:t>.</a:t>
            </a:r>
            <a:endParaRPr lang="en-US" dirty="0"/>
          </a:p>
          <a:p>
            <a:endParaRPr lang="en-US" dirty="0"/>
          </a:p>
          <a:p>
            <a:endParaRPr lang="en-US" dirty="0"/>
          </a:p>
        </p:txBody>
      </p:sp>
    </p:spTree>
    <p:extLst>
      <p:ext uri="{BB962C8B-B14F-4D97-AF65-F5344CB8AC3E}">
        <p14:creationId xmlns:p14="http://schemas.microsoft.com/office/powerpoint/2010/main" val="77124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4525963"/>
          </a:xfrm>
        </p:spPr>
        <p:txBody>
          <a:bodyPr/>
          <a:lstStyle/>
          <a:p>
            <a:pPr marL="0" indent="0">
              <a:buNone/>
            </a:pPr>
            <a:r>
              <a:rPr lang="es-419" dirty="0"/>
              <a:t>Su base es una </a:t>
            </a:r>
            <a:r>
              <a:rPr lang="es-419" dirty="0">
                <a:solidFill>
                  <a:srgbClr val="00B050"/>
                </a:solidFill>
              </a:rPr>
              <a:t>Ética del cuidado </a:t>
            </a:r>
            <a:r>
              <a:rPr lang="es-419" dirty="0"/>
              <a:t>– con un énfasis en el cuidado de unos a otros- reciprocidad, y el cuidado al </a:t>
            </a:r>
            <a:r>
              <a:rPr lang="es-419" dirty="0" smtClean="0"/>
              <a:t>entorno.</a:t>
            </a:r>
          </a:p>
          <a:p>
            <a:pPr marL="0" indent="0">
              <a:buNone/>
            </a:pPr>
            <a:endParaRPr lang="en-US" dirty="0"/>
          </a:p>
          <a:p>
            <a:pPr marL="0" indent="0">
              <a:buNone/>
            </a:pPr>
            <a:r>
              <a:rPr lang="es-419" dirty="0"/>
              <a:t>“</a:t>
            </a:r>
            <a:r>
              <a:rPr lang="es-419" dirty="0">
                <a:solidFill>
                  <a:srgbClr val="00B050"/>
                </a:solidFill>
              </a:rPr>
              <a:t>Cuidar a la comunidad de </a:t>
            </a:r>
            <a:r>
              <a:rPr lang="es-419" dirty="0" smtClean="0">
                <a:solidFill>
                  <a:srgbClr val="00B050"/>
                </a:solidFill>
              </a:rPr>
              <a:t>la vida </a:t>
            </a:r>
            <a:r>
              <a:rPr lang="es-419" dirty="0">
                <a:solidFill>
                  <a:srgbClr val="00B050"/>
                </a:solidFill>
              </a:rPr>
              <a:t>con entendimiento, compasión y amor</a:t>
            </a:r>
            <a:r>
              <a:rPr lang="es-419" dirty="0"/>
              <a:t>” </a:t>
            </a:r>
            <a:r>
              <a:rPr lang="es-419" dirty="0" smtClean="0"/>
              <a:t>Principio 2</a:t>
            </a:r>
            <a:endParaRPr lang="en-US" dirty="0"/>
          </a:p>
          <a:p>
            <a:endParaRPr lang="en-US" dirty="0"/>
          </a:p>
        </p:txBody>
      </p:sp>
    </p:spTree>
    <p:extLst>
      <p:ext uri="{BB962C8B-B14F-4D97-AF65-F5344CB8AC3E}">
        <p14:creationId xmlns:p14="http://schemas.microsoft.com/office/powerpoint/2010/main" val="318245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643192" cy="5577483"/>
          </a:xfrm>
        </p:spPr>
        <p:txBody>
          <a:bodyPr/>
          <a:lstStyle/>
          <a:p>
            <a:pPr marL="0" indent="0">
              <a:buNone/>
            </a:pPr>
            <a:r>
              <a:rPr lang="es-419" dirty="0"/>
              <a:t>Complementa a la Declaración Universal de los Derechos Humanos, al enfatizar nuestra </a:t>
            </a:r>
            <a:r>
              <a:rPr lang="es-419" dirty="0">
                <a:solidFill>
                  <a:srgbClr val="C00000"/>
                </a:solidFill>
              </a:rPr>
              <a:t>Responsabilidad hacia toda forma de vida</a:t>
            </a:r>
            <a:r>
              <a:rPr lang="es-419" dirty="0"/>
              <a:t>, usando el principio de responsabilidades compartidas pero diferenciadas. </a:t>
            </a:r>
            <a:endParaRPr lang="es-419" dirty="0" smtClean="0"/>
          </a:p>
          <a:p>
            <a:pPr marL="0" indent="0">
              <a:buNone/>
            </a:pPr>
            <a:endParaRPr lang="en-US" dirty="0"/>
          </a:p>
          <a:p>
            <a:pPr marL="400050" lvl="1" indent="0">
              <a:buNone/>
            </a:pPr>
            <a:r>
              <a:rPr lang="es-419" dirty="0" smtClean="0"/>
              <a:t>“</a:t>
            </a:r>
            <a:r>
              <a:rPr lang="es-419" dirty="0">
                <a:solidFill>
                  <a:srgbClr val="C00000"/>
                </a:solidFill>
              </a:rPr>
              <a:t>Todos compartimos una responsabilidad </a:t>
            </a:r>
            <a:r>
              <a:rPr lang="es-419" dirty="0" smtClean="0">
                <a:solidFill>
                  <a:srgbClr val="C00000"/>
                </a:solidFill>
              </a:rPr>
              <a:t>hacia </a:t>
            </a:r>
            <a:r>
              <a:rPr lang="es-419" dirty="0">
                <a:solidFill>
                  <a:srgbClr val="C00000"/>
                </a:solidFill>
              </a:rPr>
              <a:t>el bienestar presente y futuro de la </a:t>
            </a:r>
            <a:r>
              <a:rPr lang="es-419" dirty="0" smtClean="0">
                <a:solidFill>
                  <a:srgbClr val="C00000"/>
                </a:solidFill>
              </a:rPr>
              <a:t>familia </a:t>
            </a:r>
            <a:r>
              <a:rPr lang="es-419" dirty="0">
                <a:solidFill>
                  <a:srgbClr val="C00000"/>
                </a:solidFill>
              </a:rPr>
              <a:t>humana y del mundo viviente en su </a:t>
            </a:r>
            <a:r>
              <a:rPr lang="es-419" dirty="0" smtClean="0">
                <a:solidFill>
                  <a:srgbClr val="C00000"/>
                </a:solidFill>
              </a:rPr>
              <a:t>amplitud</a:t>
            </a:r>
            <a:r>
              <a:rPr lang="es-419" dirty="0"/>
              <a:t>”  (Preámbulo).</a:t>
            </a:r>
            <a:endParaRPr lang="en-US" dirty="0"/>
          </a:p>
          <a:p>
            <a:endParaRPr lang="en-US" dirty="0"/>
          </a:p>
        </p:txBody>
      </p:sp>
    </p:spTree>
    <p:extLst>
      <p:ext uri="{BB962C8B-B14F-4D97-AF65-F5344CB8AC3E}">
        <p14:creationId xmlns:p14="http://schemas.microsoft.com/office/powerpoint/2010/main" val="267383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Una visión de la educación</a:t>
            </a:r>
            <a:endParaRPr lang="en-US" dirty="0"/>
          </a:p>
        </p:txBody>
      </p:sp>
      <p:pic>
        <p:nvPicPr>
          <p:cNvPr id="3" name="Picture 2">
            <a:hlinkClick r:id="rId3"/>
          </p:cNvPr>
          <p:cNvPicPr>
            <a:picLocks noChangeAspect="1"/>
          </p:cNvPicPr>
          <p:nvPr/>
        </p:nvPicPr>
        <p:blipFill>
          <a:blip r:embed="rId4"/>
          <a:stretch>
            <a:fillRect/>
          </a:stretch>
        </p:blipFill>
        <p:spPr>
          <a:xfrm>
            <a:off x="1259632" y="1371600"/>
            <a:ext cx="6387638" cy="4608512"/>
          </a:xfrm>
          <a:prstGeom prst="rect">
            <a:avLst/>
          </a:prstGeom>
        </p:spPr>
      </p:pic>
    </p:spTree>
    <p:extLst>
      <p:ext uri="{BB962C8B-B14F-4D97-AF65-F5344CB8AC3E}">
        <p14:creationId xmlns:p14="http://schemas.microsoft.com/office/powerpoint/2010/main" val="1999733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7787208" cy="4525963"/>
          </a:xfrm>
        </p:spPr>
        <p:txBody>
          <a:bodyPr/>
          <a:lstStyle/>
          <a:p>
            <a:pPr marL="0" indent="0">
              <a:buNone/>
            </a:pPr>
            <a:r>
              <a:rPr lang="es-419" dirty="0"/>
              <a:t>Resume lo que es un estilo de vida sostenible:  </a:t>
            </a:r>
            <a:endParaRPr lang="es-419" dirty="0" smtClean="0"/>
          </a:p>
          <a:p>
            <a:pPr marL="0" indent="0">
              <a:buNone/>
            </a:pPr>
            <a:r>
              <a:rPr lang="es-419" dirty="0" smtClean="0">
                <a:solidFill>
                  <a:srgbClr val="CC00CC"/>
                </a:solidFill>
              </a:rPr>
              <a:t>“</a:t>
            </a:r>
            <a:r>
              <a:rPr lang="es-419" dirty="0">
                <a:solidFill>
                  <a:srgbClr val="CC00CC"/>
                </a:solidFill>
              </a:rPr>
              <a:t>Debemos darnos cuenta de que, una vez satisfechas las necesidades básicas, el desarrollo humano se refiere primordialmente a ser más, no tener más”. </a:t>
            </a:r>
            <a:r>
              <a:rPr lang="es-419" dirty="0" smtClean="0">
                <a:solidFill>
                  <a:srgbClr val="CC00CC"/>
                </a:solidFill>
              </a:rPr>
              <a:t> </a:t>
            </a:r>
            <a:r>
              <a:rPr lang="es-419" dirty="0" smtClean="0"/>
              <a:t>(Preámbulo)</a:t>
            </a:r>
            <a:endParaRPr lang="en-US" dirty="0"/>
          </a:p>
          <a:p>
            <a:endParaRPr lang="en-US" dirty="0"/>
          </a:p>
        </p:txBody>
      </p:sp>
    </p:spTree>
    <p:extLst>
      <p:ext uri="{BB962C8B-B14F-4D97-AF65-F5344CB8AC3E}">
        <p14:creationId xmlns:p14="http://schemas.microsoft.com/office/powerpoint/2010/main" val="2789223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3048000" y="1905000"/>
            <a:ext cx="2971800" cy="3962400"/>
          </a:xfrm>
          <a:prstGeom prst="ellipse">
            <a:avLst/>
          </a:prstGeom>
          <a:noFill/>
          <a:ln w="76200">
            <a:solidFill>
              <a:schemeClr val="tx1"/>
            </a:solidFill>
            <a:round/>
            <a:headEnd/>
            <a:tailEnd/>
          </a:ln>
        </p:spPr>
        <p:txBody>
          <a:bodyPr wrap="none" anchor="ctr"/>
          <a:lstStyle/>
          <a:p>
            <a:endParaRPr lang="es-CR"/>
          </a:p>
        </p:txBody>
      </p:sp>
      <p:sp>
        <p:nvSpPr>
          <p:cNvPr id="13315" name="Rectangle 3"/>
          <p:cNvSpPr>
            <a:spLocks noGrp="1" noChangeArrowheads="1"/>
          </p:cNvSpPr>
          <p:nvPr>
            <p:ph type="title"/>
          </p:nvPr>
        </p:nvSpPr>
        <p:spPr>
          <a:effectLst>
            <a:outerShdw dist="35921" dir="2700000" algn="ctr" rotWithShape="0">
              <a:schemeClr val="bg2"/>
            </a:outerShdw>
          </a:effectLst>
        </p:spPr>
        <p:txBody>
          <a:bodyPr/>
          <a:lstStyle/>
          <a:p>
            <a:r>
              <a:rPr lang="en-US" sz="4000" b="1" dirty="0" smtClean="0">
                <a:solidFill>
                  <a:schemeClr val="accent1"/>
                </a:solidFill>
                <a:latin typeface="Century Gothic" pitchFamily="34" charset="0"/>
              </a:rPr>
              <a:t>La Carta de la Tierra </a:t>
            </a:r>
            <a:r>
              <a:rPr lang="en-US" sz="4000" b="1" dirty="0" err="1" smtClean="0">
                <a:solidFill>
                  <a:schemeClr val="accent1"/>
                </a:solidFill>
                <a:latin typeface="Century Gothic" pitchFamily="34" charset="0"/>
              </a:rPr>
              <a:t>principios</a:t>
            </a:r>
            <a:r>
              <a:rPr lang="en-US" sz="4000" b="1" dirty="0" smtClean="0">
                <a:solidFill>
                  <a:schemeClr val="accent1"/>
                </a:solidFill>
                <a:latin typeface="Century Gothic" pitchFamily="34" charset="0"/>
              </a:rPr>
              <a:t> </a:t>
            </a:r>
            <a:r>
              <a:rPr lang="en-US" sz="4000" b="1" dirty="0" err="1" smtClean="0">
                <a:solidFill>
                  <a:schemeClr val="accent1"/>
                </a:solidFill>
                <a:latin typeface="Century Gothic" pitchFamily="34" charset="0"/>
              </a:rPr>
              <a:t>dirigidos</a:t>
            </a:r>
            <a:r>
              <a:rPr lang="en-US" sz="4000" b="1" dirty="0" smtClean="0">
                <a:solidFill>
                  <a:schemeClr val="accent1"/>
                </a:solidFill>
                <a:latin typeface="Century Gothic" pitchFamily="34" charset="0"/>
              </a:rPr>
              <a:t> a la </a:t>
            </a:r>
            <a:r>
              <a:rPr lang="en-US" sz="4000" b="1" dirty="0" err="1" smtClean="0">
                <a:solidFill>
                  <a:schemeClr val="accent1"/>
                </a:solidFill>
                <a:latin typeface="Century Gothic" pitchFamily="34" charset="0"/>
              </a:rPr>
              <a:t>acción</a:t>
            </a:r>
            <a:endParaRPr lang="en-US" sz="4000" b="1" dirty="0" smtClean="0">
              <a:solidFill>
                <a:schemeClr val="accent1"/>
              </a:solidFill>
              <a:latin typeface="Century Gothic" pitchFamily="34" charset="0"/>
            </a:endParaRPr>
          </a:p>
        </p:txBody>
      </p:sp>
      <p:sp>
        <p:nvSpPr>
          <p:cNvPr id="13316" name="Oval 4"/>
          <p:cNvSpPr>
            <a:spLocks noChangeArrowheads="1"/>
          </p:cNvSpPr>
          <p:nvPr/>
        </p:nvSpPr>
        <p:spPr bwMode="auto">
          <a:xfrm rot="-5564147">
            <a:off x="2059781" y="2745582"/>
            <a:ext cx="2586037" cy="4419600"/>
          </a:xfrm>
          <a:prstGeom prst="ellipse">
            <a:avLst/>
          </a:prstGeom>
          <a:noFill/>
          <a:ln w="76200">
            <a:solidFill>
              <a:schemeClr val="tx1"/>
            </a:solidFill>
            <a:round/>
            <a:headEnd/>
            <a:tailEnd/>
          </a:ln>
        </p:spPr>
        <p:txBody>
          <a:bodyPr wrap="none" anchor="ctr"/>
          <a:lstStyle/>
          <a:p>
            <a:endParaRPr lang="es-CR"/>
          </a:p>
        </p:txBody>
      </p:sp>
      <p:sp>
        <p:nvSpPr>
          <p:cNvPr id="13317" name="Oval 5"/>
          <p:cNvSpPr>
            <a:spLocks noChangeArrowheads="1"/>
          </p:cNvSpPr>
          <p:nvPr/>
        </p:nvSpPr>
        <p:spPr bwMode="auto">
          <a:xfrm rot="5230913">
            <a:off x="4271169" y="2740819"/>
            <a:ext cx="2586038" cy="4419600"/>
          </a:xfrm>
          <a:prstGeom prst="ellipse">
            <a:avLst/>
          </a:prstGeom>
          <a:noFill/>
          <a:ln w="76200">
            <a:solidFill>
              <a:schemeClr val="tx1"/>
            </a:solidFill>
            <a:round/>
            <a:headEnd/>
            <a:tailEnd/>
          </a:ln>
        </p:spPr>
        <p:txBody>
          <a:bodyPr wrap="none" anchor="ctr"/>
          <a:lstStyle/>
          <a:p>
            <a:endParaRPr lang="es-CR"/>
          </a:p>
        </p:txBody>
      </p:sp>
      <p:sp>
        <p:nvSpPr>
          <p:cNvPr id="13318" name="Text Box 6"/>
          <p:cNvSpPr txBox="1">
            <a:spLocks noChangeArrowheads="1"/>
          </p:cNvSpPr>
          <p:nvPr/>
        </p:nvSpPr>
        <p:spPr bwMode="auto">
          <a:xfrm>
            <a:off x="3657600" y="3962400"/>
            <a:ext cx="1752600" cy="1616075"/>
          </a:xfrm>
          <a:prstGeom prst="rect">
            <a:avLst/>
          </a:prstGeom>
          <a:noFill/>
          <a:ln w="9525">
            <a:noFill/>
            <a:miter lim="800000"/>
            <a:headEnd/>
            <a:tailEnd/>
          </a:ln>
        </p:spPr>
        <p:txBody>
          <a:bodyPr>
            <a:spAutoFit/>
          </a:bodyPr>
          <a:lstStyle/>
          <a:p>
            <a:pPr algn="ctr">
              <a:spcBef>
                <a:spcPct val="50000"/>
              </a:spcBef>
            </a:pPr>
            <a:r>
              <a:rPr lang="es-CR">
                <a:solidFill>
                  <a:srgbClr val="FF3300"/>
                </a:solidFill>
              </a:rPr>
              <a:t>I</a:t>
            </a:r>
          </a:p>
          <a:p>
            <a:pPr algn="ctr">
              <a:spcBef>
                <a:spcPct val="50000"/>
              </a:spcBef>
            </a:pPr>
            <a:r>
              <a:rPr lang="en-US">
                <a:solidFill>
                  <a:srgbClr val="FF3300"/>
                </a:solidFill>
              </a:rPr>
              <a:t>Respeto y cuidado a la comunidad de vida</a:t>
            </a:r>
          </a:p>
        </p:txBody>
      </p:sp>
      <p:sp>
        <p:nvSpPr>
          <p:cNvPr id="13319" name="Text Box 7"/>
          <p:cNvSpPr txBox="1">
            <a:spLocks noChangeArrowheads="1"/>
          </p:cNvSpPr>
          <p:nvPr/>
        </p:nvSpPr>
        <p:spPr bwMode="auto">
          <a:xfrm>
            <a:off x="3659188" y="2362200"/>
            <a:ext cx="1752600" cy="1062038"/>
          </a:xfrm>
          <a:prstGeom prst="rect">
            <a:avLst/>
          </a:prstGeom>
          <a:noFill/>
          <a:ln w="9525">
            <a:noFill/>
            <a:miter lim="800000"/>
            <a:headEnd/>
            <a:tailEnd/>
          </a:ln>
        </p:spPr>
        <p:txBody>
          <a:bodyPr>
            <a:spAutoFit/>
          </a:bodyPr>
          <a:lstStyle/>
          <a:p>
            <a:pPr algn="ctr">
              <a:spcBef>
                <a:spcPct val="50000"/>
              </a:spcBef>
            </a:pPr>
            <a:r>
              <a:rPr lang="en-US">
                <a:solidFill>
                  <a:srgbClr val="FF3300"/>
                </a:solidFill>
              </a:rPr>
              <a:t>II</a:t>
            </a:r>
          </a:p>
          <a:p>
            <a:pPr algn="ctr">
              <a:spcBef>
                <a:spcPct val="50000"/>
              </a:spcBef>
            </a:pPr>
            <a:r>
              <a:rPr lang="en-US">
                <a:solidFill>
                  <a:srgbClr val="FF3300"/>
                </a:solidFill>
              </a:rPr>
              <a:t>Integridad Ecológica</a:t>
            </a:r>
          </a:p>
        </p:txBody>
      </p:sp>
      <p:sp>
        <p:nvSpPr>
          <p:cNvPr id="13320" name="Text Box 8"/>
          <p:cNvSpPr txBox="1">
            <a:spLocks noChangeArrowheads="1"/>
          </p:cNvSpPr>
          <p:nvPr/>
        </p:nvSpPr>
        <p:spPr bwMode="auto">
          <a:xfrm>
            <a:off x="1447800" y="4267200"/>
            <a:ext cx="1524000" cy="1062038"/>
          </a:xfrm>
          <a:prstGeom prst="rect">
            <a:avLst/>
          </a:prstGeom>
          <a:noFill/>
          <a:ln w="9525">
            <a:noFill/>
            <a:miter lim="800000"/>
            <a:headEnd/>
            <a:tailEnd/>
          </a:ln>
        </p:spPr>
        <p:txBody>
          <a:bodyPr>
            <a:spAutoFit/>
          </a:bodyPr>
          <a:lstStyle/>
          <a:p>
            <a:pPr algn="ctr">
              <a:spcBef>
                <a:spcPct val="50000"/>
              </a:spcBef>
            </a:pPr>
            <a:r>
              <a:rPr lang="es-CR">
                <a:solidFill>
                  <a:srgbClr val="FF3300"/>
                </a:solidFill>
              </a:rPr>
              <a:t>III</a:t>
            </a:r>
          </a:p>
          <a:p>
            <a:pPr algn="ctr">
              <a:spcBef>
                <a:spcPct val="50000"/>
              </a:spcBef>
            </a:pPr>
            <a:r>
              <a:rPr lang="en-US">
                <a:solidFill>
                  <a:srgbClr val="FF3300"/>
                </a:solidFill>
              </a:rPr>
              <a:t>Justicia social y económica</a:t>
            </a:r>
          </a:p>
        </p:txBody>
      </p:sp>
      <p:sp>
        <p:nvSpPr>
          <p:cNvPr id="13321" name="Text Box 9"/>
          <p:cNvSpPr txBox="1">
            <a:spLocks noChangeArrowheads="1"/>
          </p:cNvSpPr>
          <p:nvPr/>
        </p:nvSpPr>
        <p:spPr bwMode="auto">
          <a:xfrm>
            <a:off x="5867400" y="4267200"/>
            <a:ext cx="1752600" cy="1062038"/>
          </a:xfrm>
          <a:prstGeom prst="rect">
            <a:avLst/>
          </a:prstGeom>
          <a:noFill/>
          <a:ln w="9525">
            <a:noFill/>
            <a:miter lim="800000"/>
            <a:headEnd/>
            <a:tailEnd/>
          </a:ln>
        </p:spPr>
        <p:txBody>
          <a:bodyPr>
            <a:spAutoFit/>
          </a:bodyPr>
          <a:lstStyle/>
          <a:p>
            <a:pPr algn="ctr">
              <a:spcBef>
                <a:spcPct val="50000"/>
              </a:spcBef>
            </a:pPr>
            <a:r>
              <a:rPr lang="es-CR">
                <a:solidFill>
                  <a:srgbClr val="FF3300"/>
                </a:solidFill>
              </a:rPr>
              <a:t>IV</a:t>
            </a:r>
          </a:p>
          <a:p>
            <a:pPr algn="ctr">
              <a:spcBef>
                <a:spcPct val="50000"/>
              </a:spcBef>
            </a:pPr>
            <a:r>
              <a:rPr lang="en-US">
                <a:solidFill>
                  <a:srgbClr val="FF3300"/>
                </a:solidFill>
              </a:rPr>
              <a:t>Democracia, no violencia y paz</a:t>
            </a:r>
          </a:p>
        </p:txBody>
      </p:sp>
      <p:sp>
        <p:nvSpPr>
          <p:cNvPr id="13322" name="AutoShape 10"/>
          <p:cNvSpPr>
            <a:spLocks noChangeArrowheads="1"/>
          </p:cNvSpPr>
          <p:nvPr/>
        </p:nvSpPr>
        <p:spPr bwMode="auto">
          <a:xfrm>
            <a:off x="4191000" y="5638800"/>
            <a:ext cx="457200" cy="762000"/>
          </a:xfrm>
          <a:prstGeom prst="upArrow">
            <a:avLst>
              <a:gd name="adj1" fmla="val 50000"/>
              <a:gd name="adj2" fmla="val 41667"/>
            </a:avLst>
          </a:prstGeom>
          <a:solidFill>
            <a:schemeClr val="bg1"/>
          </a:solidFill>
          <a:ln w="38100">
            <a:solidFill>
              <a:schemeClr val="tx1"/>
            </a:solidFill>
            <a:miter lim="800000"/>
            <a:headEnd/>
            <a:tailEnd/>
          </a:ln>
        </p:spPr>
        <p:txBody>
          <a:bodyPr wrap="none" anchor="ctr"/>
          <a:lstStyle/>
          <a:p>
            <a:endParaRPr lang="es-CR"/>
          </a:p>
        </p:txBody>
      </p:sp>
      <p:sp>
        <p:nvSpPr>
          <p:cNvPr id="13323" name="AutoShape 11"/>
          <p:cNvSpPr>
            <a:spLocks noChangeArrowheads="1"/>
          </p:cNvSpPr>
          <p:nvPr/>
        </p:nvSpPr>
        <p:spPr bwMode="auto">
          <a:xfrm>
            <a:off x="533400" y="4953000"/>
            <a:ext cx="838200" cy="381000"/>
          </a:xfrm>
          <a:prstGeom prst="rightArrow">
            <a:avLst>
              <a:gd name="adj1" fmla="val 50000"/>
              <a:gd name="adj2" fmla="val 55000"/>
            </a:avLst>
          </a:prstGeom>
          <a:solidFill>
            <a:schemeClr val="bg1"/>
          </a:solidFill>
          <a:ln w="38100">
            <a:solidFill>
              <a:schemeClr val="tx1"/>
            </a:solidFill>
            <a:miter lim="800000"/>
            <a:headEnd/>
            <a:tailEnd/>
          </a:ln>
        </p:spPr>
        <p:txBody>
          <a:bodyPr wrap="none" anchor="ctr"/>
          <a:lstStyle/>
          <a:p>
            <a:endParaRPr lang="es-CR"/>
          </a:p>
        </p:txBody>
      </p:sp>
      <p:sp>
        <p:nvSpPr>
          <p:cNvPr id="13324" name="AutoShape 12"/>
          <p:cNvSpPr>
            <a:spLocks noChangeArrowheads="1"/>
          </p:cNvSpPr>
          <p:nvPr/>
        </p:nvSpPr>
        <p:spPr bwMode="auto">
          <a:xfrm>
            <a:off x="4343400" y="1600200"/>
            <a:ext cx="381000" cy="609600"/>
          </a:xfrm>
          <a:prstGeom prst="downArrow">
            <a:avLst>
              <a:gd name="adj1" fmla="val 50000"/>
              <a:gd name="adj2" fmla="val 40000"/>
            </a:avLst>
          </a:prstGeom>
          <a:solidFill>
            <a:schemeClr val="bg1"/>
          </a:solidFill>
          <a:ln w="38100">
            <a:solidFill>
              <a:schemeClr val="tx1"/>
            </a:solidFill>
            <a:miter lim="800000"/>
            <a:headEnd/>
            <a:tailEnd/>
          </a:ln>
        </p:spPr>
        <p:txBody>
          <a:bodyPr wrap="none" anchor="ctr"/>
          <a:lstStyle/>
          <a:p>
            <a:endParaRPr lang="es-CR"/>
          </a:p>
        </p:txBody>
      </p:sp>
      <p:sp>
        <p:nvSpPr>
          <p:cNvPr id="13325" name="AutoShape 13"/>
          <p:cNvSpPr>
            <a:spLocks noChangeArrowheads="1"/>
          </p:cNvSpPr>
          <p:nvPr/>
        </p:nvSpPr>
        <p:spPr bwMode="auto">
          <a:xfrm>
            <a:off x="7620000" y="4648200"/>
            <a:ext cx="990600" cy="381000"/>
          </a:xfrm>
          <a:prstGeom prst="leftArrow">
            <a:avLst>
              <a:gd name="adj1" fmla="val 50000"/>
              <a:gd name="adj2" fmla="val 65000"/>
            </a:avLst>
          </a:prstGeom>
          <a:solidFill>
            <a:schemeClr val="bg1"/>
          </a:solidFill>
          <a:ln w="38100">
            <a:solidFill>
              <a:schemeClr val="tx1"/>
            </a:solidFill>
            <a:miter lim="800000"/>
            <a:headEnd/>
            <a:tailEnd/>
          </a:ln>
        </p:spPr>
        <p:txBody>
          <a:bodyPr wrap="none" anchor="ctr"/>
          <a:lstStyle/>
          <a:p>
            <a:endParaRPr lang="es-CR"/>
          </a:p>
        </p:txBody>
      </p:sp>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7690048" cy="5544616"/>
          </a:xfrm>
        </p:spPr>
        <p:txBody>
          <a:bodyPr/>
          <a:lstStyle/>
          <a:p>
            <a:pPr marL="0" indent="0">
              <a:buNone/>
            </a:pPr>
            <a:r>
              <a:rPr lang="es-419" dirty="0"/>
              <a:t>Su parte final es un llamado a la acción, que nos invita a crear esa visión de mundo sostenible. </a:t>
            </a:r>
            <a:endParaRPr lang="es-419" dirty="0" smtClean="0"/>
          </a:p>
          <a:p>
            <a:pPr marL="0" indent="0">
              <a:buNone/>
            </a:pPr>
            <a:r>
              <a:rPr lang="es-419" dirty="0" smtClean="0"/>
              <a:t>Termina </a:t>
            </a:r>
            <a:r>
              <a:rPr lang="es-419" dirty="0"/>
              <a:t>con una bella frase, retomada por el Papa Francisco en la Encíclica </a:t>
            </a:r>
            <a:r>
              <a:rPr lang="es-419" dirty="0" err="1"/>
              <a:t>Laudato</a:t>
            </a:r>
            <a:r>
              <a:rPr lang="es-419" dirty="0"/>
              <a:t> </a:t>
            </a:r>
            <a:r>
              <a:rPr lang="es-419" dirty="0" smtClean="0"/>
              <a:t>Si:</a:t>
            </a:r>
          </a:p>
          <a:p>
            <a:pPr marL="400050" lvl="1" indent="0">
              <a:buNone/>
            </a:pPr>
            <a:r>
              <a:rPr lang="es-ES" dirty="0" smtClean="0">
                <a:solidFill>
                  <a:srgbClr val="0070C0"/>
                </a:solidFill>
              </a:rPr>
              <a:t>“Que </a:t>
            </a:r>
            <a:r>
              <a:rPr lang="es-ES" dirty="0">
                <a:solidFill>
                  <a:srgbClr val="0070C0"/>
                </a:solidFill>
              </a:rPr>
              <a:t>el nuestro sea un tiempo que se recuerde por el despertar de una nueva reverencia ante la vida; por la firme resolución de alcanzar la sostenibilidad; por el aceleramiento en la lucha por la justicia y la paz y por la alegre celebración de la </a:t>
            </a:r>
            <a:r>
              <a:rPr lang="es-ES" dirty="0" smtClean="0">
                <a:solidFill>
                  <a:srgbClr val="0070C0"/>
                </a:solidFill>
              </a:rPr>
              <a:t>vida”</a:t>
            </a:r>
            <a:r>
              <a:rPr lang="es-ES" dirty="0" smtClean="0"/>
              <a:t>.</a:t>
            </a:r>
            <a:endParaRPr lang="es-419" dirty="0" smtClean="0"/>
          </a:p>
          <a:p>
            <a:pPr marL="0" indent="0">
              <a:buNone/>
            </a:pPr>
            <a:endParaRPr lang="es-419" dirty="0" smtClean="0"/>
          </a:p>
          <a:p>
            <a:pPr marL="0" indent="0">
              <a:buNone/>
            </a:pPr>
            <a:endParaRPr lang="en-US" dirty="0"/>
          </a:p>
          <a:p>
            <a:endParaRPr lang="en-US" dirty="0"/>
          </a:p>
        </p:txBody>
      </p:sp>
    </p:spTree>
    <p:extLst>
      <p:ext uri="{BB962C8B-B14F-4D97-AF65-F5344CB8AC3E}">
        <p14:creationId xmlns:p14="http://schemas.microsoft.com/office/powerpoint/2010/main" val="3469196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064896" cy="1143000"/>
          </a:xfrm>
        </p:spPr>
        <p:txBody>
          <a:bodyPr/>
          <a:lstStyle/>
          <a:p>
            <a:r>
              <a:rPr lang="es-CR" dirty="0" smtClean="0">
                <a:solidFill>
                  <a:srgbClr val="0070C0"/>
                </a:solidFill>
              </a:rPr>
              <a:t>¿Cómo lograr que estos principios permeen en la sociedad?</a:t>
            </a:r>
            <a:endParaRPr lang="en-US" dirty="0">
              <a:solidFill>
                <a:srgbClr val="0070C0"/>
              </a:solidFill>
            </a:endParaRPr>
          </a:p>
        </p:txBody>
      </p:sp>
      <p:sp>
        <p:nvSpPr>
          <p:cNvPr id="3" name="TextBox 2"/>
          <p:cNvSpPr txBox="1"/>
          <p:nvPr/>
        </p:nvSpPr>
        <p:spPr>
          <a:xfrm>
            <a:off x="1403648" y="3068960"/>
            <a:ext cx="6048672" cy="2585323"/>
          </a:xfrm>
          <a:prstGeom prst="rect">
            <a:avLst/>
          </a:prstGeom>
          <a:noFill/>
        </p:spPr>
        <p:txBody>
          <a:bodyPr wrap="square" rtlCol="0">
            <a:spAutoFit/>
          </a:bodyPr>
          <a:lstStyle/>
          <a:p>
            <a:r>
              <a:rPr lang="es-419" sz="2400" dirty="0"/>
              <a:t>En </a:t>
            </a:r>
            <a:r>
              <a:rPr lang="es-419" sz="2400" dirty="0" smtClean="0"/>
              <a:t>el Centro CT de Educación hemos generado diversos </a:t>
            </a:r>
            <a:r>
              <a:rPr lang="es-419" sz="2400" dirty="0"/>
              <a:t>materiales, recursos, sistematización de experiencias y desarrollamos procesos de capacitación para ayudar a los docentes a insertar la reflexión ética en los procesos educativos.</a:t>
            </a:r>
            <a:endParaRPr lang="en-US" sz="2400" dirty="0"/>
          </a:p>
          <a:p>
            <a:endParaRPr lang="en-US" dirty="0"/>
          </a:p>
        </p:txBody>
      </p:sp>
    </p:spTree>
    <p:extLst>
      <p:ext uri="{BB962C8B-B14F-4D97-AF65-F5344CB8AC3E}">
        <p14:creationId xmlns:p14="http://schemas.microsoft.com/office/powerpoint/2010/main" val="256305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06" y="0"/>
            <a:ext cx="9162206" cy="6858000"/>
          </a:xfrm>
          <a:prstGeom prst="rect">
            <a:avLst/>
          </a:prstGeom>
        </p:spPr>
      </p:pic>
    </p:spTree>
    <p:extLst>
      <p:ext uri="{BB962C8B-B14F-4D97-AF65-F5344CB8AC3E}">
        <p14:creationId xmlns:p14="http://schemas.microsoft.com/office/powerpoint/2010/main" val="3857450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73824"/>
            <a:ext cx="3312368" cy="317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3824"/>
            <a:ext cx="3175000" cy="3175000"/>
          </a:xfrm>
          <a:prstGeom prst="rect">
            <a:avLst/>
          </a:prstGeom>
        </p:spPr>
      </p:pic>
      <p:pic>
        <p:nvPicPr>
          <p:cNvPr id="6" name="Picture 5"/>
          <p:cNvPicPr>
            <a:picLocks noChangeAspect="1"/>
          </p:cNvPicPr>
          <p:nvPr/>
        </p:nvPicPr>
        <p:blipFill>
          <a:blip r:embed="rId4"/>
          <a:stretch>
            <a:fillRect/>
          </a:stretch>
        </p:blipFill>
        <p:spPr>
          <a:xfrm>
            <a:off x="2915816" y="4077072"/>
            <a:ext cx="2381250" cy="2381250"/>
          </a:xfrm>
          <a:prstGeom prst="rect">
            <a:avLst/>
          </a:prstGeom>
        </p:spPr>
      </p:pic>
    </p:spTree>
    <p:extLst>
      <p:ext uri="{BB962C8B-B14F-4D97-AF65-F5344CB8AC3E}">
        <p14:creationId xmlns:p14="http://schemas.microsoft.com/office/powerpoint/2010/main" val="3723331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324" y="332656"/>
            <a:ext cx="7119240" cy="5110757"/>
          </a:xfrm>
          <a:prstGeom prst="rect">
            <a:avLst/>
          </a:prstGeom>
        </p:spPr>
      </p:pic>
      <p:sp>
        <p:nvSpPr>
          <p:cNvPr id="3" name="TextBox 2"/>
          <p:cNvSpPr txBox="1"/>
          <p:nvPr/>
        </p:nvSpPr>
        <p:spPr>
          <a:xfrm>
            <a:off x="1439652" y="5837743"/>
            <a:ext cx="5256584" cy="523220"/>
          </a:xfrm>
          <a:prstGeom prst="rect">
            <a:avLst/>
          </a:prstGeom>
          <a:noFill/>
        </p:spPr>
        <p:txBody>
          <a:bodyPr wrap="square" rtlCol="0">
            <a:spAutoFit/>
          </a:bodyPr>
          <a:lstStyle/>
          <a:p>
            <a:r>
              <a:rPr lang="en-US" sz="2800" dirty="0"/>
              <a:t>http://www.littleearthcharter.org/</a:t>
            </a:r>
          </a:p>
        </p:txBody>
      </p:sp>
    </p:spTree>
    <p:extLst>
      <p:ext uri="{BB962C8B-B14F-4D97-AF65-F5344CB8AC3E}">
        <p14:creationId xmlns:p14="http://schemas.microsoft.com/office/powerpoint/2010/main" val="3961800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143000"/>
          </a:xfrm>
        </p:spPr>
        <p:txBody>
          <a:bodyPr/>
          <a:lstStyle/>
          <a:p>
            <a:r>
              <a:rPr lang="es-CR" dirty="0">
                <a:solidFill>
                  <a:schemeClr val="accent1"/>
                </a:solidFill>
              </a:rPr>
              <a:t>DIPLOMADO EN EDUCACIÓN PARA EL DESARROLLO SOSTENIBLE</a:t>
            </a:r>
            <a:endParaRPr lang="en-US" dirty="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916832"/>
            <a:ext cx="6241618" cy="4708408"/>
          </a:xfrm>
          <a:prstGeom prst="rect">
            <a:avLst/>
          </a:prstGeom>
        </p:spPr>
      </p:pic>
    </p:spTree>
    <p:extLst>
      <p:ext uri="{BB962C8B-B14F-4D97-AF65-F5344CB8AC3E}">
        <p14:creationId xmlns:p14="http://schemas.microsoft.com/office/powerpoint/2010/main" val="415139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solidFill>
                  <a:schemeClr val="accent1"/>
                </a:solidFill>
              </a:rPr>
              <a:t>PROGRAMA PARA JÓVENES</a:t>
            </a:r>
            <a:endParaRPr lang="en-US" dirty="0">
              <a:solidFill>
                <a:schemeClr val="accent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745891"/>
            <a:ext cx="8229600" cy="4234580"/>
          </a:xfrm>
        </p:spPr>
      </p:pic>
    </p:spTree>
    <p:extLst>
      <p:ext uri="{BB962C8B-B14F-4D97-AF65-F5344CB8AC3E}">
        <p14:creationId xmlns:p14="http://schemas.microsoft.com/office/powerpoint/2010/main" val="1772513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b="1" dirty="0" smtClean="0"/>
              <a:t/>
            </a:r>
            <a:br>
              <a:rPr lang="es-419" b="1" dirty="0" smtClean="0"/>
            </a:br>
            <a:r>
              <a:rPr lang="es-419" b="1" dirty="0" smtClean="0"/>
              <a:t>Llevando </a:t>
            </a:r>
            <a:r>
              <a:rPr lang="es-419" b="1" dirty="0"/>
              <a:t>los valores a la educación</a:t>
            </a:r>
            <a:r>
              <a:rPr lang="en-US" dirty="0"/>
              <a:t/>
            </a:r>
            <a:br>
              <a:rPr lang="en-US" dirty="0"/>
            </a:br>
            <a:endParaRPr lang="en-US" dirty="0"/>
          </a:p>
        </p:txBody>
      </p:sp>
      <p:sp>
        <p:nvSpPr>
          <p:cNvPr id="3" name="Content Placeholder 2"/>
          <p:cNvSpPr>
            <a:spLocks noGrp="1"/>
          </p:cNvSpPr>
          <p:nvPr>
            <p:ph idx="1"/>
          </p:nvPr>
        </p:nvSpPr>
        <p:spPr>
          <a:xfrm>
            <a:off x="457200" y="1600201"/>
            <a:ext cx="8229600" cy="1900808"/>
          </a:xfrm>
        </p:spPr>
        <p:txBody>
          <a:bodyPr/>
          <a:lstStyle/>
          <a:p>
            <a:pPr marL="0" indent="0">
              <a:buNone/>
            </a:pPr>
            <a:r>
              <a:rPr lang="es-419" dirty="0" smtClean="0"/>
              <a:t>Hay </a:t>
            </a:r>
            <a:r>
              <a:rPr lang="es-419" dirty="0"/>
              <a:t>distintas formas en que se puede generar la reflexión ética sobre la sustentabilidad a las aulas, con experiencias que generan emociones.  </a:t>
            </a:r>
            <a:endParaRPr lang="es-419"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283528"/>
            <a:ext cx="3574472" cy="3574472"/>
          </a:xfrm>
          <a:prstGeom prst="rect">
            <a:avLst/>
          </a:prstGeom>
        </p:spPr>
      </p:pic>
      <p:sp>
        <p:nvSpPr>
          <p:cNvPr id="5" name="TextBox 4"/>
          <p:cNvSpPr txBox="1"/>
          <p:nvPr/>
        </p:nvSpPr>
        <p:spPr>
          <a:xfrm>
            <a:off x="1064363" y="3789040"/>
            <a:ext cx="3744416" cy="1477328"/>
          </a:xfrm>
          <a:prstGeom prst="rect">
            <a:avLst/>
          </a:prstGeom>
          <a:noFill/>
        </p:spPr>
        <p:txBody>
          <a:bodyPr wrap="square" rtlCol="0">
            <a:spAutoFit/>
          </a:bodyPr>
          <a:lstStyle/>
          <a:p>
            <a:r>
              <a:rPr lang="es-419" sz="2400" dirty="0">
                <a:solidFill>
                  <a:srgbClr val="FF0000"/>
                </a:solidFill>
              </a:rPr>
              <a:t>Algo que No hay que hacer es promover las emociones llamadas “negativas”.</a:t>
            </a:r>
          </a:p>
          <a:p>
            <a:endParaRPr lang="en-US" dirty="0"/>
          </a:p>
        </p:txBody>
      </p:sp>
    </p:spTree>
    <p:extLst>
      <p:ext uri="{BB962C8B-B14F-4D97-AF65-F5344CB8AC3E}">
        <p14:creationId xmlns:p14="http://schemas.microsoft.com/office/powerpoint/2010/main" val="384519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¿Qué busca el ODS 4?</a:t>
            </a:r>
            <a:endParaRPr lang="en-US" dirty="0"/>
          </a:p>
        </p:txBody>
      </p:sp>
      <p:sp>
        <p:nvSpPr>
          <p:cNvPr id="5" name="Rectangle 4"/>
          <p:cNvSpPr/>
          <p:nvPr/>
        </p:nvSpPr>
        <p:spPr>
          <a:xfrm>
            <a:off x="611560" y="2996952"/>
            <a:ext cx="7200800" cy="2862194"/>
          </a:xfrm>
          <a:prstGeom prst="rect">
            <a:avLst/>
          </a:prstGeom>
        </p:spPr>
        <p:txBody>
          <a:bodyPr wrap="square">
            <a:spAutoFit/>
          </a:bodyPr>
          <a:lstStyle/>
          <a:p>
            <a:pPr marL="0" marR="0" algn="just">
              <a:lnSpc>
                <a:spcPct val="107000"/>
              </a:lnSpc>
              <a:spcBef>
                <a:spcPts val="0"/>
              </a:spcBef>
              <a:spcAft>
                <a:spcPts val="800"/>
              </a:spcAft>
            </a:pPr>
            <a:r>
              <a:rPr lang="es-419" b="1" dirty="0" smtClean="0">
                <a:ea typeface="Calibri" panose="020F0502020204030204" pitchFamily="34" charset="0"/>
                <a:cs typeface="Times New Roman" panose="02020603050405020304" pitchFamily="18" charset="0"/>
              </a:rPr>
              <a:t>Con </a:t>
            </a:r>
            <a:r>
              <a:rPr lang="es-419" b="1" dirty="0">
                <a:ea typeface="Calibri" panose="020F0502020204030204" pitchFamily="34" charset="0"/>
                <a:cs typeface="Times New Roman" panose="02020603050405020304" pitchFamily="18" charset="0"/>
              </a:rPr>
              <a:t>relación a la sustentabilidad, en el ODS 4 se propone la siguiente meta:</a:t>
            </a:r>
            <a:endParaRPr lang="en-US" b="1" dirty="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s-419" dirty="0">
                <a:ea typeface="Calibri" panose="020F0502020204030204" pitchFamily="34" charset="0"/>
                <a:cs typeface="Times New Roman" panose="02020603050405020304" pitchFamily="18" charset="0"/>
              </a:rPr>
              <a:t>“</a:t>
            </a:r>
            <a:r>
              <a:rPr lang="es-419" i="1" dirty="0">
                <a:ea typeface="Calibri" panose="020F0502020204030204" pitchFamily="34" charset="0"/>
                <a:cs typeface="Times New Roman" panose="02020603050405020304" pitchFamily="18" charset="0"/>
              </a:rPr>
              <a:t>Para 2030, garantizar que todos los alumnos adquieran los conocimientos teóricos y prácticos necesarios para promover el desarrollo sostenible, entre otras cosas mediante la </a:t>
            </a:r>
            <a:r>
              <a:rPr lang="es-419" i="1" dirty="0">
                <a:solidFill>
                  <a:schemeClr val="accent4">
                    <a:lumMod val="75000"/>
                  </a:schemeClr>
                </a:solidFill>
                <a:ea typeface="Calibri" panose="020F0502020204030204" pitchFamily="34" charset="0"/>
                <a:cs typeface="Times New Roman" panose="02020603050405020304" pitchFamily="18" charset="0"/>
              </a:rPr>
              <a:t>educación para el desarrollo sostenible</a:t>
            </a:r>
            <a:r>
              <a:rPr lang="es-419" i="1" dirty="0">
                <a:ea typeface="Calibri" panose="020F0502020204030204" pitchFamily="34" charset="0"/>
                <a:cs typeface="Times New Roman" panose="02020603050405020304" pitchFamily="18" charset="0"/>
              </a:rPr>
              <a:t> y la adopción de </a:t>
            </a:r>
            <a:r>
              <a:rPr lang="es-419" i="1" dirty="0">
                <a:solidFill>
                  <a:schemeClr val="accent4">
                    <a:lumMod val="75000"/>
                  </a:schemeClr>
                </a:solidFill>
                <a:ea typeface="Calibri" panose="020F0502020204030204" pitchFamily="34" charset="0"/>
                <a:cs typeface="Times New Roman" panose="02020603050405020304" pitchFamily="18" charset="0"/>
              </a:rPr>
              <a:t>estilos de vida sostenibles</a:t>
            </a:r>
            <a:r>
              <a:rPr lang="es-419" i="1" dirty="0">
                <a:ea typeface="Calibri" panose="020F0502020204030204" pitchFamily="34" charset="0"/>
                <a:cs typeface="Times New Roman" panose="02020603050405020304" pitchFamily="18" charset="0"/>
              </a:rPr>
              <a:t>, </a:t>
            </a:r>
            <a:r>
              <a:rPr lang="es-419" i="1" dirty="0">
                <a:solidFill>
                  <a:schemeClr val="accent4">
                    <a:lumMod val="75000"/>
                  </a:schemeClr>
                </a:solidFill>
                <a:ea typeface="Calibri" panose="020F0502020204030204" pitchFamily="34" charset="0"/>
                <a:cs typeface="Times New Roman" panose="02020603050405020304" pitchFamily="18" charset="0"/>
              </a:rPr>
              <a:t>los derechos humanos</a:t>
            </a:r>
            <a:r>
              <a:rPr lang="es-419" i="1" dirty="0">
                <a:ea typeface="Calibri" panose="020F0502020204030204" pitchFamily="34" charset="0"/>
                <a:cs typeface="Times New Roman" panose="02020603050405020304" pitchFamily="18" charset="0"/>
              </a:rPr>
              <a:t>, la </a:t>
            </a:r>
            <a:r>
              <a:rPr lang="es-419" i="1" dirty="0">
                <a:solidFill>
                  <a:schemeClr val="accent4">
                    <a:lumMod val="75000"/>
                  </a:schemeClr>
                </a:solidFill>
                <a:ea typeface="Calibri" panose="020F0502020204030204" pitchFamily="34" charset="0"/>
                <a:cs typeface="Times New Roman" panose="02020603050405020304" pitchFamily="18" charset="0"/>
              </a:rPr>
              <a:t>igualdad entre los géneros</a:t>
            </a:r>
            <a:r>
              <a:rPr lang="es-419" i="1" dirty="0">
                <a:ea typeface="Calibri" panose="020F0502020204030204" pitchFamily="34" charset="0"/>
                <a:cs typeface="Times New Roman" panose="02020603050405020304" pitchFamily="18" charset="0"/>
              </a:rPr>
              <a:t>, la </a:t>
            </a:r>
            <a:r>
              <a:rPr lang="es-419" i="1" dirty="0">
                <a:solidFill>
                  <a:schemeClr val="accent4">
                    <a:lumMod val="75000"/>
                  </a:schemeClr>
                </a:solidFill>
                <a:ea typeface="Calibri" panose="020F0502020204030204" pitchFamily="34" charset="0"/>
                <a:cs typeface="Times New Roman" panose="02020603050405020304" pitchFamily="18" charset="0"/>
              </a:rPr>
              <a:t>promoción de una cultura de paz y no violencia</a:t>
            </a:r>
            <a:r>
              <a:rPr lang="es-419" i="1" dirty="0">
                <a:ea typeface="Calibri" panose="020F0502020204030204" pitchFamily="34" charset="0"/>
                <a:cs typeface="Times New Roman" panose="02020603050405020304" pitchFamily="18" charset="0"/>
              </a:rPr>
              <a:t>, la </a:t>
            </a:r>
            <a:r>
              <a:rPr lang="es-419" i="1" dirty="0">
                <a:solidFill>
                  <a:schemeClr val="accent4">
                    <a:lumMod val="75000"/>
                  </a:schemeClr>
                </a:solidFill>
                <a:ea typeface="Calibri" panose="020F0502020204030204" pitchFamily="34" charset="0"/>
                <a:cs typeface="Times New Roman" panose="02020603050405020304" pitchFamily="18" charset="0"/>
              </a:rPr>
              <a:t>ciudadanía mundial </a:t>
            </a:r>
            <a:r>
              <a:rPr lang="es-419" i="1" dirty="0">
                <a:ea typeface="Calibri" panose="020F0502020204030204" pitchFamily="34" charset="0"/>
                <a:cs typeface="Times New Roman" panose="02020603050405020304" pitchFamily="18" charset="0"/>
              </a:rPr>
              <a:t>y la valoración de la diversidad cultural y de la contribución de la cultura al desarrollo sostenible, entre otros medios</a:t>
            </a:r>
            <a:r>
              <a:rPr lang="es-419" dirty="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p:txBody>
      </p:sp>
      <p:sp>
        <p:nvSpPr>
          <p:cNvPr id="7" name="TextBox 6"/>
          <p:cNvSpPr txBox="1"/>
          <p:nvPr/>
        </p:nvSpPr>
        <p:spPr>
          <a:xfrm>
            <a:off x="1913992" y="1371600"/>
            <a:ext cx="5544616" cy="1292662"/>
          </a:xfrm>
          <a:prstGeom prst="rect">
            <a:avLst/>
          </a:prstGeom>
          <a:noFill/>
        </p:spPr>
        <p:txBody>
          <a:bodyPr wrap="square" rtlCol="0">
            <a:spAutoFit/>
          </a:bodyPr>
          <a:lstStyle/>
          <a:p>
            <a:pPr algn="ctr"/>
            <a:r>
              <a:rPr lang="es-419" sz="2000" dirty="0">
                <a:solidFill>
                  <a:schemeClr val="accent4"/>
                </a:solidFill>
                <a:ea typeface="Calibri" panose="020F0502020204030204" pitchFamily="34" charset="0"/>
                <a:cs typeface="Times New Roman" panose="02020603050405020304" pitchFamily="18" charset="0"/>
              </a:rPr>
              <a:t>“La consecución de una </a:t>
            </a:r>
            <a:r>
              <a:rPr lang="es-419" sz="2000" b="1" dirty="0">
                <a:solidFill>
                  <a:schemeClr val="accent4"/>
                </a:solidFill>
                <a:ea typeface="Calibri" panose="020F0502020204030204" pitchFamily="34" charset="0"/>
                <a:cs typeface="Times New Roman" panose="02020603050405020304" pitchFamily="18" charset="0"/>
              </a:rPr>
              <a:t>educación de </a:t>
            </a:r>
            <a:r>
              <a:rPr lang="es-419" sz="2000" b="1" dirty="0" smtClean="0">
                <a:solidFill>
                  <a:schemeClr val="accent4"/>
                </a:solidFill>
                <a:ea typeface="Calibri" panose="020F0502020204030204" pitchFamily="34" charset="0"/>
                <a:cs typeface="Times New Roman" panose="02020603050405020304" pitchFamily="18" charset="0"/>
              </a:rPr>
              <a:t>calidad</a:t>
            </a:r>
            <a:r>
              <a:rPr lang="es-419" sz="2000" dirty="0" smtClean="0">
                <a:solidFill>
                  <a:schemeClr val="accent4"/>
                </a:solidFill>
                <a:ea typeface="Calibri" panose="020F0502020204030204" pitchFamily="34" charset="0"/>
                <a:cs typeface="Times New Roman" panose="02020603050405020304" pitchFamily="18" charset="0"/>
              </a:rPr>
              <a:t>, la cual es </a:t>
            </a:r>
            <a:r>
              <a:rPr lang="es-419" sz="2000" dirty="0">
                <a:solidFill>
                  <a:schemeClr val="accent4"/>
                </a:solidFill>
                <a:ea typeface="Calibri" panose="020F0502020204030204" pitchFamily="34" charset="0"/>
                <a:cs typeface="Times New Roman" panose="02020603050405020304" pitchFamily="18" charset="0"/>
              </a:rPr>
              <a:t>la base para mejorar la vida de las personas y el desarrollo sostenible.</a:t>
            </a:r>
            <a:endParaRPr lang="en-US" sz="2000" dirty="0">
              <a:solidFill>
                <a:schemeClr val="accent4"/>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8035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4572"/>
            <a:ext cx="7715200" cy="2404864"/>
          </a:xfrm>
        </p:spPr>
        <p:txBody>
          <a:bodyPr/>
          <a:lstStyle/>
          <a:p>
            <a:pPr marL="0" indent="0" algn="just">
              <a:buNone/>
            </a:pPr>
            <a:r>
              <a:rPr lang="es-419" dirty="0"/>
              <a:t>Es la </a:t>
            </a:r>
            <a:r>
              <a:rPr lang="es-419" dirty="0">
                <a:solidFill>
                  <a:srgbClr val="00B050"/>
                </a:solidFill>
              </a:rPr>
              <a:t>reconexión</a:t>
            </a:r>
            <a:r>
              <a:rPr lang="es-419" dirty="0"/>
              <a:t> con la naturaleza y entre nosotros lo que aparentemente nos ayuda a promover la acción a favor de la naturaleza, promover una visión de mundo más relacional.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636912"/>
            <a:ext cx="5091657" cy="3908907"/>
          </a:xfrm>
          <a:prstGeom prst="rect">
            <a:avLst/>
          </a:prstGeom>
        </p:spPr>
      </p:pic>
    </p:spTree>
    <p:extLst>
      <p:ext uri="{BB962C8B-B14F-4D97-AF65-F5344CB8AC3E}">
        <p14:creationId xmlns:p14="http://schemas.microsoft.com/office/powerpoint/2010/main" val="2389399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824" y="332656"/>
            <a:ext cx="7632848" cy="6048672"/>
          </a:xfrm>
        </p:spPr>
        <p:txBody>
          <a:bodyPr/>
          <a:lstStyle/>
          <a:p>
            <a:pPr marL="0" indent="0" algn="ctr">
              <a:buNone/>
            </a:pPr>
            <a:r>
              <a:rPr lang="es-419" sz="2800" dirty="0"/>
              <a:t>Hemos querido reemplazar el amor por el conocimiento como guía en nuestro quehacer y en nuestras relaciones con otro seres humanos y con la naturaleza toda, y nos hemos </a:t>
            </a:r>
            <a:r>
              <a:rPr lang="es-419" sz="2800" dirty="0" smtClean="0"/>
              <a:t>equivocado</a:t>
            </a:r>
            <a:endParaRPr lang="en-US" sz="2800" dirty="0"/>
          </a:p>
          <a:p>
            <a:pPr marL="0" indent="0" algn="ctr">
              <a:buNone/>
            </a:pPr>
            <a:endParaRPr lang="es-419" sz="2800" dirty="0" smtClean="0"/>
          </a:p>
          <a:p>
            <a:pPr marL="0" indent="0" algn="ctr">
              <a:buNone/>
            </a:pPr>
            <a:r>
              <a:rPr lang="es-419" sz="2800" dirty="0" smtClean="0"/>
              <a:t>Al </a:t>
            </a:r>
            <a:r>
              <a:rPr lang="es-419" sz="2800" dirty="0"/>
              <a:t>negar el amor como fundamento </a:t>
            </a:r>
            <a:r>
              <a:rPr lang="es-419" sz="2800" dirty="0" smtClean="0"/>
              <a:t>nos </a:t>
            </a:r>
            <a:r>
              <a:rPr lang="es-419" sz="2800" dirty="0"/>
              <a:t>hemos deshumanizado volviéndonos ciegos a nosotros mismos y a los otros. En esta ceguera hemos perdido en la vida cotidiana la mirada que permite ver la armonía del mundo natural al que pertenecemos, no somos capaces de ver la armonía en la biosfera, y vivimos en lucha con él. </a:t>
            </a:r>
            <a:endParaRPr lang="es-419" sz="2800" dirty="0" smtClean="0"/>
          </a:p>
          <a:p>
            <a:pPr marL="0" indent="0">
              <a:buNone/>
            </a:pPr>
            <a:r>
              <a:rPr lang="es-419" sz="2800" dirty="0" smtClean="0"/>
              <a:t>(</a:t>
            </a:r>
            <a:r>
              <a:rPr lang="es-419" sz="2800" dirty="0"/>
              <a:t>Maturana, 1998). </a:t>
            </a:r>
          </a:p>
          <a:p>
            <a:endParaRPr lang="en-US" sz="2800" dirty="0"/>
          </a:p>
          <a:p>
            <a:endParaRPr lang="en-US" dirty="0"/>
          </a:p>
        </p:txBody>
      </p:sp>
    </p:spTree>
    <p:extLst>
      <p:ext uri="{BB962C8B-B14F-4D97-AF65-F5344CB8AC3E}">
        <p14:creationId xmlns:p14="http://schemas.microsoft.com/office/powerpoint/2010/main" val="899851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50825" y="476250"/>
            <a:ext cx="8229600" cy="4525963"/>
          </a:xfrm>
        </p:spPr>
        <p:txBody>
          <a:bodyPr/>
          <a:lstStyle/>
          <a:p>
            <a:pPr algn="ctr">
              <a:buFont typeface="Arial" charset="0"/>
              <a:buNone/>
            </a:pPr>
            <a:r>
              <a:rPr lang="en-US" dirty="0" smtClean="0">
                <a:solidFill>
                  <a:srgbClr val="FF0000"/>
                </a:solidFill>
              </a:rPr>
              <a:t>¡MUCHAS GRACIAS!</a:t>
            </a:r>
            <a:endParaRPr lang="en-US" sz="2400" dirty="0" smtClean="0">
              <a:solidFill>
                <a:srgbClr val="FF0000"/>
              </a:solidFill>
            </a:endParaRPr>
          </a:p>
          <a:p>
            <a:pPr algn="ctr">
              <a:buFont typeface="Arial" charset="0"/>
              <a:buNone/>
            </a:pPr>
            <a:endParaRPr lang="en-US" sz="2400" dirty="0" smtClean="0"/>
          </a:p>
          <a:p>
            <a:pPr algn="ctr">
              <a:buFont typeface="Arial" charset="0"/>
              <a:buNone/>
            </a:pPr>
            <a:r>
              <a:rPr lang="en-US" sz="2800" b="1" dirty="0" err="1" smtClean="0"/>
              <a:t>Contacto</a:t>
            </a:r>
            <a:r>
              <a:rPr lang="en-US" sz="2800" b="1" dirty="0" smtClean="0"/>
              <a:t>:</a:t>
            </a:r>
          </a:p>
          <a:p>
            <a:pPr algn="ctr">
              <a:buFont typeface="Arial" charset="0"/>
              <a:buNone/>
            </a:pPr>
            <a:r>
              <a:rPr lang="en-US" sz="2800" dirty="0" smtClean="0"/>
              <a:t>Alicia Jimenez: </a:t>
            </a:r>
            <a:r>
              <a:rPr lang="en-US" sz="2800" dirty="0" smtClean="0">
                <a:hlinkClick r:id="rId2"/>
              </a:rPr>
              <a:t>ajimenez@earthcharter.org</a:t>
            </a:r>
            <a:endParaRPr lang="en-US" sz="2800" dirty="0" smtClean="0"/>
          </a:p>
          <a:p>
            <a:pPr algn="ctr">
              <a:buFont typeface="Arial" charset="0"/>
              <a:buNone/>
            </a:pPr>
            <a:endParaRPr lang="en-US" sz="2800" dirty="0" smtClean="0"/>
          </a:p>
          <a:p>
            <a:pPr algn="ctr">
              <a:buFont typeface="Arial" charset="0"/>
              <a:buNone/>
            </a:pPr>
            <a:r>
              <a:rPr lang="es-CR" b="1" dirty="0" smtClean="0">
                <a:hlinkClick r:id="rId3"/>
              </a:rPr>
              <a:t>www.cartadelatierra.org</a:t>
            </a:r>
            <a:r>
              <a:rPr lang="es-CR" b="1" dirty="0" smtClean="0"/>
              <a:t> </a:t>
            </a:r>
            <a:endParaRPr lang="en-US" b="1" dirty="0" smtClean="0"/>
          </a:p>
          <a:p>
            <a:pPr algn="ctr">
              <a:buFont typeface="Arial" charset="0"/>
              <a:buNone/>
            </a:pPr>
            <a:endParaRPr lang="en-US" sz="2400" dirty="0" smtClean="0"/>
          </a:p>
          <a:p>
            <a:pPr algn="ctr">
              <a:buFont typeface="Arial" charset="0"/>
              <a:buNone/>
            </a:pPr>
            <a:endParaRPr lang="en-US" sz="2400" dirty="0" smtClean="0"/>
          </a:p>
          <a:p>
            <a:pPr>
              <a:buFont typeface="Arial" charset="0"/>
              <a:buNone/>
            </a:pPr>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548681"/>
            <a:ext cx="7848872" cy="2304256"/>
          </a:xfrm>
        </p:spPr>
        <p:txBody>
          <a:bodyPr/>
          <a:lstStyle/>
          <a:p>
            <a:pPr marL="0" indent="0">
              <a:buNone/>
            </a:pPr>
            <a:r>
              <a:rPr lang="es-419" dirty="0"/>
              <a:t>El ODS 4 engloba lo propuesto en la </a:t>
            </a:r>
            <a:r>
              <a:rPr lang="es-419" b="1" dirty="0"/>
              <a:t>Declaración de </a:t>
            </a:r>
            <a:r>
              <a:rPr lang="es-419" b="1" dirty="0" err="1"/>
              <a:t>Incheon</a:t>
            </a:r>
            <a:r>
              <a:rPr lang="es-419" dirty="0"/>
              <a:t>, firmada durante el Foro Mundial de la Educación llevada a cabo en mayo del 2015 en Corea del </a:t>
            </a:r>
            <a:r>
              <a:rPr lang="es-419" dirty="0" smtClean="0"/>
              <a:t>Sur:</a:t>
            </a:r>
          </a:p>
          <a:p>
            <a:endParaRPr lang="en-US" dirty="0"/>
          </a:p>
        </p:txBody>
      </p:sp>
      <p:sp>
        <p:nvSpPr>
          <p:cNvPr id="6" name="TextBox 5"/>
          <p:cNvSpPr txBox="1"/>
          <p:nvPr/>
        </p:nvSpPr>
        <p:spPr>
          <a:xfrm>
            <a:off x="1187624" y="3206097"/>
            <a:ext cx="5832648" cy="2246769"/>
          </a:xfrm>
          <a:prstGeom prst="rect">
            <a:avLst/>
          </a:prstGeom>
          <a:solidFill>
            <a:schemeClr val="accent1">
              <a:lumMod val="60000"/>
              <a:lumOff val="40000"/>
            </a:schemeClr>
          </a:solidFill>
        </p:spPr>
        <p:txBody>
          <a:bodyPr wrap="square" rtlCol="0">
            <a:spAutoFit/>
          </a:bodyPr>
          <a:lstStyle/>
          <a:p>
            <a:pPr marL="0" indent="0">
              <a:buNone/>
            </a:pPr>
            <a:r>
              <a:rPr lang="es-419" sz="2800" dirty="0" smtClean="0"/>
              <a:t>Esta Declaración propone </a:t>
            </a:r>
            <a:r>
              <a:rPr lang="es-419" sz="2800" dirty="0"/>
              <a:t>una educación de calidad, no solo enfocándose en la alfabetización, sino en una educación que mejore la forma en que vivimos y nos relacionamos</a:t>
            </a:r>
          </a:p>
        </p:txBody>
      </p:sp>
    </p:spTree>
    <p:extLst>
      <p:ext uri="{BB962C8B-B14F-4D97-AF65-F5344CB8AC3E}">
        <p14:creationId xmlns:p14="http://schemas.microsoft.com/office/powerpoint/2010/main" val="144208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Vinculación de ODS 4 con otras agendas educativas</a:t>
            </a:r>
            <a:endParaRPr lang="en-US" dirty="0"/>
          </a:p>
        </p:txBody>
      </p:sp>
      <p:sp>
        <p:nvSpPr>
          <p:cNvPr id="3" name="Content Placeholder 2"/>
          <p:cNvSpPr>
            <a:spLocks noGrp="1"/>
          </p:cNvSpPr>
          <p:nvPr>
            <p:ph idx="1"/>
          </p:nvPr>
        </p:nvSpPr>
        <p:spPr/>
        <p:txBody>
          <a:bodyPr/>
          <a:lstStyle/>
          <a:p>
            <a:r>
              <a:rPr lang="es-419" sz="2800" dirty="0" smtClean="0"/>
              <a:t>Educación para el Desarrollo Sostenible (UNESCO)</a:t>
            </a:r>
          </a:p>
          <a:p>
            <a:r>
              <a:rPr lang="es-419" sz="2800" dirty="0" smtClean="0"/>
              <a:t>Educación para estilos de vida sostenible (10YFP PNUMA)</a:t>
            </a:r>
          </a:p>
          <a:p>
            <a:r>
              <a:rPr lang="es-419" sz="2800" dirty="0" smtClean="0"/>
              <a:t>Educación para una ciudadanía mundial (Oficina del Secretario General de la ONU)</a:t>
            </a:r>
          </a:p>
          <a:p>
            <a:r>
              <a:rPr lang="es-419" sz="2800" dirty="0" smtClean="0"/>
              <a:t>Educación para los derechos humanos</a:t>
            </a:r>
          </a:p>
          <a:p>
            <a:r>
              <a:rPr lang="es-419" sz="2800" dirty="0" smtClean="0"/>
              <a:t>Educación sobre género</a:t>
            </a:r>
          </a:p>
          <a:p>
            <a:r>
              <a:rPr lang="es-419" sz="2800" dirty="0" smtClean="0"/>
              <a:t>Educación para la paz</a:t>
            </a:r>
            <a:endParaRPr lang="en-US" sz="2800" dirty="0"/>
          </a:p>
        </p:txBody>
      </p:sp>
    </p:spTree>
    <p:extLst>
      <p:ext uri="{BB962C8B-B14F-4D97-AF65-F5344CB8AC3E}">
        <p14:creationId xmlns:p14="http://schemas.microsoft.com/office/powerpoint/2010/main" val="296879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lstStyle/>
          <a:p>
            <a:r>
              <a:rPr lang="es-419" dirty="0" smtClean="0"/>
              <a:t>Estas perspectivas educativas buscan:</a:t>
            </a:r>
            <a:endParaRPr lang="en-US" dirty="0"/>
          </a:p>
        </p:txBody>
      </p:sp>
      <p:sp>
        <p:nvSpPr>
          <p:cNvPr id="3" name="Content Placeholder 2"/>
          <p:cNvSpPr>
            <a:spLocks noGrp="1"/>
          </p:cNvSpPr>
          <p:nvPr>
            <p:ph idx="1"/>
          </p:nvPr>
        </p:nvSpPr>
        <p:spPr>
          <a:xfrm>
            <a:off x="442975" y="1916832"/>
            <a:ext cx="7585409" cy="3773016"/>
          </a:xfrm>
        </p:spPr>
        <p:txBody>
          <a:bodyPr/>
          <a:lstStyle/>
          <a:p>
            <a:r>
              <a:rPr lang="es-419" dirty="0" smtClean="0"/>
              <a:t>Una pedagogía </a:t>
            </a:r>
            <a:r>
              <a:rPr lang="es-419" dirty="0"/>
              <a:t>más transformadora, </a:t>
            </a:r>
            <a:endParaRPr lang="es-419" dirty="0" smtClean="0"/>
          </a:p>
          <a:p>
            <a:r>
              <a:rPr lang="es-419" dirty="0" smtClean="0"/>
              <a:t>Enfatizar </a:t>
            </a:r>
            <a:r>
              <a:rPr lang="es-419" dirty="0"/>
              <a:t>un abordaje integral o sistémico, para entender la situación actual, </a:t>
            </a:r>
            <a:endParaRPr lang="es-419" dirty="0" smtClean="0"/>
          </a:p>
          <a:p>
            <a:r>
              <a:rPr lang="es-419" dirty="0" smtClean="0"/>
              <a:t>Recalcar </a:t>
            </a:r>
            <a:r>
              <a:rPr lang="es-419" dirty="0"/>
              <a:t>la importancia de insertar valores en los procesos de </a:t>
            </a:r>
            <a:r>
              <a:rPr lang="es-419" dirty="0" smtClean="0"/>
              <a:t>educación. </a:t>
            </a:r>
            <a:endParaRPr lang="en-US" dirty="0"/>
          </a:p>
          <a:p>
            <a:endParaRPr lang="en-US" dirty="0"/>
          </a:p>
        </p:txBody>
      </p:sp>
    </p:spTree>
    <p:extLst>
      <p:ext uri="{BB962C8B-B14F-4D97-AF65-F5344CB8AC3E}">
        <p14:creationId xmlns:p14="http://schemas.microsoft.com/office/powerpoint/2010/main" val="2462941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Aprendizaje y educación…</a:t>
            </a:r>
            <a:endParaRPr lang="en-US" dirty="0"/>
          </a:p>
        </p:txBody>
      </p:sp>
      <p:sp>
        <p:nvSpPr>
          <p:cNvPr id="3" name="Content Placeholder 2"/>
          <p:cNvSpPr>
            <a:spLocks noGrp="1"/>
          </p:cNvSpPr>
          <p:nvPr>
            <p:ph idx="1"/>
          </p:nvPr>
        </p:nvSpPr>
        <p:spPr>
          <a:xfrm>
            <a:off x="457200" y="1403047"/>
            <a:ext cx="7211144" cy="2241977"/>
          </a:xfrm>
        </p:spPr>
        <p:txBody>
          <a:bodyPr/>
          <a:lstStyle/>
          <a:p>
            <a:pPr marL="0" indent="0">
              <a:buNone/>
            </a:pPr>
            <a:r>
              <a:rPr lang="es-419" dirty="0"/>
              <a:t>U</a:t>
            </a:r>
            <a:r>
              <a:rPr lang="es-419" dirty="0" smtClean="0"/>
              <a:t>na </a:t>
            </a:r>
            <a:r>
              <a:rPr lang="es-419" dirty="0"/>
              <a:t>educación que promueva valores se enmarca normalmente en una pedagogía </a:t>
            </a:r>
            <a:r>
              <a:rPr lang="es-419" dirty="0" smtClean="0"/>
              <a:t>transformadora – debería gestionar experiencias de aprendizaje</a:t>
            </a:r>
          </a:p>
          <a:p>
            <a:pPr marL="0" indent="0">
              <a:buNone/>
            </a:pPr>
            <a:endParaRPr lang="es-419" dirty="0"/>
          </a:p>
        </p:txBody>
      </p:sp>
      <p:pic>
        <p:nvPicPr>
          <p:cNvPr id="4" name="Picture 3"/>
          <p:cNvPicPr>
            <a:picLocks noChangeAspect="1"/>
          </p:cNvPicPr>
          <p:nvPr/>
        </p:nvPicPr>
        <p:blipFill>
          <a:blip r:embed="rId2"/>
          <a:stretch>
            <a:fillRect/>
          </a:stretch>
        </p:blipFill>
        <p:spPr>
          <a:xfrm>
            <a:off x="755576" y="3501008"/>
            <a:ext cx="4062836" cy="29523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873" y="3212976"/>
            <a:ext cx="3762127" cy="3321253"/>
          </a:xfrm>
          <a:prstGeom prst="rect">
            <a:avLst/>
          </a:prstGeom>
        </p:spPr>
      </p:pic>
      <p:sp>
        <p:nvSpPr>
          <p:cNvPr id="6" name="Right Arrow 5"/>
          <p:cNvSpPr/>
          <p:nvPr/>
        </p:nvSpPr>
        <p:spPr>
          <a:xfrm>
            <a:off x="5076056" y="4653136"/>
            <a:ext cx="36004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40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7571184" cy="4525963"/>
          </a:xfrm>
        </p:spPr>
        <p:txBody>
          <a:bodyPr/>
          <a:lstStyle/>
          <a:p>
            <a:r>
              <a:rPr lang="es-419" i="1" dirty="0">
                <a:solidFill>
                  <a:schemeClr val="accent6">
                    <a:lumMod val="75000"/>
                  </a:schemeClr>
                </a:solidFill>
              </a:rPr>
              <a:t>Aprender es siempre </a:t>
            </a:r>
            <a:r>
              <a:rPr lang="es-419" i="1" dirty="0" smtClean="0">
                <a:solidFill>
                  <a:schemeClr val="accent6">
                    <a:lumMod val="75000"/>
                  </a:schemeClr>
                </a:solidFill>
              </a:rPr>
              <a:t>un descubrimiento </a:t>
            </a:r>
            <a:r>
              <a:rPr lang="es-419" i="1" dirty="0">
                <a:solidFill>
                  <a:schemeClr val="accent6">
                    <a:lumMod val="75000"/>
                  </a:schemeClr>
                </a:solidFill>
              </a:rPr>
              <a:t>de lo </a:t>
            </a:r>
            <a:r>
              <a:rPr lang="es-419" i="1" dirty="0" smtClean="0">
                <a:solidFill>
                  <a:schemeClr val="accent6">
                    <a:lumMod val="75000"/>
                  </a:schemeClr>
                </a:solidFill>
              </a:rPr>
              <a:t>nuevo, es un proceso dinámico constante.</a:t>
            </a:r>
          </a:p>
          <a:p>
            <a:endParaRPr lang="es-419" i="1" dirty="0"/>
          </a:p>
          <a:p>
            <a:r>
              <a:rPr lang="es-419" i="1" dirty="0" smtClean="0">
                <a:solidFill>
                  <a:schemeClr val="accent3">
                    <a:lumMod val="50000"/>
                  </a:schemeClr>
                </a:solidFill>
              </a:rPr>
              <a:t> </a:t>
            </a:r>
            <a:r>
              <a:rPr lang="es-419" i="1" dirty="0">
                <a:solidFill>
                  <a:schemeClr val="accent3">
                    <a:lumMod val="50000"/>
                  </a:schemeClr>
                </a:solidFill>
              </a:rPr>
              <a:t>Educar es ir creando continuamente nuevas condiciones iniciales que transforman al sujeto y el espectro de posibilidades de afrontar la realidad (</a:t>
            </a:r>
            <a:r>
              <a:rPr lang="es-419" i="1" dirty="0" err="1">
                <a:solidFill>
                  <a:schemeClr val="accent3">
                    <a:lumMod val="50000"/>
                  </a:schemeClr>
                </a:solidFill>
              </a:rPr>
              <a:t>Assman</a:t>
            </a:r>
            <a:r>
              <a:rPr lang="es-419" i="1" dirty="0">
                <a:solidFill>
                  <a:schemeClr val="accent3">
                    <a:lumMod val="50000"/>
                  </a:schemeClr>
                </a:solidFill>
              </a:rPr>
              <a:t>, 2002).</a:t>
            </a:r>
            <a:endParaRPr lang="en-US" dirty="0">
              <a:solidFill>
                <a:schemeClr val="accent3">
                  <a:lumMod val="50000"/>
                </a:schemeClr>
              </a:solidFill>
            </a:endParaRPr>
          </a:p>
        </p:txBody>
      </p:sp>
    </p:spTree>
    <p:extLst>
      <p:ext uri="{BB962C8B-B14F-4D97-AF65-F5344CB8AC3E}">
        <p14:creationId xmlns:p14="http://schemas.microsoft.com/office/powerpoint/2010/main" val="3613307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846" y="980728"/>
            <a:ext cx="7427168" cy="4525963"/>
          </a:xfrm>
        </p:spPr>
        <p:txBody>
          <a:bodyPr/>
          <a:lstStyle/>
          <a:p>
            <a:pPr marL="0" indent="0">
              <a:buNone/>
            </a:pPr>
            <a:r>
              <a:rPr lang="es-419" b="1" dirty="0"/>
              <a:t>¿Cómo podemos concretamente usar los procesos educativos para cultivar una visión de mundo más ecológica, que resulte en nuevos patrones de comportamiento que fomenten una manera más justa y sostenible de vivir en el mundo?</a:t>
            </a:r>
            <a:endParaRPr lang="en-US" dirty="0"/>
          </a:p>
          <a:p>
            <a:endParaRPr lang="en-US" dirty="0"/>
          </a:p>
        </p:txBody>
      </p:sp>
    </p:spTree>
    <p:extLst>
      <p:ext uri="{BB962C8B-B14F-4D97-AF65-F5344CB8AC3E}">
        <p14:creationId xmlns:p14="http://schemas.microsoft.com/office/powerpoint/2010/main" val="676268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2277</TotalTime>
  <Words>1202</Words>
  <Application>Microsoft Office PowerPoint</Application>
  <PresentationFormat>On-screen Show (4:3)</PresentationFormat>
  <Paragraphs>99</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Times New Roman</vt:lpstr>
      <vt:lpstr>Office Theme</vt:lpstr>
      <vt:lpstr>PowerPoint Presentation</vt:lpstr>
      <vt:lpstr>Una visión de la educación</vt:lpstr>
      <vt:lpstr>¿Qué busca el ODS 4?</vt:lpstr>
      <vt:lpstr>PowerPoint Presentation</vt:lpstr>
      <vt:lpstr>Vinculación de ODS 4 con otras agendas educativas</vt:lpstr>
      <vt:lpstr>Estas perspectivas educativas buscan:</vt:lpstr>
      <vt:lpstr>Aprendizaje y educación…</vt:lpstr>
      <vt:lpstr>PowerPoint Presentation</vt:lpstr>
      <vt:lpstr>PowerPoint Presentation</vt:lpstr>
      <vt:lpstr>PowerPoint Presentation</vt:lpstr>
      <vt:lpstr>Momentos que fomenten un cambio de visión de mundo</vt:lpstr>
      <vt:lpstr>¿Cómo se generan momentos de transformación?</vt:lpstr>
      <vt:lpstr>PowerPoint Presentation</vt:lpstr>
      <vt:lpstr>¿Cómo sabemos cuáles valores introducir en procesos educativos?</vt:lpstr>
      <vt:lpstr>La Carta de la Tierra</vt:lpstr>
      <vt:lpstr>Principios a destacar en la CT…</vt:lpstr>
      <vt:lpstr>PowerPoint Presentation</vt:lpstr>
      <vt:lpstr>PowerPoint Presentation</vt:lpstr>
      <vt:lpstr>PowerPoint Presentation</vt:lpstr>
      <vt:lpstr>PowerPoint Presentation</vt:lpstr>
      <vt:lpstr>La Carta de la Tierra principios dirigidos a la acción</vt:lpstr>
      <vt:lpstr>PowerPoint Presentation</vt:lpstr>
      <vt:lpstr>¿Cómo lograr que estos principios permeen en la sociedad?</vt:lpstr>
      <vt:lpstr>PowerPoint Presentation</vt:lpstr>
      <vt:lpstr>PowerPoint Presentation</vt:lpstr>
      <vt:lpstr>PowerPoint Presentation</vt:lpstr>
      <vt:lpstr>DIPLOMADO EN EDUCACIÓN PARA EL DESARROLLO SOSTENIBLE</vt:lpstr>
      <vt:lpstr>PROGRAMA PARA JÓVENES</vt:lpstr>
      <vt:lpstr> Llevando los valores a la educación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Dmitry Savelau</dc:creator>
  <cp:lastModifiedBy>Alicia Jimenez</cp:lastModifiedBy>
  <cp:revision>158</cp:revision>
  <dcterms:created xsi:type="dcterms:W3CDTF">2010-06-04T07:08:58Z</dcterms:created>
  <dcterms:modified xsi:type="dcterms:W3CDTF">2016-10-04T23:27:40Z</dcterms:modified>
</cp:coreProperties>
</file>