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81" r:id="rId4"/>
    <p:sldId id="282" r:id="rId5"/>
    <p:sldId id="283" r:id="rId6"/>
    <p:sldId id="288" r:id="rId7"/>
    <p:sldId id="285" r:id="rId8"/>
    <p:sldId id="286" r:id="rId9"/>
    <p:sldId id="287" r:id="rId10"/>
    <p:sldId id="259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3339" autoAdjust="0"/>
  </p:normalViewPr>
  <p:slideViewPr>
    <p:cSldViewPr snapToGrid="0" showGuides="1">
      <p:cViewPr>
        <p:scale>
          <a:sx n="100" d="100"/>
          <a:sy n="100" d="100"/>
        </p:scale>
        <p:origin x="-488" y="912"/>
      </p:cViewPr>
      <p:guideLst>
        <p:guide orient="horz" pos="1219"/>
        <p:guide orient="horz" pos="147"/>
        <p:guide orient="horz"/>
        <p:guide orient="horz" pos="3756"/>
        <p:guide orient="horz" pos="4085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18/04/17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25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0432" y="6370465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353086"/>
          </a:xfrm>
        </p:spPr>
        <p:txBody>
          <a:bodyPr/>
          <a:lstStyle/>
          <a:p>
            <a:r>
              <a:rPr lang="en-GB" dirty="0" smtClean="0"/>
              <a:t>The promises and pitfalls of integration in governance </a:t>
            </a:r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r="25269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Justice conference 14 April 2017, de </a:t>
            </a:r>
            <a:r>
              <a:rPr lang="en-GB" dirty="0" err="1" smtClean="0"/>
              <a:t>Poort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Sylvia Karlsson-Vinkhuyzen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/>
          <a:p>
            <a:r>
              <a:rPr lang="en-GB" dirty="0" smtClean="0"/>
              <a:t>Let’s explore together</a:t>
            </a:r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sylviakv@xs4all.nl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Mainstreaming fatigue 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1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r="1641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Prioritization conflict 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35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" b="86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Trade-offs 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97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383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Accountability constraints 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30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dirty="0" smtClean="0"/>
              <a:t>Becoming protagonists of our own development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“care must be taken lest people be treated primarily as passive objects to be developed, rather than as protagonists of development in and of themselves”</a:t>
            </a:r>
          </a:p>
          <a:p>
            <a:pPr marL="0" indent="0">
              <a:buNone/>
            </a:pPr>
            <a:r>
              <a:rPr lang="en-GB" dirty="0" smtClean="0"/>
              <a:t>Baha’i International Community, Summoning our Common Future,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52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/>
          <a:p>
            <a:r>
              <a:rPr lang="en-GB" dirty="0" smtClean="0"/>
              <a:t>What is most important?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0076" y="1754287"/>
            <a:ext cx="7419973" cy="30272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“the purpose of Justice is the appearance of unity among men” - </a:t>
            </a:r>
            <a:r>
              <a:rPr lang="en-US" altLang="en-US" dirty="0" err="1" smtClean="0">
                <a:latin typeface="+mn-lt"/>
              </a:rPr>
              <a:t>Bahá'u'lláh</a:t>
            </a:r>
            <a:endParaRPr lang="en-GB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75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Redefining fundamental goals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+mj-lt"/>
              </a:rPr>
              <a:t>“...</a:t>
            </a:r>
            <a:r>
              <a:rPr lang="en-GB" altLang="en-US" dirty="0">
                <a:latin typeface="+mj-lt"/>
              </a:rPr>
              <a:t>it is clear that the honour and exaltation of man must be something more than material riches. Material comforts are only a branch, but the root...is the good attributes and virtues which are the adornments of his reality</a:t>
            </a:r>
            <a:r>
              <a:rPr lang="en-GB" altLang="en-US" dirty="0" smtClean="0">
                <a:latin typeface="+mj-lt"/>
              </a:rPr>
              <a:t>...”</a:t>
            </a:r>
          </a:p>
          <a:p>
            <a:pPr marL="0" indent="0">
              <a:buNone/>
            </a:pPr>
            <a:r>
              <a:rPr lang="en-GB" altLang="en-US" dirty="0" smtClean="0">
                <a:latin typeface="+mj-lt"/>
              </a:rPr>
              <a:t>– </a:t>
            </a:r>
            <a:r>
              <a:rPr lang="en-GB" altLang="en-US" dirty="0" err="1" smtClean="0">
                <a:latin typeface="+mj-lt"/>
              </a:rPr>
              <a:t>Abdu’l</a:t>
            </a:r>
            <a:r>
              <a:rPr lang="en-GB" altLang="en-US" dirty="0" smtClean="0">
                <a:latin typeface="+mj-lt"/>
              </a:rPr>
              <a:t>-Bah</a:t>
            </a:r>
            <a:r>
              <a:rPr lang="en-US" altLang="en-US" dirty="0" smtClean="0"/>
              <a:t>á </a:t>
            </a:r>
            <a:r>
              <a:rPr lang="en-GB" altLang="en-US" dirty="0"/>
              <a:t>–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44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Internalizing responsibility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...the love and knowledge of God, universal wisdom, intellectual perception, scientific discoveries, justice, equity, truthfulness, benevolence, natural courage and innate fortitude, the respect for rights </a:t>
            </a:r>
            <a:r>
              <a:rPr lang="en-GB" altLang="en-US" sz="2400" dirty="0" smtClean="0">
                <a:solidFill>
                  <a:schemeClr val="tx1"/>
                </a:solidFill>
              </a:rPr>
              <a:t>and </a:t>
            </a:r>
            <a:r>
              <a:rPr lang="en-GB" altLang="en-US" sz="2400" dirty="0">
                <a:solidFill>
                  <a:schemeClr val="tx1"/>
                </a:solidFill>
              </a:rPr>
              <a:t>the </a:t>
            </a:r>
            <a:r>
              <a:rPr lang="en-GB" altLang="en-US" sz="2400" b="1" dirty="0">
                <a:solidFill>
                  <a:schemeClr val="tx1"/>
                </a:solidFill>
              </a:rPr>
              <a:t>keeping of agreements and covenants</a:t>
            </a:r>
            <a:r>
              <a:rPr lang="en-GB" altLang="en-US" sz="2400" dirty="0">
                <a:solidFill>
                  <a:schemeClr val="tx1"/>
                </a:solidFill>
              </a:rPr>
              <a:t>; rectitude in all circumstances, serving the truth under all conditions, the sacrifice of one’s life for the good of all people; kindness and esteem for all nations</a:t>
            </a:r>
            <a:r>
              <a:rPr lang="en-GB" altLang="en-US" sz="2400" dirty="0" smtClean="0">
                <a:solidFill>
                  <a:schemeClr val="tx1"/>
                </a:solidFill>
              </a:rPr>
              <a:t>...”</a:t>
            </a:r>
          </a:p>
          <a:p>
            <a:pPr marL="0" indent="0">
              <a:buNone/>
            </a:pPr>
            <a:r>
              <a:rPr lang="en-GB" altLang="en-US" dirty="0"/>
              <a:t>– </a:t>
            </a:r>
            <a:r>
              <a:rPr lang="en-GB" altLang="en-US" dirty="0" err="1"/>
              <a:t>Abdu’l</a:t>
            </a:r>
            <a:r>
              <a:rPr lang="en-GB" altLang="en-US" dirty="0"/>
              <a:t>-Bah</a:t>
            </a:r>
            <a:r>
              <a:rPr lang="en-US" altLang="en-US" dirty="0"/>
              <a:t>á </a:t>
            </a:r>
            <a:r>
              <a:rPr lang="en-GB" altLang="en-US" dirty="0"/>
              <a:t>–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550976"/>
      </p:ext>
    </p:extLst>
  </p:cSld>
  <p:clrMapOvr>
    <a:masterClrMapping/>
  </p:clrMapOvr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</TotalTime>
  <Words>255</Words>
  <Application>Microsoft Macintosh PowerPoint</Application>
  <PresentationFormat>Présentation à l'écran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Wageningen UR</vt:lpstr>
      <vt:lpstr>The promises and pitfalls of integration in governance </vt:lpstr>
      <vt:lpstr>Mainstreaming fatigue </vt:lpstr>
      <vt:lpstr>Prioritization conflict </vt:lpstr>
      <vt:lpstr>Trade-offs </vt:lpstr>
      <vt:lpstr>Accountability constraints </vt:lpstr>
      <vt:lpstr>Becoming protagonists of our own development</vt:lpstr>
      <vt:lpstr>What is most important? </vt:lpstr>
      <vt:lpstr>Redefining fundamental goals </vt:lpstr>
      <vt:lpstr>Internalizing responsibility</vt:lpstr>
      <vt:lpstr>Let’s explore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Office 2004 Test Drive User</cp:lastModifiedBy>
  <cp:revision>301</cp:revision>
  <dcterms:created xsi:type="dcterms:W3CDTF">2011-09-29T08:30:03Z</dcterms:created>
  <dcterms:modified xsi:type="dcterms:W3CDTF">2017-04-18T15:48:47Z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