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3"/>
  </p:notesMasterIdLst>
  <p:sldIdLst>
    <p:sldId id="257" r:id="rId3"/>
    <p:sldId id="258" r:id="rId4"/>
    <p:sldId id="271" r:id="rId5"/>
    <p:sldId id="293" r:id="rId6"/>
    <p:sldId id="282" r:id="rId7"/>
    <p:sldId id="273" r:id="rId8"/>
    <p:sldId id="294" r:id="rId9"/>
    <p:sldId id="292" r:id="rId10"/>
    <p:sldId id="291" r:id="rId11"/>
    <p:sldId id="286" r:id="rId12"/>
    <p:sldId id="287" r:id="rId13"/>
    <p:sldId id="288" r:id="rId14"/>
    <p:sldId id="275" r:id="rId15"/>
    <p:sldId id="279" r:id="rId16"/>
    <p:sldId id="274" r:id="rId17"/>
    <p:sldId id="289" r:id="rId18"/>
    <p:sldId id="278" r:id="rId19"/>
    <p:sldId id="281" r:id="rId20"/>
    <p:sldId id="285"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530" autoAdjust="0"/>
  </p:normalViewPr>
  <p:slideViewPr>
    <p:cSldViewPr snapToGrid="0">
      <p:cViewPr varScale="1">
        <p:scale>
          <a:sx n="51" d="100"/>
          <a:sy n="51" d="100"/>
        </p:scale>
        <p:origin x="-128" y="-184"/>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C1204-D099-4647-83C3-EBFF99B97C8C}" type="datetimeFigureOut">
              <a:rPr lang="en-GB" smtClean="0"/>
              <a:t>18/04/17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D1568-BF20-4131-95D1-F1443CE83EAD}" type="slidenum">
              <a:rPr lang="en-GB" smtClean="0"/>
              <a:t>‹#›</a:t>
            </a:fld>
            <a:endParaRPr lang="en-GB"/>
          </a:p>
        </p:txBody>
      </p:sp>
    </p:spTree>
    <p:extLst>
      <p:ext uri="{BB962C8B-B14F-4D97-AF65-F5344CB8AC3E}">
        <p14:creationId xmlns:p14="http://schemas.microsoft.com/office/powerpoint/2010/main" val="3479488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992C1D-2BFA-4AF9-ACBF-EB79A88E7C43}"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0115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a:t>
            </a:r>
            <a:r>
              <a:rPr lang="en-GB" baseline="0" dirty="0"/>
              <a:t> technology (e.g. coal power that fuelled the industrial revolution) and globalization have led to massive growth in consumption and energy needs and created a new force of (dis)integration: CC</a:t>
            </a:r>
          </a:p>
          <a:p>
            <a:r>
              <a:rPr lang="en-GB" baseline="0" dirty="0"/>
              <a:t>Could be cause of wars and conflicts and massive migration in the future</a:t>
            </a:r>
            <a:endParaRPr lang="en-GB" dirty="0"/>
          </a:p>
          <a:p>
            <a:r>
              <a:rPr lang="en-GB" dirty="0"/>
              <a:t>Climate change and energy transition (military reports about security threats vs. climate change adaptation and mitigation as a unifying cause) (now twice as many jobs in solar than in coal in the US)</a:t>
            </a:r>
          </a:p>
          <a:p>
            <a:r>
              <a:rPr lang="en-GB" dirty="0"/>
              <a:t>Strengthen water-energy-food</a:t>
            </a:r>
            <a:r>
              <a:rPr lang="en-GB" baseline="0" dirty="0"/>
              <a:t> crisis, drives migration</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7D1568-BF20-4131-95D1-F1443CE83EAD}"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96872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Sustainability challenges in general come down to a simple formula</a:t>
            </a:r>
          </a:p>
          <a:p>
            <a:endParaRPr lang="en-GB" dirty="0"/>
          </a:p>
          <a:p>
            <a:r>
              <a:rPr lang="en-GB" dirty="0"/>
              <a:t>Innovation: Innovation can be defined simply as a "new idea, device or method".[1] However, innovation is often also viewed as the application of better solutions that meet new requirements, unarticulated needs, or existing market needs.[2] In other words, I think that innovation equals change, and it should be focused on finding solutions. This is accomplished through more-effective products, processes, services, technologies, or business models that are readily available to markets, governments and society. </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A7D1568-BF20-4131-95D1-F1443CE83EAD}"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93071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world order”</a:t>
            </a:r>
          </a:p>
          <a:p>
            <a:endParaRPr lang="en-GB" dirty="0"/>
          </a:p>
          <a:p>
            <a:endParaRPr lang="en-GB" dirty="0"/>
          </a:p>
          <a:p>
            <a:r>
              <a:rPr lang="en-GB" dirty="0"/>
              <a:t>It’s Spring time now, so this is more poetic:</a:t>
            </a:r>
          </a:p>
        </p:txBody>
      </p:sp>
      <p:sp>
        <p:nvSpPr>
          <p:cNvPr id="4" name="Slide Number Placeholder 3"/>
          <p:cNvSpPr>
            <a:spLocks noGrp="1"/>
          </p:cNvSpPr>
          <p:nvPr>
            <p:ph type="sldNum" sz="quarter" idx="10"/>
          </p:nvPr>
        </p:nvSpPr>
        <p:spPr/>
        <p:txBody>
          <a:bodyPr/>
          <a:lstStyle/>
          <a:p>
            <a:fld id="{2A7D1568-BF20-4131-95D1-F1443CE83EAD}" type="slidenum">
              <a:rPr lang="en-GB" smtClean="0"/>
              <a:t>13</a:t>
            </a:fld>
            <a:endParaRPr lang="en-GB"/>
          </a:p>
        </p:txBody>
      </p:sp>
    </p:spTree>
    <p:extLst>
      <p:ext uri="{BB962C8B-B14F-4D97-AF65-F5344CB8AC3E}">
        <p14:creationId xmlns:p14="http://schemas.microsoft.com/office/powerpoint/2010/main" val="101113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forces of Integration in themselves can increase complexity; e.g. EU</a:t>
            </a:r>
          </a:p>
          <a:p>
            <a:endParaRPr lang="en-GB" dirty="0"/>
          </a:p>
          <a:p>
            <a:r>
              <a:rPr lang="en-US" dirty="0"/>
              <a:t>Solution for keeping good aspects of integration and avoiding disintegration = systemic innovation, couple technological innovation with social economic innovation. Of course technology and innovation shouldn’t become excuse for delaying action on sustainability; 90% of technologies that we need already exist. Also for climate change need both technological and social innovation, e.g. both switch to electric cars and find ways to share those cars. And our culture can be barrier to social innovation, </a:t>
            </a:r>
            <a:r>
              <a:rPr lang="en-US" dirty="0" err="1"/>
              <a:t>esp</a:t>
            </a:r>
            <a:r>
              <a:rPr lang="en-US" dirty="0"/>
              <a:t> individualism as barrier to sharing economy. Plus social innovation should be coupled w dealing w impacts of tech innovation, </a:t>
            </a:r>
            <a:r>
              <a:rPr lang="en-US" dirty="0" err="1"/>
              <a:t>esp</a:t>
            </a:r>
            <a:r>
              <a:rPr lang="en-US" dirty="0"/>
              <a:t> job loss (basic income) and teaching new skills.</a:t>
            </a:r>
          </a:p>
          <a:p>
            <a:endParaRPr lang="en-GB" dirty="0"/>
          </a:p>
          <a:p>
            <a:r>
              <a:rPr lang="en-US" dirty="0"/>
              <a:t>Systems innovation: need to transform the key systems that underpin human activity - like food, transport, energy and finance - sustainable housing, e-mobility, health care, cities, transport, trade, and energy metabolism. On the adaptation side, there will also be impacts on those systems. </a:t>
            </a:r>
          </a:p>
          <a:p>
            <a:endParaRPr lang="en-GB" dirty="0"/>
          </a:p>
          <a:p>
            <a:r>
              <a:rPr lang="en-GB" dirty="0"/>
              <a:t>When</a:t>
            </a:r>
            <a:r>
              <a:rPr lang="en-GB" baseline="0" dirty="0"/>
              <a:t> we talk about integration and disintegration, we talk about different elements that are presumably connected. This also means that a systemic problem cannot really be solved (wicked problems), because changing one parameter also changes all other ones. They can only be </a:t>
            </a:r>
            <a:r>
              <a:rPr lang="en-GB" baseline="0" dirty="0" err="1"/>
              <a:t>dealth</a:t>
            </a:r>
            <a:r>
              <a:rPr lang="en-GB" baseline="0" dirty="0"/>
              <a:t> with more or less well. Still, people demand solutions from leaders that pretend to be strong and that can do the job. Increase complexity requires more energy and resources, this is why Roman empire collapsed.</a:t>
            </a:r>
          </a:p>
          <a:p>
            <a:endParaRPr lang="en-GB" baseline="0" dirty="0"/>
          </a:p>
        </p:txBody>
      </p:sp>
      <p:sp>
        <p:nvSpPr>
          <p:cNvPr id="4" name="Slide Number Placeholder 3"/>
          <p:cNvSpPr>
            <a:spLocks noGrp="1"/>
          </p:cNvSpPr>
          <p:nvPr>
            <p:ph type="sldNum" sz="quarter" idx="10"/>
          </p:nvPr>
        </p:nvSpPr>
        <p:spPr/>
        <p:txBody>
          <a:bodyPr/>
          <a:lstStyle/>
          <a:p>
            <a:fld id="{2A7D1568-BF20-4131-95D1-F1443CE83EAD}" type="slidenum">
              <a:rPr lang="en-GB" smtClean="0"/>
              <a:t>14</a:t>
            </a:fld>
            <a:endParaRPr lang="en-GB"/>
          </a:p>
        </p:txBody>
      </p:sp>
    </p:spTree>
    <p:extLst>
      <p:ext uri="{BB962C8B-B14F-4D97-AF65-F5344CB8AC3E}">
        <p14:creationId xmlns:p14="http://schemas.microsoft.com/office/powerpoint/2010/main" val="184196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realize the opportunities and address barriers to integration, and temper the forces of disintegration</a:t>
            </a:r>
          </a:p>
          <a:p>
            <a:endParaRPr lang="en-GB" dirty="0"/>
          </a:p>
          <a:p>
            <a:r>
              <a:rPr lang="en-GB" dirty="0"/>
              <a:t>According to Dahl (2012) and Capra (2002), sustainability problems are the result of failures of holistic thinking. Instead we need systems thinking to clarify the functioning of complex adaptive systems. Systems thinking = bigger picture that includes seeing overall structures, patterns and cycles in a system, rather than only individual events.</a:t>
            </a:r>
          </a:p>
          <a:p>
            <a:endParaRPr lang="en-GB" dirty="0"/>
          </a:p>
          <a:p>
            <a:r>
              <a:rPr lang="en-GB" dirty="0"/>
              <a:t>Thinking systemically is performed through a dynamic cycle of action, observation/reflection and consultation among stakeholders. It means thinking about the different aspects of a system or process, and integrating all the dimensions and their interactions</a:t>
            </a:r>
          </a:p>
          <a:p>
            <a:endParaRPr lang="en-GB" dirty="0"/>
          </a:p>
          <a:p>
            <a:r>
              <a:rPr lang="en-GB" dirty="0"/>
              <a:t>Education plays a key role in the </a:t>
            </a:r>
            <a:r>
              <a:rPr lang="en-GB" dirty="0" err="1"/>
              <a:t>Bahai</a:t>
            </a:r>
            <a:r>
              <a:rPr lang="en-GB" dirty="0"/>
              <a:t> Faith and Learning is at the heart of the </a:t>
            </a:r>
            <a:r>
              <a:rPr lang="en-GB" dirty="0" err="1"/>
              <a:t>Ruhi</a:t>
            </a:r>
            <a:r>
              <a:rPr lang="en-GB" baseline="0" dirty="0"/>
              <a:t> institute</a:t>
            </a:r>
          </a:p>
          <a:p>
            <a:endParaRPr lang="en-GB" baseline="0" dirty="0"/>
          </a:p>
          <a:p>
            <a:r>
              <a:rPr lang="en-GB" baseline="0" dirty="0"/>
              <a:t>Learning requires Reflexivity (or in Giddens’ terminology ‘reflexive monitoring’401) is concerned with the human competence to reflect, learn, and to adapt = re-orientate behaviour subsequently. </a:t>
            </a:r>
          </a:p>
          <a:p>
            <a:endParaRPr lang="en-GB" baseline="0" dirty="0"/>
          </a:p>
          <a:p>
            <a:r>
              <a:rPr lang="en-GB" baseline="0" dirty="0"/>
              <a:t>Learning mostly about skills, lifelong learning, and human capital</a:t>
            </a:r>
          </a:p>
          <a:p>
            <a:endParaRPr lang="en-GB" dirty="0"/>
          </a:p>
          <a:p>
            <a:endParaRPr lang="en-GB" dirty="0"/>
          </a:p>
        </p:txBody>
      </p:sp>
      <p:sp>
        <p:nvSpPr>
          <p:cNvPr id="4" name="Slide Number Placeholder 3"/>
          <p:cNvSpPr>
            <a:spLocks noGrp="1"/>
          </p:cNvSpPr>
          <p:nvPr>
            <p:ph type="sldNum" sz="quarter" idx="10"/>
          </p:nvPr>
        </p:nvSpPr>
        <p:spPr/>
        <p:txBody>
          <a:bodyPr/>
          <a:lstStyle/>
          <a:p>
            <a:fld id="{2A7D1568-BF20-4131-95D1-F1443CE83EAD}" type="slidenum">
              <a:rPr lang="en-GB" smtClean="0"/>
              <a:t>15</a:t>
            </a:fld>
            <a:endParaRPr lang="en-GB"/>
          </a:p>
        </p:txBody>
      </p:sp>
    </p:spTree>
    <p:extLst>
      <p:ext uri="{BB962C8B-B14F-4D97-AF65-F5344CB8AC3E}">
        <p14:creationId xmlns:p14="http://schemas.microsoft.com/office/powerpoint/2010/main" val="1478712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But formula is technocratic. If it were that easy, we would have found solutions already. And this is a people’s business, need </a:t>
            </a:r>
            <a:r>
              <a:rPr lang="en-US" dirty="0" err="1"/>
              <a:t>behavioural</a:t>
            </a:r>
            <a:r>
              <a:rPr lang="en-US" dirty="0"/>
              <a:t> approaches and respect spiritual essence of humans.</a:t>
            </a:r>
          </a:p>
          <a:p>
            <a:endParaRPr lang="nl-NL" dirty="0"/>
          </a:p>
          <a:p>
            <a:endParaRPr lang="en-US" dirty="0"/>
          </a:p>
          <a:p>
            <a:endParaRPr lang="en-US" dirty="0"/>
          </a:p>
          <a:p>
            <a:r>
              <a:rPr lang="en-US" dirty="0"/>
              <a:t>Considering behavioral insights: the human dimension of governance</a:t>
            </a:r>
          </a:p>
          <a:p>
            <a:r>
              <a:rPr lang="en-US" dirty="0"/>
              <a:t>So far, research on sustainability governance has focused largely on institutional actors and on the proximate drivers of governance (e.g. technology and demographics). Decision-making and </a:t>
            </a:r>
            <a:r>
              <a:rPr lang="en-US" dirty="0" err="1"/>
              <a:t>behaviour</a:t>
            </a:r>
            <a:r>
              <a:rPr lang="en-US" dirty="0"/>
              <a:t> at the individual level which ultimately drive societal change have received much less attention. (Clayton et al., 2015) It can be argued that it is crucial to examine the role of psychological research  in order to understand human </a:t>
            </a:r>
            <a:r>
              <a:rPr lang="en-US" dirty="0" err="1"/>
              <a:t>behaviour</a:t>
            </a:r>
            <a:r>
              <a:rPr lang="en-US" dirty="0"/>
              <a:t> and motivations that can lead to effective sustainability governance. </a:t>
            </a:r>
          </a:p>
          <a:p>
            <a:endParaRPr lang="en-US" dirty="0"/>
          </a:p>
          <a:p>
            <a:r>
              <a:rPr lang="en-US" dirty="0"/>
              <a:t>Optimism bias and knowledge no guarantee for </a:t>
            </a:r>
            <a:r>
              <a:rPr lang="en-US" dirty="0" err="1"/>
              <a:t>behaviour</a:t>
            </a:r>
            <a:r>
              <a:rPr lang="en-US" dirty="0"/>
              <a:t> change</a:t>
            </a:r>
          </a:p>
          <a:p>
            <a:endParaRPr lang="en-US" dirty="0"/>
          </a:p>
          <a:p>
            <a:r>
              <a:rPr lang="en-US" dirty="0"/>
              <a:t>Emotions may play an important role in individual decisions and </a:t>
            </a:r>
            <a:r>
              <a:rPr lang="en-US" dirty="0" err="1"/>
              <a:t>behaviours</a:t>
            </a:r>
            <a:r>
              <a:rPr lang="en-US" dirty="0"/>
              <a:t> related to sustainable energy, over and above considerations of utility, beliefs, and </a:t>
            </a:r>
            <a:r>
              <a:rPr lang="en-US" dirty="0" err="1"/>
              <a:t>behavioural</a:t>
            </a:r>
            <a:r>
              <a:rPr lang="en-US" dirty="0"/>
              <a:t> norms. </a:t>
            </a:r>
          </a:p>
          <a:p>
            <a:r>
              <a:rPr lang="en-US" dirty="0"/>
              <a:t>denialism, The phenomenon of </a:t>
            </a:r>
            <a:r>
              <a:rPr lang="en-US" dirty="0" err="1"/>
              <a:t>disattention</a:t>
            </a:r>
            <a:r>
              <a:rPr lang="en-US" dirty="0"/>
              <a:t> to the impacts from climate change is particularly prevalent in communities struck and threatened by climate-related disasters.  Marshall (2014) finds that communities recovering from disasters tend to have a high spirit of cooperation and communal </a:t>
            </a:r>
            <a:r>
              <a:rPr lang="en-US" dirty="0" err="1"/>
              <a:t>endeavour</a:t>
            </a:r>
            <a:r>
              <a:rPr lang="en-US" dirty="0"/>
              <a:t>, and they do not want to be confronted with the possibility of future calamities from climate change. </a:t>
            </a:r>
          </a:p>
          <a:p>
            <a:endParaRPr lang="en-US" dirty="0"/>
          </a:p>
          <a:p>
            <a:r>
              <a:rPr lang="en-US" dirty="0"/>
              <a:t>They become intolerant of divisive issues like climate change, which they see as a threat to the reestablishment of normality. </a:t>
            </a:r>
          </a:p>
          <a:p>
            <a:r>
              <a:rPr lang="en-US" dirty="0"/>
              <a:t>Climate change evokes fear, guilt  and helplessness. </a:t>
            </a:r>
          </a:p>
          <a:p>
            <a:endParaRPr lang="nl-NL" dirty="0"/>
          </a:p>
          <a:p>
            <a:r>
              <a:rPr lang="nl-NL" dirty="0"/>
              <a:t>O</a:t>
            </a:r>
            <a:r>
              <a:rPr lang="en-US" dirty="0" err="1"/>
              <a:t>ur</a:t>
            </a:r>
            <a:r>
              <a:rPr lang="en-US" dirty="0"/>
              <a:t> brain was built to deal with immediate danger; not a danger that is at the global level and evolves over decades and centuries</a:t>
            </a:r>
          </a:p>
          <a:p>
            <a:endParaRPr lang="en-US" dirty="0"/>
          </a:p>
          <a:p>
            <a:endParaRPr lang="en-US" dirty="0"/>
          </a:p>
        </p:txBody>
      </p:sp>
      <p:sp>
        <p:nvSpPr>
          <p:cNvPr id="4" name="Tijdelijke aanduiding voor dianummer 3"/>
          <p:cNvSpPr>
            <a:spLocks noGrp="1"/>
          </p:cNvSpPr>
          <p:nvPr>
            <p:ph type="sldNum" sz="quarter" idx="10"/>
          </p:nvPr>
        </p:nvSpPr>
        <p:spPr/>
        <p:txBody>
          <a:bodyPr/>
          <a:lstStyle/>
          <a:p>
            <a:fld id="{2A7D1568-BF20-4131-95D1-F1443CE83EAD}" type="slidenum">
              <a:rPr lang="en-GB" smtClean="0"/>
              <a:t>16</a:t>
            </a:fld>
            <a:endParaRPr lang="en-GB"/>
          </a:p>
        </p:txBody>
      </p:sp>
    </p:spTree>
    <p:extLst>
      <p:ext uri="{BB962C8B-B14F-4D97-AF65-F5344CB8AC3E}">
        <p14:creationId xmlns:p14="http://schemas.microsoft.com/office/powerpoint/2010/main" val="1276976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Integral theory represents an ongoing attempt to acknowledge complexity by placing a wide variety of theories (e.g. on psychology, economics and sociology) into one single framework. Integral theory can be useful for mapping the integration of the interior dimensions and the exterior dimensions of governance at both the individual and collective level. (Wilber, 2000)</a:t>
            </a:r>
          </a:p>
          <a:p>
            <a:r>
              <a:rPr lang="en-GB" dirty="0"/>
              <a:t>The ‘All Quadrants All Levels’ (AQAL) model (Table 10 below) forms the basis for integral theory. The governance theories previously covered in this dissertation illustrate mainly the exterior quadrants in Table X (the behaviour in quadrant 1. and the structural in quadrant 2.). With the exception of </a:t>
            </a:r>
            <a:r>
              <a:rPr lang="en-GB" dirty="0" err="1"/>
              <a:t>metagovernance</a:t>
            </a:r>
            <a:r>
              <a:rPr lang="en-GB" dirty="0"/>
              <a:t>, few governance theories explicitly acknowledge the importance of the cultural dimension (quadrant 3.). The AQAL model can be used for identifying these dimensions of governance which otherwise remain neglected. The five framework conditions for </a:t>
            </a:r>
            <a:r>
              <a:rPr lang="en-GB" dirty="0" err="1"/>
              <a:t>metagovernance</a:t>
            </a:r>
            <a:r>
              <a:rPr lang="en-GB" dirty="0"/>
              <a:t> (also see section 3.3.1) fit in the four different AQAL quadrants. Collective action is placed here by the author at the heart of the four quadrants, as collective action requires the beliefs and norms and understanding of (many) different individuals, and collective values and governance structures.</a:t>
            </a:r>
          </a:p>
          <a:p>
            <a:endParaRPr lang="en-GB" dirty="0"/>
          </a:p>
        </p:txBody>
      </p:sp>
      <p:sp>
        <p:nvSpPr>
          <p:cNvPr id="4" name="Slide Number Placeholder 3"/>
          <p:cNvSpPr>
            <a:spLocks noGrp="1"/>
          </p:cNvSpPr>
          <p:nvPr>
            <p:ph type="sldNum" sz="quarter" idx="10"/>
          </p:nvPr>
        </p:nvSpPr>
        <p:spPr/>
        <p:txBody>
          <a:bodyPr/>
          <a:lstStyle/>
          <a:p>
            <a:fld id="{2A7D1568-BF20-4131-95D1-F1443CE83EAD}" type="slidenum">
              <a:rPr lang="en-GB" smtClean="0"/>
              <a:t>17</a:t>
            </a:fld>
            <a:endParaRPr lang="en-GB"/>
          </a:p>
        </p:txBody>
      </p:sp>
    </p:spTree>
    <p:extLst>
      <p:ext uri="{BB962C8B-B14F-4D97-AF65-F5344CB8AC3E}">
        <p14:creationId xmlns:p14="http://schemas.microsoft.com/office/powerpoint/2010/main" val="1606298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7D1568-BF20-4131-95D1-F1443CE83EAD}" type="slidenum">
              <a:rPr lang="en-GB" smtClean="0"/>
              <a:t>18</a:t>
            </a:fld>
            <a:endParaRPr lang="en-GB"/>
          </a:p>
        </p:txBody>
      </p:sp>
    </p:spTree>
    <p:extLst>
      <p:ext uri="{BB962C8B-B14F-4D97-AF65-F5344CB8AC3E}">
        <p14:creationId xmlns:p14="http://schemas.microsoft.com/office/powerpoint/2010/main" val="1804909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have les </a:t>
            </a:r>
            <a:r>
              <a:rPr lang="nl-NL" dirty="0" err="1"/>
              <a:t>than</a:t>
            </a:r>
            <a:r>
              <a:rPr lang="nl-NL" dirty="0"/>
              <a:t> 50 </a:t>
            </a:r>
            <a:r>
              <a:rPr lang="nl-NL" dirty="0" err="1"/>
              <a:t>years</a:t>
            </a:r>
            <a:r>
              <a:rPr lang="nl-NL" dirty="0"/>
              <a:t> </a:t>
            </a:r>
            <a:r>
              <a:rPr lang="nl-NL" dirty="0" err="1"/>
              <a:t>to</a:t>
            </a:r>
            <a:r>
              <a:rPr lang="nl-NL" dirty="0"/>
              <a:t> </a:t>
            </a:r>
            <a:r>
              <a:rPr lang="nl-NL" dirty="0" err="1"/>
              <a:t>understand</a:t>
            </a:r>
            <a:r>
              <a:rPr lang="nl-NL" dirty="0"/>
              <a:t> </a:t>
            </a:r>
            <a:r>
              <a:rPr lang="nl-NL" dirty="0" err="1"/>
              <a:t>what</a:t>
            </a:r>
            <a:r>
              <a:rPr lang="nl-NL" dirty="0"/>
              <a:t> we </a:t>
            </a:r>
            <a:r>
              <a:rPr lang="nl-NL" dirty="0" err="1"/>
              <a:t>didnt</a:t>
            </a:r>
            <a:r>
              <a:rPr lang="nl-NL" dirty="0"/>
              <a:t> </a:t>
            </a:r>
            <a:r>
              <a:rPr lang="nl-NL" dirty="0" err="1"/>
              <a:t>understand</a:t>
            </a:r>
            <a:r>
              <a:rPr lang="nl-NL" dirty="0"/>
              <a:t> </a:t>
            </a:r>
            <a:r>
              <a:rPr lang="nl-NL" dirty="0" err="1"/>
              <a:t>for</a:t>
            </a:r>
            <a:r>
              <a:rPr lang="nl-NL" dirty="0"/>
              <a:t> </a:t>
            </a:r>
            <a:r>
              <a:rPr lang="nl-NL" dirty="0" err="1"/>
              <a:t>the</a:t>
            </a:r>
            <a:r>
              <a:rPr lang="nl-NL" dirty="0"/>
              <a:t> past 2500 </a:t>
            </a:r>
            <a:r>
              <a:rPr lang="nl-NL" dirty="0" err="1"/>
              <a:t>years</a:t>
            </a:r>
            <a:endParaRPr lang="en-US" dirty="0"/>
          </a:p>
        </p:txBody>
      </p:sp>
      <p:sp>
        <p:nvSpPr>
          <p:cNvPr id="4" name="Tijdelijke aanduiding voor dianummer 3"/>
          <p:cNvSpPr>
            <a:spLocks noGrp="1"/>
          </p:cNvSpPr>
          <p:nvPr>
            <p:ph type="sldNum" sz="quarter" idx="10"/>
          </p:nvPr>
        </p:nvSpPr>
        <p:spPr/>
        <p:txBody>
          <a:bodyPr/>
          <a:lstStyle/>
          <a:p>
            <a:fld id="{2A7D1568-BF20-4131-95D1-F1443CE83EAD}" type="slidenum">
              <a:rPr lang="en-GB" smtClean="0"/>
              <a:t>19</a:t>
            </a:fld>
            <a:endParaRPr lang="en-GB"/>
          </a:p>
        </p:txBody>
      </p:sp>
    </p:spTree>
    <p:extLst>
      <p:ext uri="{BB962C8B-B14F-4D97-AF65-F5344CB8AC3E}">
        <p14:creationId xmlns:p14="http://schemas.microsoft.com/office/powerpoint/2010/main" val="595224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Modesty</a:t>
            </a:r>
            <a:r>
              <a:rPr lang="nl-NL" dirty="0"/>
              <a:t> </a:t>
            </a:r>
            <a:r>
              <a:rPr lang="nl-NL" dirty="0" err="1"/>
              <a:t>and</a:t>
            </a:r>
            <a:r>
              <a:rPr lang="nl-NL" dirty="0"/>
              <a:t> </a:t>
            </a:r>
            <a:r>
              <a:rPr lang="nl-NL" dirty="0" err="1"/>
              <a:t>not</a:t>
            </a:r>
            <a:r>
              <a:rPr lang="nl-NL" dirty="0"/>
              <a:t> thinking in </a:t>
            </a:r>
            <a:r>
              <a:rPr lang="nl-NL" dirty="0" err="1"/>
              <a:t>terms</a:t>
            </a:r>
            <a:r>
              <a:rPr lang="nl-NL" dirty="0"/>
              <a:t> of </a:t>
            </a:r>
            <a:r>
              <a:rPr lang="nl-NL" dirty="0" err="1"/>
              <a:t>good</a:t>
            </a:r>
            <a:r>
              <a:rPr lang="nl-NL" dirty="0"/>
              <a:t> or bad, </a:t>
            </a:r>
            <a:r>
              <a:rPr lang="nl-NL" dirty="0" err="1"/>
              <a:t>negative</a:t>
            </a:r>
            <a:r>
              <a:rPr lang="nl-NL" dirty="0"/>
              <a:t> or </a:t>
            </a:r>
            <a:r>
              <a:rPr lang="nl-NL" dirty="0" err="1"/>
              <a:t>positive</a:t>
            </a:r>
            <a:endParaRPr lang="en-US" dirty="0"/>
          </a:p>
        </p:txBody>
      </p:sp>
      <p:sp>
        <p:nvSpPr>
          <p:cNvPr id="4" name="Tijdelijke aanduiding voor dianummer 3"/>
          <p:cNvSpPr>
            <a:spLocks noGrp="1"/>
          </p:cNvSpPr>
          <p:nvPr>
            <p:ph type="sldNum" sz="quarter" idx="10"/>
          </p:nvPr>
        </p:nvSpPr>
        <p:spPr/>
        <p:txBody>
          <a:bodyPr/>
          <a:lstStyle/>
          <a:p>
            <a:fld id="{2A7D1568-BF20-4131-95D1-F1443CE83EAD}" type="slidenum">
              <a:rPr lang="en-GB" smtClean="0"/>
              <a:t>20</a:t>
            </a:fld>
            <a:endParaRPr lang="en-GB"/>
          </a:p>
        </p:txBody>
      </p:sp>
    </p:spTree>
    <p:extLst>
      <p:ext uri="{BB962C8B-B14F-4D97-AF65-F5344CB8AC3E}">
        <p14:creationId xmlns:p14="http://schemas.microsoft.com/office/powerpoint/2010/main" val="333580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992C1D-2BFA-4AF9-ACBF-EB79A88E7C43}"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327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technology and</a:t>
            </a:r>
            <a:r>
              <a:rPr lang="en-GB" baseline="0" dirty="0"/>
              <a:t> innovation as the first force for (dis)integration</a:t>
            </a:r>
          </a:p>
          <a:p>
            <a:endParaRPr lang="en-GB" baseline="0" dirty="0"/>
          </a:p>
          <a:p>
            <a:r>
              <a:rPr lang="en-GB" baseline="0" dirty="0"/>
              <a:t>Tech has brought us all closer together and made our lives much easier (laundry machine freed up </a:t>
            </a:r>
            <a:r>
              <a:rPr lang="en-GB" baseline="0" dirty="0" err="1"/>
              <a:t>womens</a:t>
            </a:r>
            <a:r>
              <a:rPr lang="en-GB" baseline="0" dirty="0"/>
              <a:t> time to study and work)</a:t>
            </a:r>
          </a:p>
          <a:p>
            <a:endParaRPr lang="en-GB" baseline="0" dirty="0"/>
          </a:p>
          <a:p>
            <a:r>
              <a:rPr lang="en-GB" baseline="0" dirty="0"/>
              <a:t>Tech as innovation for more powerful weapons or more powerful medical equipment?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2A7D1568-BF20-4131-95D1-F1443CE83EAD}" type="slidenum">
              <a:rPr lang="en-GB" smtClean="0"/>
              <a:t>3</a:t>
            </a:fld>
            <a:endParaRPr lang="en-GB"/>
          </a:p>
        </p:txBody>
      </p:sp>
    </p:spTree>
    <p:extLst>
      <p:ext uri="{BB962C8B-B14F-4D97-AF65-F5344CB8AC3E}">
        <p14:creationId xmlns:p14="http://schemas.microsoft.com/office/powerpoint/2010/main" val="420430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Also, social media become an increasingly important source of ‘news’ but we are fed with news and opinion based on a set of algorithms that are based on our-pre-existing preferences, so that what we read and see confirms and strengthens our preconceptions rather than that it opens us op to new perspectives.</a:t>
            </a:r>
          </a:p>
          <a:p>
            <a:endParaRPr lang="en-US" dirty="0"/>
          </a:p>
        </p:txBody>
      </p:sp>
      <p:sp>
        <p:nvSpPr>
          <p:cNvPr id="4" name="Tijdelijke aanduiding voor dianummer 3"/>
          <p:cNvSpPr>
            <a:spLocks noGrp="1"/>
          </p:cNvSpPr>
          <p:nvPr>
            <p:ph type="sldNum" sz="quarter" idx="10"/>
          </p:nvPr>
        </p:nvSpPr>
        <p:spPr/>
        <p:txBody>
          <a:bodyPr/>
          <a:lstStyle/>
          <a:p>
            <a:fld id="{2A7D1568-BF20-4131-95D1-F1443CE83EAD}" type="slidenum">
              <a:rPr lang="en-GB" smtClean="0"/>
              <a:t>4</a:t>
            </a:fld>
            <a:endParaRPr lang="en-GB"/>
          </a:p>
        </p:txBody>
      </p:sp>
    </p:spTree>
    <p:extLst>
      <p:ext uri="{BB962C8B-B14F-4D97-AF65-F5344CB8AC3E}">
        <p14:creationId xmlns:p14="http://schemas.microsoft.com/office/powerpoint/2010/main" val="325242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Luddites were a group of English textile workers and weavers in the 19th century who destroyed weaving machinery as a form of protest. The group was protesting the use of machinery in a "fraudulent and deceitful manner" to get around standard labour practices.[1] Luddites feared that the time spent learning the skills of their craft would go to waste as machines would replace their role in the industry.[2] It is a misconception that the Luddites protested against the machinery itself in an attempt to halt progress of technology. However, the term has come to mean one opposed to industrialisation, automation, computerisation or new technologies in general.[3] The Luddite movement began in Nottingham and culminated in a region-wide rebellion that lasted from 1811 to 1816. Mill owners took to shooting protesters and eventually the movement was brutally suppressed with military force.</a:t>
            </a:r>
          </a:p>
          <a:p>
            <a:endParaRPr lang="en-GB" dirty="0"/>
          </a:p>
          <a:p>
            <a:r>
              <a:rPr lang="en-US" dirty="0"/>
              <a:t>On other hand, technological progress has automated manufacturing, which led to the disintegration of communities that are based on manufacturing (e.g. Detroit). And with the fourth industrial revolution, which means even more automation and the use of AI, also jobs in the services industry will be affected. </a:t>
            </a:r>
            <a:endParaRPr lang="en-GB" dirty="0"/>
          </a:p>
          <a:p>
            <a:r>
              <a:rPr lang="en-GB" dirty="0"/>
              <a:t>Now:</a:t>
            </a:r>
            <a:r>
              <a:rPr lang="en-GB" baseline="0" dirty="0"/>
              <a:t> tax on robots</a:t>
            </a:r>
            <a:endParaRPr lang="en-GB" dirty="0"/>
          </a:p>
        </p:txBody>
      </p:sp>
      <p:sp>
        <p:nvSpPr>
          <p:cNvPr id="4" name="Slide Number Placeholder 3"/>
          <p:cNvSpPr>
            <a:spLocks noGrp="1"/>
          </p:cNvSpPr>
          <p:nvPr>
            <p:ph type="sldNum" sz="quarter" idx="10"/>
          </p:nvPr>
        </p:nvSpPr>
        <p:spPr/>
        <p:txBody>
          <a:bodyPr/>
          <a:lstStyle/>
          <a:p>
            <a:fld id="{2A7D1568-BF20-4131-95D1-F1443CE83EAD}" type="slidenum">
              <a:rPr lang="en-GB" smtClean="0"/>
              <a:t>5</a:t>
            </a:fld>
            <a:endParaRPr lang="en-GB"/>
          </a:p>
        </p:txBody>
      </p:sp>
    </p:spTree>
    <p:extLst>
      <p:ext uri="{BB962C8B-B14F-4D97-AF65-F5344CB8AC3E}">
        <p14:creationId xmlns:p14="http://schemas.microsoft.com/office/powerpoint/2010/main" val="23743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Technology has enabled</a:t>
            </a:r>
            <a:r>
              <a:rPr lang="en-GB" baseline="0" dirty="0"/>
              <a:t> travel and transport and thus </a:t>
            </a:r>
            <a:r>
              <a:rPr lang="en-GB" dirty="0"/>
              <a:t>Trade and investment, telecommunications, which have obviously connected different parts of the world.</a:t>
            </a:r>
          </a:p>
          <a:p>
            <a:endParaRPr lang="en-GB" dirty="0"/>
          </a:p>
          <a:p>
            <a:endParaRPr lang="en-GB" dirty="0"/>
          </a:p>
        </p:txBody>
      </p:sp>
      <p:sp>
        <p:nvSpPr>
          <p:cNvPr id="4" name="Slide Number Placeholder 3"/>
          <p:cNvSpPr>
            <a:spLocks noGrp="1"/>
          </p:cNvSpPr>
          <p:nvPr>
            <p:ph type="sldNum" sz="quarter" idx="10"/>
          </p:nvPr>
        </p:nvSpPr>
        <p:spPr/>
        <p:txBody>
          <a:bodyPr/>
          <a:lstStyle/>
          <a:p>
            <a:fld id="{2A7D1568-BF20-4131-95D1-F1443CE83EAD}" type="slidenum">
              <a:rPr lang="en-GB" smtClean="0"/>
              <a:t>6</a:t>
            </a:fld>
            <a:endParaRPr lang="en-GB"/>
          </a:p>
        </p:txBody>
      </p:sp>
    </p:spTree>
    <p:extLst>
      <p:ext uri="{BB962C8B-B14F-4D97-AF65-F5344CB8AC3E}">
        <p14:creationId xmlns:p14="http://schemas.microsoft.com/office/powerpoint/2010/main" val="4282207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a:t>
            </a:r>
            <a:r>
              <a:rPr lang="nl-NL" dirty="0" err="1"/>
              <a:t>terms</a:t>
            </a:r>
            <a:r>
              <a:rPr lang="nl-NL" dirty="0"/>
              <a:t> of jobs, </a:t>
            </a:r>
            <a:r>
              <a:rPr lang="nl-NL" dirty="0" err="1"/>
              <a:t>it’s</a:t>
            </a:r>
            <a:r>
              <a:rPr lang="nl-NL" dirty="0"/>
              <a:t> </a:t>
            </a:r>
            <a:r>
              <a:rPr lang="nl-NL" dirty="0" err="1"/>
              <a:t>clear</a:t>
            </a:r>
            <a:r>
              <a:rPr lang="nl-NL" dirty="0"/>
              <a:t> </a:t>
            </a:r>
            <a:r>
              <a:rPr lang="nl-NL" dirty="0" err="1"/>
              <a:t>that</a:t>
            </a:r>
            <a:r>
              <a:rPr lang="nl-NL" dirty="0"/>
              <a:t> </a:t>
            </a:r>
            <a:r>
              <a:rPr lang="nl-NL" dirty="0" err="1"/>
              <a:t>many</a:t>
            </a:r>
            <a:r>
              <a:rPr lang="nl-NL" dirty="0"/>
              <a:t> more manufacturing jobs have been lost in </a:t>
            </a:r>
            <a:r>
              <a:rPr lang="nl-NL" dirty="0" err="1"/>
              <a:t>the</a:t>
            </a:r>
            <a:r>
              <a:rPr lang="nl-NL" dirty="0"/>
              <a:t> US </a:t>
            </a:r>
            <a:r>
              <a:rPr lang="nl-NL" dirty="0" err="1"/>
              <a:t>for</a:t>
            </a:r>
            <a:r>
              <a:rPr lang="nl-NL" dirty="0"/>
              <a:t> </a:t>
            </a:r>
            <a:r>
              <a:rPr lang="nl-NL" dirty="0" err="1"/>
              <a:t>example</a:t>
            </a:r>
            <a:r>
              <a:rPr lang="nl-NL" dirty="0"/>
              <a:t> </a:t>
            </a:r>
            <a:r>
              <a:rPr lang="nl-NL" dirty="0" err="1"/>
              <a:t>due</a:t>
            </a:r>
            <a:r>
              <a:rPr lang="nl-NL" dirty="0"/>
              <a:t> </a:t>
            </a:r>
            <a:r>
              <a:rPr lang="nl-NL" dirty="0" err="1"/>
              <a:t>to</a:t>
            </a:r>
            <a:r>
              <a:rPr lang="nl-NL" dirty="0"/>
              <a:t> </a:t>
            </a:r>
            <a:r>
              <a:rPr lang="nl-NL" dirty="0" err="1"/>
              <a:t>innovation</a:t>
            </a:r>
            <a:r>
              <a:rPr lang="nl-NL" dirty="0"/>
              <a:t> </a:t>
            </a:r>
            <a:r>
              <a:rPr lang="nl-NL" dirty="0" err="1"/>
              <a:t>than</a:t>
            </a:r>
            <a:r>
              <a:rPr lang="nl-NL" dirty="0"/>
              <a:t> </a:t>
            </a:r>
            <a:r>
              <a:rPr lang="nl-NL" dirty="0" err="1"/>
              <a:t>to</a:t>
            </a:r>
            <a:r>
              <a:rPr lang="nl-NL" dirty="0"/>
              <a:t> </a:t>
            </a:r>
            <a:r>
              <a:rPr lang="nl-NL" dirty="0" err="1"/>
              <a:t>trade</a:t>
            </a:r>
            <a:endParaRPr lang="nl-NL" dirty="0"/>
          </a:p>
          <a:p>
            <a:endParaRPr lang="en-US" dirty="0"/>
          </a:p>
        </p:txBody>
      </p:sp>
      <p:sp>
        <p:nvSpPr>
          <p:cNvPr id="4" name="Tijdelijke aanduiding voor dianummer 3"/>
          <p:cNvSpPr>
            <a:spLocks noGrp="1"/>
          </p:cNvSpPr>
          <p:nvPr>
            <p:ph type="sldNum" sz="quarter" idx="10"/>
          </p:nvPr>
        </p:nvSpPr>
        <p:spPr/>
        <p:txBody>
          <a:bodyPr/>
          <a:lstStyle/>
          <a:p>
            <a:fld id="{2A7D1568-BF20-4131-95D1-F1443CE83EAD}" type="slidenum">
              <a:rPr lang="en-GB" smtClean="0"/>
              <a:t>7</a:t>
            </a:fld>
            <a:endParaRPr lang="en-GB"/>
          </a:p>
        </p:txBody>
      </p:sp>
    </p:spTree>
    <p:extLst>
      <p:ext uri="{BB962C8B-B14F-4D97-AF65-F5344CB8AC3E}">
        <p14:creationId xmlns:p14="http://schemas.microsoft.com/office/powerpoint/2010/main" val="160669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Globalization also often identified with capitalism, neoliberal economics, free markets, which have led to unprecedented growth, and growth remains the dominant objective of almost all governments and companies</a:t>
            </a:r>
          </a:p>
          <a:p>
            <a:endParaRPr lang="nl-NL" dirty="0"/>
          </a:p>
          <a:p>
            <a:r>
              <a:rPr lang="nl-NL" dirty="0"/>
              <a:t>B</a:t>
            </a:r>
            <a:r>
              <a:rPr lang="en-US" dirty="0" err="1"/>
              <a:t>ut</a:t>
            </a:r>
            <a:r>
              <a:rPr lang="en-US" dirty="0"/>
              <a:t> also led to misconceptions about inequality which is a major issue in the </a:t>
            </a:r>
            <a:r>
              <a:rPr lang="en-US" dirty="0" err="1"/>
              <a:t>bahai</a:t>
            </a:r>
            <a:r>
              <a:rPr lang="en-US" dirty="0"/>
              <a:t> writings, and impact on employment</a:t>
            </a:r>
          </a:p>
          <a:p>
            <a:endParaRPr lang="nl-NL" dirty="0"/>
          </a:p>
          <a:p>
            <a:r>
              <a:rPr lang="en-US" dirty="0"/>
              <a:t>I think it depends on what perspective you take. </a:t>
            </a:r>
          </a:p>
        </p:txBody>
      </p:sp>
      <p:sp>
        <p:nvSpPr>
          <p:cNvPr id="4" name="Tijdelijke aanduiding voor dianummer 3"/>
          <p:cNvSpPr>
            <a:spLocks noGrp="1"/>
          </p:cNvSpPr>
          <p:nvPr>
            <p:ph type="sldNum" sz="quarter" idx="10"/>
          </p:nvPr>
        </p:nvSpPr>
        <p:spPr/>
        <p:txBody>
          <a:bodyPr/>
          <a:lstStyle/>
          <a:p>
            <a:fld id="{2A7D1568-BF20-4131-95D1-F1443CE83EAD}" type="slidenum">
              <a:rPr lang="en-GB" smtClean="0"/>
              <a:t>8</a:t>
            </a:fld>
            <a:endParaRPr lang="en-GB"/>
          </a:p>
        </p:txBody>
      </p:sp>
    </p:spTree>
    <p:extLst>
      <p:ext uri="{BB962C8B-B14F-4D97-AF65-F5344CB8AC3E}">
        <p14:creationId xmlns:p14="http://schemas.microsoft.com/office/powerpoint/2010/main" val="53604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Elephant curve. At the global level, it’s difficult to say whether inequality is increasing or decreasing, it depends on what you measure and how. Yes, difference between the very richest (also in emerging economies) and very poorest is increasing. But at same time, the middle class (esp. in Asia, where the middle class will be 10 times bigger than the one in the US soon), which is the group that has a reasonable quality of life, in increasing. However, middle class in rich countries could halt and even reverse this process.</a:t>
            </a:r>
          </a:p>
          <a:p>
            <a:endParaRPr lang="nl-NL" dirty="0"/>
          </a:p>
          <a:p>
            <a:r>
              <a:rPr lang="nl-NL" dirty="0"/>
              <a:t>S</a:t>
            </a:r>
            <a:r>
              <a:rPr lang="en-US" dirty="0"/>
              <a:t>o, it’s important to see the bigger picture</a:t>
            </a:r>
          </a:p>
          <a:p>
            <a:endParaRPr lang="en-US" dirty="0"/>
          </a:p>
        </p:txBody>
      </p:sp>
      <p:sp>
        <p:nvSpPr>
          <p:cNvPr id="4" name="Tijdelijke aanduiding voor dianummer 3"/>
          <p:cNvSpPr>
            <a:spLocks noGrp="1"/>
          </p:cNvSpPr>
          <p:nvPr>
            <p:ph type="sldNum" sz="quarter" idx="10"/>
          </p:nvPr>
        </p:nvSpPr>
        <p:spPr/>
        <p:txBody>
          <a:bodyPr/>
          <a:lstStyle/>
          <a:p>
            <a:fld id="{2A7D1568-BF20-4131-95D1-F1443CE83EAD}" type="slidenum">
              <a:rPr lang="en-GB" smtClean="0"/>
              <a:t>9</a:t>
            </a:fld>
            <a:endParaRPr lang="en-GB"/>
          </a:p>
        </p:txBody>
      </p:sp>
    </p:spTree>
    <p:extLst>
      <p:ext uri="{BB962C8B-B14F-4D97-AF65-F5344CB8AC3E}">
        <p14:creationId xmlns:p14="http://schemas.microsoft.com/office/powerpoint/2010/main" val="27253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9.emf"/><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 Id="rId3"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2" name="Picture Placeholder 4"/>
          <p:cNvSpPr>
            <a:spLocks noGrp="1"/>
          </p:cNvSpPr>
          <p:nvPr>
            <p:ph type="pic" sz="quarter" idx="10"/>
          </p:nvPr>
        </p:nvSpPr>
        <p:spPr>
          <a:xfrm>
            <a:off x="5233965" y="-1251520"/>
            <a:ext cx="8060777" cy="6045583"/>
          </a:xfrm>
          <a:prstGeom prst="ellipse">
            <a:avLst/>
          </a:prstGeom>
        </p:spPr>
        <p:txBody>
          <a:bodyPr/>
          <a:lstStyle>
            <a:lvl1pPr marL="0" indent="0">
              <a:buNone/>
              <a:defRPr sz="1600"/>
            </a:lvl1pPr>
          </a:lstStyle>
          <a:p>
            <a:endParaRPr lang="en-GB" dirty="0"/>
          </a:p>
        </p:txBody>
      </p:sp>
      <p:sp>
        <p:nvSpPr>
          <p:cNvPr id="13" name="Donut 12"/>
          <p:cNvSpPr/>
          <p:nvPr userDrawn="1"/>
        </p:nvSpPr>
        <p:spPr>
          <a:xfrm>
            <a:off x="4655840" y="-1685113"/>
            <a:ext cx="9217024" cy="6912768"/>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endParaRPr>
          </a:p>
        </p:txBody>
      </p:sp>
      <p:sp>
        <p:nvSpPr>
          <p:cNvPr id="18" name="Text Placeholder 9"/>
          <p:cNvSpPr>
            <a:spLocks noGrp="1"/>
          </p:cNvSpPr>
          <p:nvPr>
            <p:ph type="body" sz="quarter" idx="11" hasCustomPrompt="1"/>
          </p:nvPr>
        </p:nvSpPr>
        <p:spPr>
          <a:xfrm>
            <a:off x="360000" y="4149080"/>
            <a:ext cx="4704523" cy="504056"/>
          </a:xfrm>
          <a:prstGeom prst="rect">
            <a:avLst/>
          </a:prstGeom>
        </p:spPr>
        <p:txBody>
          <a:bodyPr/>
          <a:lstStyle>
            <a:lvl1pPr marL="0" indent="0">
              <a:buNone/>
              <a:defRPr sz="3000" baseline="0">
                <a:solidFill>
                  <a:schemeClr val="bg1"/>
                </a:solidFill>
              </a:defRPr>
            </a:lvl1pPr>
          </a:lstStyle>
          <a:p>
            <a:pPr lvl="0"/>
            <a:r>
              <a:rPr lang="en-GB" dirty="0"/>
              <a:t>Presentation Title</a:t>
            </a:r>
          </a:p>
        </p:txBody>
      </p:sp>
      <p:sp>
        <p:nvSpPr>
          <p:cNvPr id="8" name="Text Placeholder 3"/>
          <p:cNvSpPr>
            <a:spLocks noGrp="1"/>
          </p:cNvSpPr>
          <p:nvPr>
            <p:ph type="body" sz="quarter" idx="13" hasCustomPrompt="1"/>
          </p:nvPr>
        </p:nvSpPr>
        <p:spPr>
          <a:xfrm>
            <a:off x="5135893" y="6131808"/>
            <a:ext cx="6432715" cy="360040"/>
          </a:xfrm>
          <a:prstGeom prst="rect">
            <a:avLst/>
          </a:prstGeom>
        </p:spPr>
        <p:txBody>
          <a:bodyPr/>
          <a:lstStyle>
            <a:lvl1pPr marL="0" indent="0" algn="r">
              <a:spcBef>
                <a:spcPts val="0"/>
              </a:spcBef>
              <a:buNone/>
              <a:defRPr sz="1200" baseline="0">
                <a:solidFill>
                  <a:schemeClr val="bg1"/>
                </a:solidFill>
                <a:latin typeface="Calibri" pitchFamily="34" charset="0"/>
              </a:defRPr>
            </a:lvl1pPr>
          </a:lstStyle>
          <a:p>
            <a:pPr lvl="0"/>
            <a:r>
              <a:rPr lang="en-GB" dirty="0"/>
              <a:t>Speaker | Location | Date</a:t>
            </a:r>
          </a:p>
        </p:txBody>
      </p:sp>
      <p:pic>
        <p:nvPicPr>
          <p:cNvPr id="9" name="Picture 8" descr="Climate_KIC_horizontal_special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001" y="396000"/>
            <a:ext cx="3242361" cy="756000"/>
          </a:xfrm>
          <a:prstGeom prst="rect">
            <a:avLst/>
          </a:prstGeom>
        </p:spPr>
      </p:pic>
      <p:pic>
        <p:nvPicPr>
          <p:cNvPr id="10" name="Picture 9" descr="EU flag left high r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000" y="6120000"/>
            <a:ext cx="2305717" cy="280746"/>
          </a:xfrm>
          <a:prstGeom prst="rect">
            <a:avLst/>
          </a:prstGeom>
        </p:spPr>
      </p:pic>
    </p:spTree>
    <p:extLst>
      <p:ext uri="{BB962C8B-B14F-4D97-AF65-F5344CB8AC3E}">
        <p14:creationId xmlns:p14="http://schemas.microsoft.com/office/powerpoint/2010/main" val="17020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3 Images 02">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623394" y="541719"/>
            <a:ext cx="6048671"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7" name="Picture Placeholder 24"/>
          <p:cNvSpPr>
            <a:spLocks noGrp="1"/>
          </p:cNvSpPr>
          <p:nvPr>
            <p:ph type="pic" sz="quarter" idx="15"/>
          </p:nvPr>
        </p:nvSpPr>
        <p:spPr>
          <a:xfrm>
            <a:off x="623392" y="3791021"/>
            <a:ext cx="6048672" cy="1584176"/>
          </a:xfrm>
          <a:prstGeom prst="round2DiagRect">
            <a:avLst/>
          </a:prstGeom>
        </p:spPr>
        <p:txBody>
          <a:bodyPr/>
          <a:lstStyle>
            <a:lvl1pPr marL="0" indent="0">
              <a:buNone/>
              <a:defRPr sz="1600"/>
            </a:lvl1pPr>
          </a:lstStyle>
          <a:p>
            <a:endParaRPr lang="en-GB" dirty="0"/>
          </a:p>
        </p:txBody>
      </p:sp>
      <p:sp>
        <p:nvSpPr>
          <p:cNvPr id="8" name="Text Placeholder 4"/>
          <p:cNvSpPr>
            <a:spLocks noGrp="1"/>
          </p:cNvSpPr>
          <p:nvPr>
            <p:ph type="body" sz="quarter" idx="18" hasCustomPrompt="1"/>
          </p:nvPr>
        </p:nvSpPr>
        <p:spPr>
          <a:xfrm>
            <a:off x="623394" y="1196976"/>
            <a:ext cx="6048671"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0200" indent="-180000">
              <a:lnSpc>
                <a:spcPct val="113000"/>
              </a:lnSpc>
              <a:buClr>
                <a:schemeClr val="tx2"/>
              </a:buClr>
              <a:buFont typeface="Arial" pitchFamily="34" charset="0"/>
              <a:buChar char="•"/>
              <a:defRPr sz="2000"/>
            </a:lvl4pPr>
          </a:lstStyle>
          <a:p>
            <a:pPr lvl="0"/>
            <a:r>
              <a:rPr lang="en-GB" sz="2000" dirty="0"/>
              <a:t>Text Here</a:t>
            </a:r>
          </a:p>
          <a:p>
            <a:pPr lvl="1"/>
            <a:r>
              <a:rPr lang="en-GB" sz="2000" dirty="0"/>
              <a:t>Text Here</a:t>
            </a:r>
          </a:p>
          <a:p>
            <a:pPr lvl="2"/>
            <a:r>
              <a:rPr lang="en-GB" dirty="0"/>
              <a:t>Text Here</a:t>
            </a:r>
          </a:p>
          <a:p>
            <a:pPr lvl="3"/>
            <a:r>
              <a:rPr lang="en-GB" dirty="0"/>
              <a:t>Text Here</a:t>
            </a:r>
          </a:p>
          <a:p>
            <a:pPr lvl="1"/>
            <a:endParaRPr lang="en-GB" dirty="0"/>
          </a:p>
        </p:txBody>
      </p:sp>
      <p:sp>
        <p:nvSpPr>
          <p:cNvPr id="9" name="Picture Placeholder 24"/>
          <p:cNvSpPr>
            <a:spLocks noGrp="1"/>
          </p:cNvSpPr>
          <p:nvPr>
            <p:ph type="pic" sz="quarter" idx="19"/>
          </p:nvPr>
        </p:nvSpPr>
        <p:spPr>
          <a:xfrm>
            <a:off x="6960096" y="1196752"/>
            <a:ext cx="4586624" cy="2376264"/>
          </a:xfrm>
          <a:prstGeom prst="round2DiagRect">
            <a:avLst/>
          </a:prstGeom>
        </p:spPr>
        <p:txBody>
          <a:bodyPr/>
          <a:lstStyle>
            <a:lvl1pPr marL="0" indent="0">
              <a:buNone/>
              <a:defRPr sz="1600"/>
            </a:lvl1pPr>
          </a:lstStyle>
          <a:p>
            <a:endParaRPr lang="en-GB" dirty="0"/>
          </a:p>
        </p:txBody>
      </p:sp>
      <p:sp>
        <p:nvSpPr>
          <p:cNvPr id="10" name="Picture Placeholder 24"/>
          <p:cNvSpPr>
            <a:spLocks noGrp="1"/>
          </p:cNvSpPr>
          <p:nvPr>
            <p:ph type="pic" sz="quarter" idx="20"/>
          </p:nvPr>
        </p:nvSpPr>
        <p:spPr>
          <a:xfrm>
            <a:off x="6960096" y="3789040"/>
            <a:ext cx="4608512" cy="1584176"/>
          </a:xfrm>
          <a:prstGeom prst="round2DiagRect">
            <a:avLst>
              <a:gd name="adj1" fmla="val 0"/>
              <a:gd name="adj2" fmla="val 20857"/>
            </a:avLst>
          </a:prstGeom>
        </p:spPr>
        <p:txBody>
          <a:bodyPr/>
          <a:lstStyle>
            <a:lvl1pPr marL="0" indent="0">
              <a:buNone/>
              <a:defRPr sz="1600"/>
            </a:lvl1pPr>
          </a:lstStyle>
          <a:p>
            <a:endParaRPr lang="en-GB" dirty="0"/>
          </a:p>
        </p:txBody>
      </p:sp>
      <p:pic>
        <p:nvPicPr>
          <p:cNvPr id="11" name="Picture 10"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339" y="5661248"/>
            <a:ext cx="2940387" cy="682670"/>
          </a:xfrm>
          <a:prstGeom prst="rect">
            <a:avLst/>
          </a:prstGeom>
        </p:spPr>
      </p:pic>
    </p:spTree>
    <p:extLst>
      <p:ext uri="{BB962C8B-B14F-4D97-AF65-F5344CB8AC3E}">
        <p14:creationId xmlns:p14="http://schemas.microsoft.com/office/powerpoint/2010/main" val="221868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3 Image 02">
    <p:spTree>
      <p:nvGrpSpPr>
        <p:cNvPr id="1" name=""/>
        <p:cNvGrpSpPr/>
        <p:nvPr/>
      </p:nvGrpSpPr>
      <p:grpSpPr>
        <a:xfrm>
          <a:off x="0" y="0"/>
          <a:ext cx="0" cy="0"/>
          <a:chOff x="0" y="0"/>
          <a:chExt cx="0" cy="0"/>
        </a:xfrm>
      </p:grpSpPr>
      <p:sp>
        <p:nvSpPr>
          <p:cNvPr id="25" name="Picture Placeholder 24"/>
          <p:cNvSpPr>
            <a:spLocks noGrp="1"/>
          </p:cNvSpPr>
          <p:nvPr>
            <p:ph type="pic" sz="quarter" idx="15"/>
          </p:nvPr>
        </p:nvSpPr>
        <p:spPr>
          <a:xfrm>
            <a:off x="7056968" y="3429000"/>
            <a:ext cx="4511641" cy="1944216"/>
          </a:xfrm>
          <a:prstGeom prst="round2DiagRect">
            <a:avLst/>
          </a:prstGeom>
        </p:spPr>
        <p:txBody>
          <a:bodyPr/>
          <a:lstStyle>
            <a:lvl1pPr marL="0" indent="0">
              <a:buNone/>
              <a:defRPr sz="1600"/>
            </a:lvl1pPr>
          </a:lstStyle>
          <a:p>
            <a:endParaRPr lang="en-GB" dirty="0"/>
          </a:p>
        </p:txBody>
      </p:sp>
      <p:sp>
        <p:nvSpPr>
          <p:cNvPr id="8" name="Picture Placeholder 24"/>
          <p:cNvSpPr>
            <a:spLocks noGrp="1"/>
          </p:cNvSpPr>
          <p:nvPr>
            <p:ph type="pic" sz="quarter" idx="16"/>
          </p:nvPr>
        </p:nvSpPr>
        <p:spPr>
          <a:xfrm>
            <a:off x="7056108" y="1196752"/>
            <a:ext cx="4511641" cy="1950720"/>
          </a:xfrm>
          <a:prstGeom prst="round2DiagRect">
            <a:avLst/>
          </a:prstGeom>
        </p:spPr>
        <p:txBody>
          <a:bodyPr/>
          <a:lstStyle>
            <a:lvl1pPr marL="0" indent="0">
              <a:buNone/>
              <a:defRPr sz="1600"/>
            </a:lvl1pPr>
          </a:lstStyle>
          <a:p>
            <a:endParaRPr lang="en-GB" dirty="0"/>
          </a:p>
        </p:txBody>
      </p:sp>
      <p:sp>
        <p:nvSpPr>
          <p:cNvPr id="9" name="Text Placeholder 2"/>
          <p:cNvSpPr>
            <a:spLocks noGrp="1"/>
          </p:cNvSpPr>
          <p:nvPr>
            <p:ph type="body" sz="quarter" idx="17" hasCustomPrompt="1"/>
          </p:nvPr>
        </p:nvSpPr>
        <p:spPr>
          <a:xfrm>
            <a:off x="623394" y="541719"/>
            <a:ext cx="6048671"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10" name="Text Placeholder 4"/>
          <p:cNvSpPr>
            <a:spLocks noGrp="1"/>
          </p:cNvSpPr>
          <p:nvPr>
            <p:ph type="body" sz="quarter" idx="18" hasCustomPrompt="1"/>
          </p:nvPr>
        </p:nvSpPr>
        <p:spPr>
          <a:xfrm>
            <a:off x="623394" y="1196976"/>
            <a:ext cx="6048671"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a:lvl4pPr>
          </a:lstStyle>
          <a:p>
            <a:pPr lvl="0"/>
            <a:r>
              <a:rPr lang="en-GB" sz="2000" dirty="0"/>
              <a:t>Text Here</a:t>
            </a:r>
          </a:p>
          <a:p>
            <a:pPr lvl="1"/>
            <a:r>
              <a:rPr lang="en-GB" dirty="0"/>
              <a:t>Text Here</a:t>
            </a:r>
          </a:p>
          <a:p>
            <a:pPr lvl="2"/>
            <a:r>
              <a:rPr lang="en-GB" dirty="0"/>
              <a:t>Text Here</a:t>
            </a:r>
          </a:p>
          <a:p>
            <a:pPr lvl="3"/>
            <a:r>
              <a:rPr lang="en-GB" dirty="0"/>
              <a:t>Text Here</a:t>
            </a:r>
          </a:p>
        </p:txBody>
      </p:sp>
      <p:pic>
        <p:nvPicPr>
          <p:cNvPr id="11" name="Picture 10"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339" y="5661248"/>
            <a:ext cx="2940387" cy="682670"/>
          </a:xfrm>
          <a:prstGeom prst="rect">
            <a:avLst/>
          </a:prstGeom>
        </p:spPr>
      </p:pic>
    </p:spTree>
    <p:extLst>
      <p:ext uri="{BB962C8B-B14F-4D97-AF65-F5344CB8AC3E}">
        <p14:creationId xmlns:p14="http://schemas.microsoft.com/office/powerpoint/2010/main" val="1570692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 Placeholder 4"/>
          <p:cNvSpPr>
            <a:spLocks noGrp="1"/>
          </p:cNvSpPr>
          <p:nvPr>
            <p:ph type="body" sz="quarter" idx="10" hasCustomPrompt="1"/>
          </p:nvPr>
        </p:nvSpPr>
        <p:spPr>
          <a:xfrm>
            <a:off x="2831639" y="3785892"/>
            <a:ext cx="6542123" cy="368300"/>
          </a:xfrm>
          <a:prstGeom prst="rect">
            <a:avLst/>
          </a:prstGeom>
        </p:spPr>
        <p:txBody>
          <a:bodyPr/>
          <a:lstStyle>
            <a:lvl1pPr marL="0" indent="0" algn="ctr">
              <a:buNone/>
              <a:defRPr sz="2000">
                <a:solidFill>
                  <a:srgbClr val="004494"/>
                </a:solidFill>
              </a:defRPr>
            </a:lvl1pPr>
          </a:lstStyle>
          <a:p>
            <a:pPr lvl="0"/>
            <a:r>
              <a:rPr lang="en-GB" dirty="0"/>
              <a:t>Additional Information</a:t>
            </a:r>
          </a:p>
        </p:txBody>
      </p:sp>
      <p:sp>
        <p:nvSpPr>
          <p:cNvPr id="3" name="TextBox 2"/>
          <p:cNvSpPr txBox="1"/>
          <p:nvPr userDrawn="1"/>
        </p:nvSpPr>
        <p:spPr>
          <a:xfrm>
            <a:off x="0" y="3127898"/>
            <a:ext cx="12192000" cy="369332"/>
          </a:xfrm>
          <a:prstGeom prst="rect">
            <a:avLst/>
          </a:prstGeom>
          <a:noFill/>
        </p:spPr>
        <p:txBody>
          <a:bodyPr wrap="square" rtlCol="0">
            <a:spAutoFit/>
          </a:bodyPr>
          <a:lstStyle/>
          <a:p>
            <a:pPr algn="ctr"/>
            <a:r>
              <a:rPr lang="en-US" sz="1800" dirty="0">
                <a:solidFill>
                  <a:srgbClr val="004494"/>
                </a:solidFill>
              </a:rPr>
              <a:t>c</a:t>
            </a:r>
            <a:r>
              <a:rPr lang="en-GB" sz="1800" dirty="0">
                <a:solidFill>
                  <a:srgbClr val="004494"/>
                </a:solidFill>
              </a:rPr>
              <a:t>limate-kic.org</a:t>
            </a:r>
          </a:p>
        </p:txBody>
      </p:sp>
      <p:pic>
        <p:nvPicPr>
          <p:cNvPr id="7" name="Picture 6" descr="Climate_KIC_horizontal_logo_cmyk.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3819" y="2276873"/>
            <a:ext cx="3168853" cy="735713"/>
          </a:xfrm>
          <a:prstGeom prst="rect">
            <a:avLst/>
          </a:prstGeom>
        </p:spPr>
      </p:pic>
      <p:pic>
        <p:nvPicPr>
          <p:cNvPr id="4" name="Picture 3" descr="CKIC_EU_flag_black_left.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43872" y="4509120"/>
            <a:ext cx="2358080" cy="270520"/>
          </a:xfrm>
          <a:prstGeom prst="rect">
            <a:avLst/>
          </a:prstGeom>
        </p:spPr>
      </p:pic>
    </p:spTree>
    <p:extLst>
      <p:ext uri="{BB962C8B-B14F-4D97-AF65-F5344CB8AC3E}">
        <p14:creationId xmlns:p14="http://schemas.microsoft.com/office/powerpoint/2010/main" val="1488142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62708" y="1508400"/>
            <a:ext cx="11068061" cy="4590000"/>
          </a:xfrm>
          <a:prstGeom prst="rect">
            <a:avLst/>
          </a:prstGeom>
        </p:spPr>
        <p:txBody>
          <a:bodyPr>
            <a:noAutofit/>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562708" y="316800"/>
            <a:ext cx="11068061" cy="831600"/>
          </a:xfrm>
          <a:prstGeom prst="rect">
            <a:avLst/>
          </a:prstGeom>
        </p:spPr>
        <p:txBody>
          <a:bodyPr>
            <a:noAutofit/>
          </a:bodyPr>
          <a:lstStyle/>
          <a:p>
            <a:r>
              <a:rPr lang="en-US"/>
              <a:t>Click to edit Master title style</a:t>
            </a:r>
          </a:p>
        </p:txBody>
      </p:sp>
    </p:spTree>
    <p:extLst>
      <p:ext uri="{BB962C8B-B14F-4D97-AF65-F5344CB8AC3E}">
        <p14:creationId xmlns:p14="http://schemas.microsoft.com/office/powerpoint/2010/main" val="312450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with bullets">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62708" y="1508400"/>
            <a:ext cx="11068061" cy="4590000"/>
          </a:xfrm>
          <a:prstGeom prst="rect">
            <a:avLst/>
          </a:prstGeom>
        </p:spPr>
        <p:txBody>
          <a:bodyPr>
            <a:noAutofit/>
          </a:bodyPr>
          <a:lstStyle>
            <a:lvl1pPr marL="172800" indent="-172800">
              <a:buClr>
                <a:schemeClr val="tx2"/>
              </a:buClr>
              <a:buFont typeface="Arial" pitchFamily="34" charset="0"/>
              <a:buChar char="•"/>
              <a:defRPr b="0"/>
            </a:lvl1pPr>
            <a:lvl2pPr marL="630000">
              <a:buClr>
                <a:schemeClr val="tx2"/>
              </a:buClr>
              <a:buFont typeface="Arial" pitchFamily="34" charset="0"/>
              <a:buChar char="–"/>
              <a:defRPr/>
            </a:lvl2pPr>
            <a:lvl3pPr marL="1076400">
              <a:buClr>
                <a:schemeClr val="tx2"/>
              </a:buClr>
              <a:buFont typeface="Arial" pitchFamily="34" charset="0"/>
              <a:buChar char="–"/>
              <a:defRPr/>
            </a:lvl3pPr>
            <a:lvl4pPr marL="1544400" indent="-230400">
              <a:buClr>
                <a:schemeClr val="tx2"/>
              </a:buClr>
              <a:buFont typeface="Arial" pitchFamily="34" charset="0"/>
              <a:buChar char="–"/>
              <a:defRPr/>
            </a:lvl4pPr>
            <a:lvl5pPr>
              <a:buClr>
                <a:schemeClr val="tx2"/>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562708" y="316800"/>
            <a:ext cx="11068061" cy="831600"/>
          </a:xfrm>
          <a:prstGeom prst="rect">
            <a:avLst/>
          </a:prstGeom>
        </p:spPr>
        <p:txBody>
          <a:bodyPr>
            <a:noAutofit/>
          </a:bodyPr>
          <a:lstStyle/>
          <a:p>
            <a:r>
              <a:rPr lang="en-US"/>
              <a:t>Click to edit Master title style</a:t>
            </a:r>
          </a:p>
        </p:txBody>
      </p:sp>
    </p:spTree>
    <p:extLst>
      <p:ext uri="{BB962C8B-B14F-4D97-AF65-F5344CB8AC3E}">
        <p14:creationId xmlns:p14="http://schemas.microsoft.com/office/powerpoint/2010/main" val="2120343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37600" y="6356351"/>
            <a:ext cx="2844800" cy="365125"/>
          </a:xfrm>
          <a:prstGeom prst="rect">
            <a:avLst/>
          </a:prstGeom>
        </p:spPr>
        <p:txBody>
          <a:bodyPr/>
          <a:lstStyle/>
          <a:p>
            <a:fld id="{E86702B2-4978-F64B-8F01-620B67DD5630}" type="slidenum">
              <a:rPr lang="en-US"/>
              <a:pPr/>
              <a:t>‹#›</a:t>
            </a:fld>
            <a:endParaRPr lang="en-US" dirty="0"/>
          </a:p>
        </p:txBody>
      </p:sp>
      <p:sp>
        <p:nvSpPr>
          <p:cNvPr id="4" name="Title 1"/>
          <p:cNvSpPr>
            <a:spLocks noGrp="1"/>
          </p:cNvSpPr>
          <p:nvPr>
            <p:ph type="title" hasCustomPrompt="1"/>
          </p:nvPr>
        </p:nvSpPr>
        <p:spPr>
          <a:xfrm>
            <a:off x="609599" y="474135"/>
            <a:ext cx="7597423" cy="491067"/>
          </a:xfrm>
          <a:prstGeom prst="rect">
            <a:avLst/>
          </a:prstGeom>
        </p:spPr>
        <p:txBody>
          <a:bodyPr/>
          <a:lstStyle/>
          <a:p>
            <a:r>
              <a:rPr lang="en-GB"/>
              <a:t>Page title</a:t>
            </a:r>
            <a:endParaRPr lang="en-US"/>
          </a:p>
        </p:txBody>
      </p:sp>
      <p:sp>
        <p:nvSpPr>
          <p:cNvPr id="5" name="Content Placeholder 2"/>
          <p:cNvSpPr>
            <a:spLocks noGrp="1"/>
          </p:cNvSpPr>
          <p:nvPr>
            <p:ph sz="half" idx="1" hasCustomPrompt="1"/>
          </p:nvPr>
        </p:nvSpPr>
        <p:spPr>
          <a:xfrm>
            <a:off x="609599" y="1354658"/>
            <a:ext cx="5192888"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6" name="Text Placeholder 11"/>
          <p:cNvSpPr>
            <a:spLocks noGrp="1"/>
          </p:cNvSpPr>
          <p:nvPr>
            <p:ph type="body" sz="quarter" idx="14" hasCustomPrompt="1"/>
          </p:nvPr>
        </p:nvSpPr>
        <p:spPr>
          <a:xfrm>
            <a:off x="609600" y="1964795"/>
            <a:ext cx="10972801" cy="2632605"/>
          </a:xfrm>
          <a:prstGeom prst="rect">
            <a:avLst/>
          </a:prstGeom>
        </p:spPr>
        <p:txBody>
          <a:bodyPr vert="horz"/>
          <a:lstStyle>
            <a:lvl1pPr>
              <a:defRPr sz="1600">
                <a:solidFill>
                  <a:srgbClr val="575757"/>
                </a:solidFill>
              </a:defRPr>
            </a:lvl1pPr>
          </a:lstStyle>
          <a:p>
            <a:pPr lvl="0"/>
            <a:r>
              <a:rPr lang="en-GB"/>
              <a:t>Body copy</a:t>
            </a:r>
            <a:endParaRPr lang="en-US"/>
          </a:p>
        </p:txBody>
      </p:sp>
      <p:sp>
        <p:nvSpPr>
          <p:cNvPr id="7" name="Text Placeholder 15"/>
          <p:cNvSpPr>
            <a:spLocks noGrp="1"/>
          </p:cNvSpPr>
          <p:nvPr>
            <p:ph type="body" sz="quarter" idx="16" hasCustomPrompt="1"/>
          </p:nvPr>
        </p:nvSpPr>
        <p:spPr>
          <a:xfrm>
            <a:off x="609599" y="4797152"/>
            <a:ext cx="5192888"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8" name="Text Placeholder 8"/>
          <p:cNvSpPr>
            <a:spLocks noGrp="1"/>
          </p:cNvSpPr>
          <p:nvPr>
            <p:ph type="body" sz="quarter" idx="17" hasCustomPrompt="1"/>
          </p:nvPr>
        </p:nvSpPr>
        <p:spPr>
          <a:xfrm>
            <a:off x="609600" y="6453336"/>
            <a:ext cx="5554133"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a:t>Presentation title | Section title</a:t>
            </a:r>
            <a:endParaRPr lang="en-US"/>
          </a:p>
        </p:txBody>
      </p:sp>
    </p:spTree>
    <p:extLst>
      <p:ext uri="{BB962C8B-B14F-4D97-AF65-F5344CB8AC3E}">
        <p14:creationId xmlns:p14="http://schemas.microsoft.com/office/powerpoint/2010/main" val="339405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947E9E5-B246-C346-97EE-25C9DEF6CE41}" type="datetimeFigureOut">
              <a:rPr lang="en-US" smtClean="0"/>
              <a:t>18/04/17</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40B1AEE6-6F9B-9F4B-97A2-4CE7035B730F}" type="slidenum">
              <a:rPr lang="en-US" smtClean="0"/>
              <a:t>‹#›</a:t>
            </a:fld>
            <a:endParaRPr lang="en-US" dirty="0"/>
          </a:p>
        </p:txBody>
      </p:sp>
    </p:spTree>
    <p:extLst>
      <p:ext uri="{BB962C8B-B14F-4D97-AF65-F5344CB8AC3E}">
        <p14:creationId xmlns:p14="http://schemas.microsoft.com/office/powerpoint/2010/main" val="2711243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5233965" y="-1251520"/>
            <a:ext cx="8060777" cy="6045583"/>
          </a:xfrm>
          <a:prstGeom prst="ellipse">
            <a:avLst/>
          </a:prstGeom>
        </p:spPr>
        <p:txBody>
          <a:bodyPr/>
          <a:lstStyle>
            <a:lvl1pPr marL="0" indent="0">
              <a:buNone/>
              <a:defRPr sz="1600"/>
            </a:lvl1pPr>
          </a:lstStyle>
          <a:p>
            <a:endParaRPr lang="en-GB" dirty="0"/>
          </a:p>
        </p:txBody>
      </p:sp>
      <p:sp>
        <p:nvSpPr>
          <p:cNvPr id="15" name="Donut 14"/>
          <p:cNvSpPr/>
          <p:nvPr userDrawn="1"/>
        </p:nvSpPr>
        <p:spPr>
          <a:xfrm>
            <a:off x="4655840" y="-1685113"/>
            <a:ext cx="9217024" cy="6912768"/>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1" name="Text Placeholder 9"/>
          <p:cNvSpPr>
            <a:spLocks noGrp="1"/>
          </p:cNvSpPr>
          <p:nvPr>
            <p:ph type="body" sz="quarter" idx="11" hasCustomPrompt="1"/>
          </p:nvPr>
        </p:nvSpPr>
        <p:spPr>
          <a:xfrm>
            <a:off x="360000" y="4149080"/>
            <a:ext cx="4704523" cy="504056"/>
          </a:xfrm>
          <a:prstGeom prst="rect">
            <a:avLst/>
          </a:prstGeom>
        </p:spPr>
        <p:txBody>
          <a:bodyPr/>
          <a:lstStyle>
            <a:lvl1pPr marL="0" indent="0">
              <a:buNone/>
              <a:defRPr sz="3000" baseline="0">
                <a:solidFill>
                  <a:schemeClr val="tx2"/>
                </a:solidFill>
              </a:defRPr>
            </a:lvl1pPr>
          </a:lstStyle>
          <a:p>
            <a:pPr lvl="0"/>
            <a:r>
              <a:rPr lang="en-GB" dirty="0"/>
              <a:t>Presentation Title</a:t>
            </a:r>
          </a:p>
        </p:txBody>
      </p:sp>
      <p:sp>
        <p:nvSpPr>
          <p:cNvPr id="9" name="Text Placeholder 3"/>
          <p:cNvSpPr>
            <a:spLocks noGrp="1"/>
          </p:cNvSpPr>
          <p:nvPr>
            <p:ph type="body" sz="quarter" idx="13" hasCustomPrompt="1"/>
          </p:nvPr>
        </p:nvSpPr>
        <p:spPr>
          <a:xfrm>
            <a:off x="5135893" y="6131808"/>
            <a:ext cx="6432715" cy="360040"/>
          </a:xfrm>
          <a:prstGeom prst="rect">
            <a:avLst/>
          </a:prstGeom>
        </p:spPr>
        <p:txBody>
          <a:bodyPr/>
          <a:lstStyle>
            <a:lvl1pPr marL="0" indent="0" algn="r">
              <a:spcBef>
                <a:spcPts val="0"/>
              </a:spcBef>
              <a:buNone/>
              <a:defRPr sz="1200" baseline="0">
                <a:solidFill>
                  <a:schemeClr val="tx2"/>
                </a:solidFill>
                <a:latin typeface="Calibri" pitchFamily="34" charset="0"/>
              </a:defRPr>
            </a:lvl1pPr>
          </a:lstStyle>
          <a:p>
            <a:pPr lvl="0"/>
            <a:r>
              <a:rPr lang="en-GB" dirty="0"/>
              <a:t>Speaker | Location | Date</a:t>
            </a:r>
          </a:p>
        </p:txBody>
      </p:sp>
      <p:pic>
        <p:nvPicPr>
          <p:cNvPr id="3" name="Picture 2"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399510"/>
            <a:ext cx="3256235" cy="756000"/>
          </a:xfrm>
          <a:prstGeom prst="rect">
            <a:avLst/>
          </a:prstGeom>
        </p:spPr>
      </p:pic>
      <p:pic>
        <p:nvPicPr>
          <p:cNvPr id="5" name="Picture 4" descr="EU flag left + 2 lines black master 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051" y="6093297"/>
            <a:ext cx="2292096" cy="277063"/>
          </a:xfrm>
          <a:prstGeom prst="rect">
            <a:avLst/>
          </a:prstGeom>
        </p:spPr>
      </p:pic>
    </p:spTree>
    <p:extLst>
      <p:ext uri="{BB962C8B-B14F-4D97-AF65-F5344CB8AC3E}">
        <p14:creationId xmlns:p14="http://schemas.microsoft.com/office/powerpoint/2010/main" val="450674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pter Break 03">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76B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3" descr="F:\Birmingham\MSU\Creative Services\DG EAC Framework jobs\EIT\2014 EIT re-brand\Templates\Powerpoint\Elements\Graphic_element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652" t="32126" r="34910" b="-30304"/>
          <a:stretch/>
        </p:blipFill>
        <p:spPr bwMode="auto">
          <a:xfrm>
            <a:off x="5134187" y="0"/>
            <a:ext cx="705781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1"/>
          <p:cNvSpPr>
            <a:spLocks noGrp="1"/>
          </p:cNvSpPr>
          <p:nvPr>
            <p:ph type="body" sz="quarter" idx="11" hasCustomPrompt="1"/>
          </p:nvPr>
        </p:nvSpPr>
        <p:spPr>
          <a:xfrm>
            <a:off x="335360" y="4365104"/>
            <a:ext cx="7296811"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en-GB" dirty="0"/>
              <a:t>Chapter Title</a:t>
            </a:r>
          </a:p>
        </p:txBody>
      </p:sp>
      <p:pic>
        <p:nvPicPr>
          <p:cNvPr id="7" name="Picture 6" descr="Climate_KIC_horizontal_special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001" y="396000"/>
            <a:ext cx="3242361" cy="756000"/>
          </a:xfrm>
          <a:prstGeom prst="rect">
            <a:avLst/>
          </a:prstGeom>
        </p:spPr>
      </p:pic>
    </p:spTree>
    <p:extLst>
      <p:ext uri="{BB962C8B-B14F-4D97-AF65-F5344CB8AC3E}">
        <p14:creationId xmlns:p14="http://schemas.microsoft.com/office/powerpoint/2010/main" val="407675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0C4FEEA-5975-4426-BEB9-AE7253D075CE}" type="datetimeFigureOut">
              <a:rPr lang="en-GB" smtClean="0"/>
              <a:t>18/04/17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D2B598-5802-4875-ADD6-CAFEA700EBF2}" type="slidenum">
              <a:rPr lang="en-GB" smtClean="0"/>
              <a:t>‹#›</a:t>
            </a:fld>
            <a:endParaRPr lang="en-GB"/>
          </a:p>
        </p:txBody>
      </p:sp>
    </p:spTree>
    <p:extLst>
      <p:ext uri="{BB962C8B-B14F-4D97-AF65-F5344CB8AC3E}">
        <p14:creationId xmlns:p14="http://schemas.microsoft.com/office/powerpoint/2010/main" val="160113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pic>
        <p:nvPicPr>
          <p:cNvPr id="7" name="Picture 6"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339" y="5661248"/>
            <a:ext cx="2940387" cy="682670"/>
          </a:xfrm>
          <a:prstGeom prst="rect">
            <a:avLst/>
          </a:prstGeom>
        </p:spPr>
      </p:pic>
      <p:sp>
        <p:nvSpPr>
          <p:cNvPr id="20" name="Rectangle 19"/>
          <p:cNvSpPr/>
          <p:nvPr userDrawn="1"/>
        </p:nvSpPr>
        <p:spPr>
          <a:xfrm>
            <a:off x="11360943" y="6467128"/>
            <a:ext cx="319318" cy="230832"/>
          </a:xfrm>
          <a:prstGeom prst="rect">
            <a:avLst/>
          </a:prstGeom>
        </p:spPr>
        <p:txBody>
          <a:bodyPr wrap="none">
            <a:spAutoFit/>
          </a:bodyPr>
          <a:lstStyle/>
          <a:p>
            <a:pPr algn="ctr"/>
            <a:fld id="{C2DE46A0-92A9-4CB6-B66D-C429D4C93DD8}" type="slidenum">
              <a:rPr lang="en-GB" sz="900" smtClean="0">
                <a:solidFill>
                  <a:schemeClr val="bg1"/>
                </a:solidFill>
                <a:latin typeface="Titillium" pitchFamily="50" charset="0"/>
              </a:rPr>
              <a:t>‹#›</a:t>
            </a:fld>
            <a:endParaRPr lang="en-GB" sz="900" dirty="0">
              <a:solidFill>
                <a:schemeClr val="bg1"/>
              </a:solidFill>
              <a:latin typeface="Titillium" pitchFamily="50" charset="0"/>
            </a:endParaRPr>
          </a:p>
        </p:txBody>
      </p:sp>
      <p:pic>
        <p:nvPicPr>
          <p:cNvPr id="15"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34" t="44539" r="10505" b="-1202"/>
          <a:stretch/>
        </p:blipFill>
        <p:spPr bwMode="auto">
          <a:xfrm>
            <a:off x="8812221" y="1"/>
            <a:ext cx="3379779" cy="1515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5" hasCustomPrompt="1"/>
          </p:nvPr>
        </p:nvSpPr>
        <p:spPr>
          <a:xfrm>
            <a:off x="623393" y="541719"/>
            <a:ext cx="7872908"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5" name="Text Placeholder 4"/>
          <p:cNvSpPr>
            <a:spLocks noGrp="1"/>
          </p:cNvSpPr>
          <p:nvPr>
            <p:ph type="body" sz="quarter" idx="16" hasCustomPrompt="1"/>
          </p:nvPr>
        </p:nvSpPr>
        <p:spPr>
          <a:xfrm>
            <a:off x="623393" y="1196976"/>
            <a:ext cx="7872908" cy="4176713"/>
          </a:xfrm>
          <a:prstGeom prst="rect">
            <a:avLst/>
          </a:prstGeom>
        </p:spPr>
        <p:txBody>
          <a:bodyPr/>
          <a:lstStyle>
            <a:lvl1pPr marL="0" indent="-180000">
              <a:lnSpc>
                <a:spcPct val="113000"/>
              </a:lnSpc>
              <a:spcBef>
                <a:spcPts val="0"/>
              </a:spcBef>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baseline="0"/>
            </a:lvl3pPr>
            <a:lvl4pPr marL="1600200" indent="-180000">
              <a:lnSpc>
                <a:spcPct val="113000"/>
              </a:lnSpc>
              <a:buClr>
                <a:schemeClr val="tx2"/>
              </a:buClr>
              <a:buFont typeface="Arial" pitchFamily="34" charset="0"/>
              <a:buChar char="•"/>
              <a:defRPr sz="2000"/>
            </a:lvl4pPr>
          </a:lstStyle>
          <a:p>
            <a:pPr lvl="0"/>
            <a:r>
              <a:rPr lang="en-GB" sz="2000" dirty="0"/>
              <a:t>Text Here</a:t>
            </a:r>
          </a:p>
          <a:p>
            <a:pPr lvl="1"/>
            <a:r>
              <a:rPr lang="en-GB" sz="2000" dirty="0"/>
              <a:t>Text Here</a:t>
            </a:r>
          </a:p>
          <a:p>
            <a:pPr lvl="2"/>
            <a:r>
              <a:rPr lang="en-GB" dirty="0"/>
              <a:t>Text Here</a:t>
            </a:r>
          </a:p>
          <a:p>
            <a:pPr lvl="3"/>
            <a:r>
              <a:rPr lang="en-GB" dirty="0"/>
              <a:t>Text Here</a:t>
            </a:r>
          </a:p>
          <a:p>
            <a:pPr lvl="2"/>
            <a:endParaRPr lang="en-GB" dirty="0"/>
          </a:p>
        </p:txBody>
      </p:sp>
    </p:spTree>
    <p:extLst>
      <p:ext uri="{BB962C8B-B14F-4D97-AF65-F5344CB8AC3E}">
        <p14:creationId xmlns:p14="http://schemas.microsoft.com/office/powerpoint/2010/main" val="395746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Text Slide 02">
    <p:spTree>
      <p:nvGrpSpPr>
        <p:cNvPr id="1" name=""/>
        <p:cNvGrpSpPr/>
        <p:nvPr/>
      </p:nvGrpSpPr>
      <p:grpSpPr>
        <a:xfrm>
          <a:off x="0" y="0"/>
          <a:ext cx="0" cy="0"/>
          <a:chOff x="0" y="0"/>
          <a:chExt cx="0" cy="0"/>
        </a:xfrm>
      </p:grpSpPr>
      <p:pic>
        <p:nvPicPr>
          <p:cNvPr id="2051" name="Picture 3"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7637" r="38726"/>
          <a:stretch/>
        </p:blipFill>
        <p:spPr bwMode="auto">
          <a:xfrm>
            <a:off x="9602206" y="0"/>
            <a:ext cx="2589793" cy="2609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7" hasCustomPrompt="1"/>
          </p:nvPr>
        </p:nvSpPr>
        <p:spPr>
          <a:xfrm>
            <a:off x="623393" y="541719"/>
            <a:ext cx="8359672"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8" name="Text Placeholder 4"/>
          <p:cNvSpPr>
            <a:spLocks noGrp="1"/>
          </p:cNvSpPr>
          <p:nvPr>
            <p:ph type="body" sz="quarter" idx="18" hasCustomPrompt="1"/>
          </p:nvPr>
        </p:nvSpPr>
        <p:spPr>
          <a:xfrm>
            <a:off x="623394" y="1196976"/>
            <a:ext cx="8328541"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solidFill>
                  <a:schemeClr val="tx1"/>
                </a:solidFill>
              </a:defRPr>
            </a:lvl3pPr>
            <a:lvl4pPr marL="1600200" indent="-180000">
              <a:lnSpc>
                <a:spcPct val="113000"/>
              </a:lnSpc>
              <a:buClr>
                <a:schemeClr val="tx2"/>
              </a:buClr>
              <a:buFont typeface="Arial" pitchFamily="34" charset="0"/>
              <a:buChar char="•"/>
              <a:defRPr/>
            </a:lvl4pPr>
            <a:lvl5pPr marL="1828800" indent="0">
              <a:buNone/>
              <a:defRPr/>
            </a:lvl5pPr>
            <a:lvl6pPr marL="2286000" indent="0">
              <a:buNone/>
              <a:defRPr/>
            </a:lvl6pPr>
          </a:lstStyle>
          <a:p>
            <a:pPr lvl="0"/>
            <a:r>
              <a:rPr lang="en-GB" sz="2000" dirty="0"/>
              <a:t>Text Here</a:t>
            </a:r>
          </a:p>
          <a:p>
            <a:pPr lvl="1"/>
            <a:r>
              <a:rPr lang="en-GB" dirty="0"/>
              <a:t>Text Here</a:t>
            </a:r>
          </a:p>
          <a:p>
            <a:pPr lvl="2"/>
            <a:r>
              <a:rPr lang="en-GB" dirty="0"/>
              <a:t>Text Here</a:t>
            </a:r>
          </a:p>
          <a:p>
            <a:pPr lvl="3"/>
            <a:r>
              <a:rPr lang="en-GB" dirty="0"/>
              <a:t>Text Here</a:t>
            </a:r>
          </a:p>
          <a:p>
            <a:pPr lvl="0"/>
            <a:endParaRPr lang="en-GB" dirty="0"/>
          </a:p>
        </p:txBody>
      </p:sp>
      <p:pic>
        <p:nvPicPr>
          <p:cNvPr id="10" name="Picture 9" descr="Climate_KIC_horizontal_logo_cmyk.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392" y="5986690"/>
            <a:ext cx="2940387" cy="682670"/>
          </a:xfrm>
          <a:prstGeom prst="rect">
            <a:avLst/>
          </a:prstGeom>
        </p:spPr>
      </p:pic>
    </p:spTree>
    <p:extLst>
      <p:ext uri="{BB962C8B-B14F-4D97-AF65-F5344CB8AC3E}">
        <p14:creationId xmlns:p14="http://schemas.microsoft.com/office/powerpoint/2010/main" val="132450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1" name="Picture Placeholder 24"/>
          <p:cNvSpPr>
            <a:spLocks noGrp="1"/>
          </p:cNvSpPr>
          <p:nvPr>
            <p:ph type="pic" sz="quarter" idx="15"/>
          </p:nvPr>
        </p:nvSpPr>
        <p:spPr>
          <a:xfrm>
            <a:off x="8112225" y="1196752"/>
            <a:ext cx="3456384" cy="4176464"/>
          </a:xfrm>
          <a:prstGeom prst="round2DiagRect">
            <a:avLst>
              <a:gd name="adj1" fmla="val 12259"/>
              <a:gd name="adj2" fmla="val 0"/>
            </a:avLst>
          </a:prstGeom>
        </p:spPr>
        <p:txBody>
          <a:bodyPr/>
          <a:lstStyle>
            <a:lvl1pPr marL="0" indent="0">
              <a:buNone/>
              <a:defRPr sz="1600"/>
            </a:lvl1pPr>
          </a:lstStyle>
          <a:p>
            <a:endParaRPr lang="en-GB" dirty="0"/>
          </a:p>
        </p:txBody>
      </p:sp>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73" t="-9718" r="28407" b="58620"/>
          <a:stretch/>
        </p:blipFill>
        <p:spPr bwMode="auto">
          <a:xfrm>
            <a:off x="9335874" y="5335676"/>
            <a:ext cx="2856127" cy="1522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sz="quarter" idx="16" hasCustomPrompt="1"/>
          </p:nvPr>
        </p:nvSpPr>
        <p:spPr>
          <a:xfrm>
            <a:off x="623394" y="541719"/>
            <a:ext cx="7104789"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9" name="Text Placeholder 4"/>
          <p:cNvSpPr>
            <a:spLocks noGrp="1"/>
          </p:cNvSpPr>
          <p:nvPr>
            <p:ph type="body" sz="quarter" idx="17" hasCustomPrompt="1"/>
          </p:nvPr>
        </p:nvSpPr>
        <p:spPr>
          <a:xfrm>
            <a:off x="623394" y="1196976"/>
            <a:ext cx="7104789"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a:lvl4pPr>
          </a:lstStyle>
          <a:p>
            <a:pPr lvl="0"/>
            <a:r>
              <a:rPr lang="en-GB" sz="2000" dirty="0"/>
              <a:t>Text Here</a:t>
            </a:r>
          </a:p>
          <a:p>
            <a:pPr lvl="1"/>
            <a:r>
              <a:rPr lang="en-GB" sz="2000" dirty="0"/>
              <a:t>Text Here</a:t>
            </a:r>
          </a:p>
          <a:p>
            <a:pPr lvl="2"/>
            <a:r>
              <a:rPr lang="en-GB" dirty="0"/>
              <a:t>Text Here</a:t>
            </a:r>
          </a:p>
          <a:p>
            <a:pPr lvl="3"/>
            <a:r>
              <a:rPr lang="en-GB" dirty="0"/>
              <a:t>Text Here</a:t>
            </a:r>
          </a:p>
        </p:txBody>
      </p:sp>
      <p:pic>
        <p:nvPicPr>
          <p:cNvPr id="7" name="Picture 6" descr="Climate_KIC_horizontal_logo_cmyk.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339" y="5661248"/>
            <a:ext cx="2940387" cy="682670"/>
          </a:xfrm>
          <a:prstGeom prst="rect">
            <a:avLst/>
          </a:prstGeom>
        </p:spPr>
      </p:pic>
    </p:spTree>
    <p:extLst>
      <p:ext uri="{BB962C8B-B14F-4D97-AF65-F5344CB8AC3E}">
        <p14:creationId xmlns:p14="http://schemas.microsoft.com/office/powerpoint/2010/main" val="301465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Images">
    <p:spTree>
      <p:nvGrpSpPr>
        <p:cNvPr id="1" name=""/>
        <p:cNvGrpSpPr/>
        <p:nvPr/>
      </p:nvGrpSpPr>
      <p:grpSpPr>
        <a:xfrm>
          <a:off x="0" y="0"/>
          <a:ext cx="0" cy="0"/>
          <a:chOff x="0" y="0"/>
          <a:chExt cx="0" cy="0"/>
        </a:xfrm>
      </p:grpSpPr>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63474" r="-26313"/>
          <a:stretch/>
        </p:blipFill>
        <p:spPr bwMode="auto">
          <a:xfrm>
            <a:off x="8592277" y="0"/>
            <a:ext cx="4032448" cy="87412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4"/>
          <p:cNvSpPr>
            <a:spLocks noGrp="1"/>
          </p:cNvSpPr>
          <p:nvPr>
            <p:ph type="pic" sz="quarter" idx="16"/>
          </p:nvPr>
        </p:nvSpPr>
        <p:spPr>
          <a:xfrm>
            <a:off x="4463819" y="1196752"/>
            <a:ext cx="3360373" cy="4176465"/>
          </a:xfrm>
          <a:prstGeom prst="round2DiagRect">
            <a:avLst/>
          </a:prstGeom>
        </p:spPr>
        <p:txBody>
          <a:bodyPr/>
          <a:lstStyle>
            <a:lvl1pPr marL="0" indent="0">
              <a:buNone/>
              <a:defRPr sz="1600"/>
            </a:lvl1pPr>
          </a:lstStyle>
          <a:p>
            <a:endParaRPr lang="en-GB" dirty="0"/>
          </a:p>
        </p:txBody>
      </p:sp>
      <p:sp>
        <p:nvSpPr>
          <p:cNvPr id="9" name="Picture Placeholder 24"/>
          <p:cNvSpPr>
            <a:spLocks noGrp="1"/>
          </p:cNvSpPr>
          <p:nvPr>
            <p:ph type="pic" sz="quarter" idx="17"/>
          </p:nvPr>
        </p:nvSpPr>
        <p:spPr>
          <a:xfrm>
            <a:off x="8208236" y="1196752"/>
            <a:ext cx="3360373" cy="41764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8" hasCustomPrompt="1"/>
          </p:nvPr>
        </p:nvSpPr>
        <p:spPr>
          <a:xfrm>
            <a:off x="623394" y="541719"/>
            <a:ext cx="3456383"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10" name="Text Placeholder 4"/>
          <p:cNvSpPr>
            <a:spLocks noGrp="1"/>
          </p:cNvSpPr>
          <p:nvPr>
            <p:ph type="body" sz="quarter" idx="19" hasCustomPrompt="1"/>
          </p:nvPr>
        </p:nvSpPr>
        <p:spPr>
          <a:xfrm>
            <a:off x="623394" y="1196976"/>
            <a:ext cx="3456383" cy="4176713"/>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baseline="0"/>
            </a:lvl4pPr>
          </a:lstStyle>
          <a:p>
            <a:pPr lvl="0"/>
            <a:r>
              <a:rPr lang="en-GB" sz="2000" dirty="0"/>
              <a:t>Text Here</a:t>
            </a:r>
          </a:p>
          <a:p>
            <a:pPr lvl="1"/>
            <a:r>
              <a:rPr lang="en-GB" dirty="0"/>
              <a:t>Text Here</a:t>
            </a:r>
          </a:p>
          <a:p>
            <a:pPr lvl="2"/>
            <a:r>
              <a:rPr lang="en-GB" dirty="0"/>
              <a:t>Text Here</a:t>
            </a:r>
          </a:p>
          <a:p>
            <a:pPr lvl="3"/>
            <a:r>
              <a:rPr lang="en-GB" dirty="0"/>
              <a:t>Text Here</a:t>
            </a:r>
          </a:p>
        </p:txBody>
      </p:sp>
      <p:pic>
        <p:nvPicPr>
          <p:cNvPr id="11" name="Picture 10" descr="Climate_KIC_horizontal_logo_cmyk.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339" y="5661248"/>
            <a:ext cx="2940387" cy="682670"/>
          </a:xfrm>
          <a:prstGeom prst="rect">
            <a:avLst/>
          </a:prstGeom>
        </p:spPr>
      </p:pic>
    </p:spTree>
    <p:extLst>
      <p:ext uri="{BB962C8B-B14F-4D97-AF65-F5344CB8AC3E}">
        <p14:creationId xmlns:p14="http://schemas.microsoft.com/office/powerpoint/2010/main" val="147329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12192000" cy="6858000"/>
          </a:xfrm>
          <a:prstGeom prst="rect">
            <a:avLst/>
          </a:prstGeom>
        </p:spPr>
        <p:txBody>
          <a:bodyPr/>
          <a:lstStyle>
            <a:lvl1pPr marL="0" indent="0">
              <a:buNone/>
              <a:defRPr sz="1600"/>
            </a:lvl1pPr>
          </a:lstStyle>
          <a:p>
            <a:endParaRPr lang="en-GB" dirty="0"/>
          </a:p>
        </p:txBody>
      </p:sp>
      <p:sp>
        <p:nvSpPr>
          <p:cNvPr id="5" name="Text Placeholder 4"/>
          <p:cNvSpPr>
            <a:spLocks noGrp="1"/>
          </p:cNvSpPr>
          <p:nvPr>
            <p:ph type="body" sz="quarter" idx="19" hasCustomPrompt="1"/>
          </p:nvPr>
        </p:nvSpPr>
        <p:spPr>
          <a:xfrm>
            <a:off x="1391479" y="1340643"/>
            <a:ext cx="3360373" cy="4464621"/>
          </a:xfrm>
          <a:prstGeom prst="round2DiagRect">
            <a:avLst/>
          </a:prstGeom>
          <a:solidFill>
            <a:schemeClr val="bg1"/>
          </a:solidFill>
          <a:ln w="254000">
            <a:solidFill>
              <a:schemeClr val="bg1"/>
            </a:solidFill>
            <a:miter lim="800000"/>
          </a:ln>
        </p:spPr>
        <p:txBody>
          <a:bodyPr/>
          <a:lstStyle>
            <a:lvl1pPr marL="0" indent="-180000">
              <a:lnSpc>
                <a:spcPct val="114000"/>
              </a:lnSpc>
              <a:spcBef>
                <a:spcPts val="0"/>
              </a:spcBef>
              <a:buClr>
                <a:schemeClr val="tx2"/>
              </a:buClr>
              <a:buFont typeface="Arial" pitchFamily="34" charset="0"/>
              <a:buChar char="•"/>
              <a:defRPr sz="2000">
                <a:solidFill>
                  <a:schemeClr val="tx1"/>
                </a:solidFill>
              </a:defRPr>
            </a:lvl1pPr>
            <a:lvl2pPr marL="648000" indent="-180000" defTabSz="324000">
              <a:lnSpc>
                <a:spcPct val="114000"/>
              </a:lnSpc>
              <a:spcBef>
                <a:spcPts val="0"/>
              </a:spcBef>
              <a:buClr>
                <a:schemeClr val="tx2"/>
              </a:buClr>
              <a:buFont typeface="Arial" pitchFamily="34" charset="0"/>
              <a:buChar char="•"/>
              <a:defRPr sz="2000" baseline="0">
                <a:solidFill>
                  <a:schemeClr val="tx1"/>
                </a:solidFill>
              </a:defRPr>
            </a:lvl2pPr>
            <a:lvl3pPr indent="-180000" defTabSz="324000">
              <a:lnSpc>
                <a:spcPct val="113000"/>
              </a:lnSpc>
              <a:spcBef>
                <a:spcPts val="0"/>
              </a:spcBef>
              <a:buClr>
                <a:schemeClr val="tx2"/>
              </a:buClr>
              <a:defRPr sz="2000">
                <a:solidFill>
                  <a:schemeClr val="tx1"/>
                </a:solidFill>
              </a:defRPr>
            </a:lvl3pPr>
            <a:lvl4pPr marL="1600200" indent="-180000">
              <a:lnSpc>
                <a:spcPct val="113000"/>
              </a:lnSpc>
              <a:buClr>
                <a:schemeClr val="tx2"/>
              </a:buClr>
              <a:buFont typeface="Arial" pitchFamily="34" charset="0"/>
              <a:buChar char="•"/>
              <a:defRPr>
                <a:solidFill>
                  <a:schemeClr val="tx1"/>
                </a:solidFill>
              </a:defRPr>
            </a:lvl4pPr>
          </a:lstStyle>
          <a:p>
            <a:pPr lvl="0"/>
            <a:r>
              <a:rPr lang="en-GB" sz="2000" dirty="0"/>
              <a:t>Text Here</a:t>
            </a:r>
          </a:p>
          <a:p>
            <a:pPr lvl="1"/>
            <a:r>
              <a:rPr lang="en-GB" dirty="0"/>
              <a:t>Text Here </a:t>
            </a:r>
          </a:p>
          <a:p>
            <a:pPr lvl="2"/>
            <a:r>
              <a:rPr lang="en-GB" dirty="0"/>
              <a:t>Text Here</a:t>
            </a:r>
          </a:p>
          <a:p>
            <a:pPr lvl="3"/>
            <a:r>
              <a:rPr lang="en-GB" dirty="0"/>
              <a:t>Text Her</a:t>
            </a:r>
          </a:p>
        </p:txBody>
      </p:sp>
    </p:spTree>
    <p:extLst>
      <p:ext uri="{BB962C8B-B14F-4D97-AF65-F5344CB8AC3E}">
        <p14:creationId xmlns:p14="http://schemas.microsoft.com/office/powerpoint/2010/main" val="363336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ndscape Image &amp; Text">
    <p:spTree>
      <p:nvGrpSpPr>
        <p:cNvPr id="1" name=""/>
        <p:cNvGrpSpPr/>
        <p:nvPr/>
      </p:nvGrpSpPr>
      <p:grpSpPr>
        <a:xfrm>
          <a:off x="0" y="0"/>
          <a:ext cx="0" cy="0"/>
          <a:chOff x="0" y="0"/>
          <a:chExt cx="0" cy="0"/>
        </a:xfrm>
      </p:grpSpPr>
      <p:sp>
        <p:nvSpPr>
          <p:cNvPr id="23" name="Picture Placeholder 24"/>
          <p:cNvSpPr>
            <a:spLocks noGrp="1"/>
          </p:cNvSpPr>
          <p:nvPr>
            <p:ph type="pic" sz="quarter" idx="15"/>
          </p:nvPr>
        </p:nvSpPr>
        <p:spPr>
          <a:xfrm>
            <a:off x="645280" y="476672"/>
            <a:ext cx="10923328" cy="1584176"/>
          </a:xfrm>
          <a:prstGeom prst="round2DiagRect">
            <a:avLst/>
          </a:prstGeom>
        </p:spPr>
        <p:txBody>
          <a:bodyPr/>
          <a:lstStyle>
            <a:lvl1pPr marL="0" indent="0">
              <a:buNone/>
              <a:defRPr sz="1600"/>
            </a:lvl1pPr>
          </a:lstStyle>
          <a:p>
            <a:endParaRPr lang="en-GB" dirty="0"/>
          </a:p>
        </p:txBody>
      </p:sp>
      <p:sp>
        <p:nvSpPr>
          <p:cNvPr id="7" name="Text Placeholder 2"/>
          <p:cNvSpPr>
            <a:spLocks noGrp="1"/>
          </p:cNvSpPr>
          <p:nvPr>
            <p:ph type="body" sz="quarter" idx="16" hasCustomPrompt="1"/>
          </p:nvPr>
        </p:nvSpPr>
        <p:spPr>
          <a:xfrm>
            <a:off x="623392" y="2276872"/>
            <a:ext cx="10945216"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8" name="Text Placeholder 4"/>
          <p:cNvSpPr>
            <a:spLocks noGrp="1"/>
          </p:cNvSpPr>
          <p:nvPr>
            <p:ph type="body" sz="quarter" idx="17" hasCustomPrompt="1"/>
          </p:nvPr>
        </p:nvSpPr>
        <p:spPr>
          <a:xfrm>
            <a:off x="623393" y="2924944"/>
            <a:ext cx="10945215" cy="2448744"/>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0" indent="-180000">
              <a:lnSpc>
                <a:spcPct val="113000"/>
              </a:lnSpc>
              <a:buClr>
                <a:schemeClr val="tx2"/>
              </a:buClr>
              <a:buFont typeface="Arial" pitchFamily="34" charset="0"/>
              <a:buChar char="•"/>
              <a:defRPr sz="2000">
                <a:solidFill>
                  <a:schemeClr val="tx1"/>
                </a:solidFill>
              </a:defRPr>
            </a:lvl2pPr>
            <a:lvl3pPr marL="648000" indent="-180000">
              <a:lnSpc>
                <a:spcPct val="113000"/>
              </a:lnSpc>
              <a:buClr>
                <a:schemeClr val="tx2"/>
              </a:buClr>
              <a:defRPr sz="2000"/>
            </a:lvl3pPr>
            <a:lvl4pPr marL="1144800" indent="-180000">
              <a:lnSpc>
                <a:spcPct val="113000"/>
              </a:lnSpc>
              <a:buClr>
                <a:schemeClr val="tx2"/>
              </a:buClr>
              <a:buFont typeface="Arial" pitchFamily="34" charset="0"/>
              <a:buChar char="•"/>
              <a:defRPr/>
            </a:lvl4pPr>
            <a:lvl5pPr marL="1602000" indent="-180000">
              <a:lnSpc>
                <a:spcPct val="113000"/>
              </a:lnSpc>
              <a:buClr>
                <a:schemeClr val="tx2"/>
              </a:buClr>
              <a:buFont typeface="Arial" pitchFamily="34" charset="0"/>
              <a:buChar char="•"/>
              <a:defRPr/>
            </a:lvl5pPr>
          </a:lstStyle>
          <a:p>
            <a:pPr lvl="0"/>
            <a:r>
              <a:rPr lang="en-GB" sz="2000" dirty="0"/>
              <a:t>Text Here</a:t>
            </a:r>
          </a:p>
          <a:p>
            <a:pPr lvl="2"/>
            <a:r>
              <a:rPr lang="en-GB" dirty="0"/>
              <a:t>Text Here</a:t>
            </a:r>
          </a:p>
          <a:p>
            <a:pPr lvl="3"/>
            <a:r>
              <a:rPr lang="en-GB" dirty="0"/>
              <a:t>Text Here</a:t>
            </a:r>
          </a:p>
          <a:p>
            <a:pPr lvl="4"/>
            <a:r>
              <a:rPr lang="en-GB" dirty="0"/>
              <a:t>Text Here</a:t>
            </a:r>
          </a:p>
        </p:txBody>
      </p:sp>
      <p:pic>
        <p:nvPicPr>
          <p:cNvPr id="6" name="Picture 5"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339" y="5661248"/>
            <a:ext cx="2940387" cy="682670"/>
          </a:xfrm>
          <a:prstGeom prst="rect">
            <a:avLst/>
          </a:prstGeom>
        </p:spPr>
      </p:pic>
    </p:spTree>
    <p:extLst>
      <p:ext uri="{BB962C8B-B14F-4D97-AF65-F5344CB8AC3E}">
        <p14:creationId xmlns:p14="http://schemas.microsoft.com/office/powerpoint/2010/main" val="304457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3 Image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063263" y="1196628"/>
            <a:ext cx="2016224" cy="2376265"/>
          </a:xfrm>
          <a:prstGeom prst="round2DiagRect">
            <a:avLst/>
          </a:prstGeom>
        </p:spPr>
        <p:txBody>
          <a:bodyPr/>
          <a:lstStyle>
            <a:lvl1pPr marL="0" indent="0">
              <a:buNone/>
              <a:defRPr sz="1600"/>
            </a:lvl1pPr>
          </a:lstStyle>
          <a:p>
            <a:endParaRPr lang="en-GB" dirty="0"/>
          </a:p>
        </p:txBody>
      </p:sp>
      <p:sp>
        <p:nvSpPr>
          <p:cNvPr id="25" name="Picture Placeholder 24"/>
          <p:cNvSpPr>
            <a:spLocks noGrp="1"/>
          </p:cNvSpPr>
          <p:nvPr>
            <p:ph type="pic" sz="quarter" idx="15"/>
          </p:nvPr>
        </p:nvSpPr>
        <p:spPr>
          <a:xfrm>
            <a:off x="7056968" y="3788892"/>
            <a:ext cx="4511641" cy="1584325"/>
          </a:xfrm>
          <a:prstGeom prst="round2DiagRect">
            <a:avLst/>
          </a:prstGeom>
        </p:spPr>
        <p:txBody>
          <a:bodyPr/>
          <a:lstStyle>
            <a:lvl1pPr marL="0" indent="0">
              <a:buNone/>
              <a:defRPr sz="1600"/>
            </a:lvl1pPr>
          </a:lstStyle>
          <a:p>
            <a:endParaRPr lang="en-GB" dirty="0"/>
          </a:p>
        </p:txBody>
      </p:sp>
      <p:sp>
        <p:nvSpPr>
          <p:cNvPr id="28" name="Picture Placeholder 24"/>
          <p:cNvSpPr>
            <a:spLocks noGrp="1"/>
          </p:cNvSpPr>
          <p:nvPr>
            <p:ph type="pic" sz="quarter" idx="17"/>
          </p:nvPr>
        </p:nvSpPr>
        <p:spPr>
          <a:xfrm>
            <a:off x="9552384" y="1196603"/>
            <a:ext cx="2016224" cy="23762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6" hasCustomPrompt="1"/>
          </p:nvPr>
        </p:nvSpPr>
        <p:spPr>
          <a:xfrm>
            <a:off x="623394" y="541719"/>
            <a:ext cx="6048671"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9" name="Text Placeholder 4"/>
          <p:cNvSpPr>
            <a:spLocks noGrp="1"/>
          </p:cNvSpPr>
          <p:nvPr>
            <p:ph type="body" sz="quarter" idx="18" hasCustomPrompt="1"/>
          </p:nvPr>
        </p:nvSpPr>
        <p:spPr>
          <a:xfrm>
            <a:off x="623394" y="1196976"/>
            <a:ext cx="6048671"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4800" indent="-180000">
              <a:lnSpc>
                <a:spcPct val="113000"/>
              </a:lnSpc>
              <a:buClr>
                <a:schemeClr val="tx2"/>
              </a:buClr>
              <a:buFont typeface="Arial" pitchFamily="34" charset="0"/>
              <a:buChar char="•"/>
              <a:defRPr sz="2000"/>
            </a:lvl3pPr>
            <a:lvl4pPr marL="1602000" indent="-180000">
              <a:lnSpc>
                <a:spcPct val="113000"/>
              </a:lnSpc>
              <a:buClr>
                <a:schemeClr val="tx2"/>
              </a:buClr>
              <a:buFont typeface="Arial" pitchFamily="34" charset="0"/>
              <a:buChar char="•"/>
              <a:defRPr/>
            </a:lvl4pPr>
          </a:lstStyle>
          <a:p>
            <a:pPr lvl="0"/>
            <a:r>
              <a:rPr lang="en-GB" sz="2000" dirty="0"/>
              <a:t>Text Here</a:t>
            </a:r>
          </a:p>
          <a:p>
            <a:pPr lvl="1"/>
            <a:r>
              <a:rPr lang="en-GB" dirty="0"/>
              <a:t>Text Here</a:t>
            </a:r>
          </a:p>
          <a:p>
            <a:pPr lvl="2"/>
            <a:r>
              <a:rPr lang="en-GB" dirty="0"/>
              <a:t>Text Here</a:t>
            </a:r>
          </a:p>
          <a:p>
            <a:pPr lvl="3"/>
            <a:r>
              <a:rPr lang="en-GB" dirty="0"/>
              <a:t>Text Here</a:t>
            </a:r>
          </a:p>
        </p:txBody>
      </p:sp>
      <p:pic>
        <p:nvPicPr>
          <p:cNvPr id="10" name="Picture 9"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339" y="5661248"/>
            <a:ext cx="2940387" cy="682670"/>
          </a:xfrm>
          <a:prstGeom prst="rect">
            <a:avLst/>
          </a:prstGeom>
        </p:spPr>
      </p:pic>
    </p:spTree>
    <p:extLst>
      <p:ext uri="{BB962C8B-B14F-4D97-AF65-F5344CB8AC3E}">
        <p14:creationId xmlns:p14="http://schemas.microsoft.com/office/powerpoint/2010/main" val="42133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Landscaper &amp; Portrait Image">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623394" y="541719"/>
            <a:ext cx="6048671" cy="432048"/>
          </a:xfrm>
          <a:prstGeom prst="rect">
            <a:avLst/>
          </a:prstGeom>
        </p:spPr>
        <p:txBody>
          <a:bodyPr/>
          <a:lstStyle>
            <a:lvl1pPr marL="0" indent="0">
              <a:buNone/>
              <a:defRPr sz="3000">
                <a:solidFill>
                  <a:schemeClr val="tx2"/>
                </a:solidFill>
              </a:defRPr>
            </a:lvl1pPr>
          </a:lstStyle>
          <a:p>
            <a:pPr lvl="0"/>
            <a:r>
              <a:rPr lang="en-GB" dirty="0"/>
              <a:t>Title</a:t>
            </a:r>
          </a:p>
        </p:txBody>
      </p:sp>
      <p:sp>
        <p:nvSpPr>
          <p:cNvPr id="7" name="Picture Placeholder 24"/>
          <p:cNvSpPr>
            <a:spLocks noGrp="1"/>
          </p:cNvSpPr>
          <p:nvPr>
            <p:ph type="pic" sz="quarter" idx="15"/>
          </p:nvPr>
        </p:nvSpPr>
        <p:spPr>
          <a:xfrm>
            <a:off x="623392" y="3791021"/>
            <a:ext cx="10945216" cy="1584176"/>
          </a:xfrm>
          <a:prstGeom prst="round2DiagRect">
            <a:avLst/>
          </a:prstGeom>
        </p:spPr>
        <p:txBody>
          <a:bodyPr/>
          <a:lstStyle>
            <a:lvl1pPr marL="0" indent="0">
              <a:buNone/>
              <a:defRPr sz="1600"/>
            </a:lvl1pPr>
          </a:lstStyle>
          <a:p>
            <a:endParaRPr lang="en-GB" dirty="0"/>
          </a:p>
        </p:txBody>
      </p:sp>
      <p:sp>
        <p:nvSpPr>
          <p:cNvPr id="8" name="Text Placeholder 4"/>
          <p:cNvSpPr>
            <a:spLocks noGrp="1"/>
          </p:cNvSpPr>
          <p:nvPr>
            <p:ph type="body" sz="quarter" idx="18" hasCustomPrompt="1"/>
          </p:nvPr>
        </p:nvSpPr>
        <p:spPr>
          <a:xfrm>
            <a:off x="623394" y="1196976"/>
            <a:ext cx="6048671"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2000" indent="-180000">
              <a:lnSpc>
                <a:spcPct val="113000"/>
              </a:lnSpc>
              <a:buClr>
                <a:schemeClr val="tx2"/>
              </a:buClr>
              <a:buFont typeface="Arial" pitchFamily="34" charset="0"/>
              <a:buChar char="•"/>
              <a:defRPr/>
            </a:lvl4pPr>
          </a:lstStyle>
          <a:p>
            <a:pPr lvl="0"/>
            <a:r>
              <a:rPr lang="en-GB" sz="2000" dirty="0"/>
              <a:t>Text Here</a:t>
            </a:r>
          </a:p>
          <a:p>
            <a:pPr lvl="1"/>
            <a:r>
              <a:rPr lang="en-GB" sz="2000" dirty="0"/>
              <a:t>Text Here</a:t>
            </a:r>
          </a:p>
          <a:p>
            <a:pPr lvl="2"/>
            <a:r>
              <a:rPr lang="en-GB" dirty="0"/>
              <a:t>Text Here</a:t>
            </a:r>
          </a:p>
          <a:p>
            <a:pPr lvl="3"/>
            <a:r>
              <a:rPr lang="en-GB" dirty="0"/>
              <a:t>Text Here</a:t>
            </a:r>
          </a:p>
        </p:txBody>
      </p:sp>
      <p:sp>
        <p:nvSpPr>
          <p:cNvPr id="9" name="Picture Placeholder 24"/>
          <p:cNvSpPr>
            <a:spLocks noGrp="1"/>
          </p:cNvSpPr>
          <p:nvPr>
            <p:ph type="pic" sz="quarter" idx="19"/>
          </p:nvPr>
        </p:nvSpPr>
        <p:spPr>
          <a:xfrm>
            <a:off x="6960096" y="1196752"/>
            <a:ext cx="4586624" cy="2376264"/>
          </a:xfrm>
          <a:prstGeom prst="round2DiagRect">
            <a:avLst/>
          </a:prstGeom>
        </p:spPr>
        <p:txBody>
          <a:bodyPr/>
          <a:lstStyle>
            <a:lvl1pPr marL="0" indent="0">
              <a:buNone/>
              <a:defRPr sz="1600"/>
            </a:lvl1pPr>
          </a:lstStyle>
          <a:p>
            <a:endParaRPr lang="en-GB" dirty="0"/>
          </a:p>
        </p:txBody>
      </p:sp>
      <p:pic>
        <p:nvPicPr>
          <p:cNvPr id="10" name="Picture 9" descr="Climate_KIC_horizontal_logo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339" y="5661248"/>
            <a:ext cx="2940387" cy="682670"/>
          </a:xfrm>
          <a:prstGeom prst="rect">
            <a:avLst/>
          </a:prstGeom>
        </p:spPr>
      </p:pic>
    </p:spTree>
    <p:extLst>
      <p:ext uri="{BB962C8B-B14F-4D97-AF65-F5344CB8AC3E}">
        <p14:creationId xmlns:p14="http://schemas.microsoft.com/office/powerpoint/2010/main" val="187805945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slideLayout" Target="../slideLayouts/slideLayout14.xml"/><Relationship Id="rId14" Type="http://schemas.openxmlformats.org/officeDocument/2006/relationships/slideLayout" Target="../slideLayouts/slideLayout15.xml"/><Relationship Id="rId15" Type="http://schemas.openxmlformats.org/officeDocument/2006/relationships/slideLayout" Target="../slideLayouts/slideLayout16.xml"/><Relationship Id="rId16" Type="http://schemas.openxmlformats.org/officeDocument/2006/relationships/slideLayout" Target="../slideLayouts/slideLayout17.xml"/><Relationship Id="rId17" Type="http://schemas.openxmlformats.org/officeDocument/2006/relationships/slideLayout" Target="../slideLayouts/slideLayout18.xml"/><Relationship Id="rId18" Type="http://schemas.openxmlformats.org/officeDocument/2006/relationships/slideLayout" Target="../slideLayouts/slideLayout19.xml"/><Relationship Id="rId19"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719667" y="4725144"/>
            <a:ext cx="5376333"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schemeClr val="bg1"/>
                </a:solidFill>
                <a:latin typeface="+mj-lt"/>
              </a:rPr>
              <a:t>t</a:t>
            </a:r>
            <a:endParaRPr lang="en-GB" sz="2400" dirty="0">
              <a:solidFill>
                <a:schemeClr val="bg1"/>
              </a:solidFill>
              <a:latin typeface="Titillium Lt" pitchFamily="50" charset="0"/>
            </a:endParaRPr>
          </a:p>
        </p:txBody>
      </p:sp>
      <p:sp>
        <p:nvSpPr>
          <p:cNvPr id="8" name="Rectangle 7"/>
          <p:cNvSpPr/>
          <p:nvPr userDrawn="1"/>
        </p:nvSpPr>
        <p:spPr>
          <a:xfrm>
            <a:off x="0" y="0"/>
            <a:ext cx="12192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endParaRPr>
          </a:p>
        </p:txBody>
      </p:sp>
    </p:spTree>
    <p:extLst>
      <p:ext uri="{BB962C8B-B14F-4D97-AF65-F5344CB8AC3E}">
        <p14:creationId xmlns:p14="http://schemas.microsoft.com/office/powerpoint/2010/main" val="245295798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6415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7" r:id="rId14"/>
    <p:sldLayoutId id="2147483678" r:id="rId15"/>
    <p:sldLayoutId id="2147483679" r:id="rId16"/>
    <p:sldLayoutId id="2147483680" r:id="rId17"/>
    <p:sldLayoutId id="214748368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5449474" y="-1251520"/>
            <a:ext cx="6047127" cy="6048672"/>
          </a:xfrm>
        </p:spPr>
      </p:pic>
      <p:sp>
        <p:nvSpPr>
          <p:cNvPr id="7" name="Text Placeholder 2"/>
          <p:cNvSpPr>
            <a:spLocks noGrp="1"/>
          </p:cNvSpPr>
          <p:nvPr>
            <p:ph type="body" sz="quarter" idx="11"/>
          </p:nvPr>
        </p:nvSpPr>
        <p:spPr>
          <a:xfrm>
            <a:off x="0" y="3854354"/>
            <a:ext cx="6606256" cy="2160240"/>
          </a:xfrm>
        </p:spPr>
        <p:txBody>
          <a:bodyPr/>
          <a:lstStyle/>
          <a:p>
            <a:r>
              <a:rPr lang="en-GB" b="1" dirty="0"/>
              <a:t>From Disintegration to Integration: Navigating the Forces of Our Time</a:t>
            </a:r>
          </a:p>
          <a:p>
            <a:endParaRPr lang="en-GB" b="1" i="1" dirty="0"/>
          </a:p>
          <a:p>
            <a:r>
              <a:rPr lang="en-GB" sz="1800" dirty="0"/>
              <a:t>Joachim Monkelbaan, PhD</a:t>
            </a:r>
          </a:p>
          <a:p>
            <a:r>
              <a:rPr lang="en-GB" sz="1800" dirty="0"/>
              <a:t>De </a:t>
            </a:r>
            <a:r>
              <a:rPr lang="en-GB" sz="1800" dirty="0" err="1"/>
              <a:t>Poort</a:t>
            </a:r>
            <a:r>
              <a:rPr lang="en-GB" sz="1800" dirty="0"/>
              <a:t>, 14 April 2017</a:t>
            </a:r>
          </a:p>
        </p:txBody>
      </p:sp>
    </p:spTree>
    <p:extLst>
      <p:ext uri="{BB962C8B-B14F-4D97-AF65-F5344CB8AC3E}">
        <p14:creationId xmlns:p14="http://schemas.microsoft.com/office/powerpoint/2010/main" val="39860854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dirty="0"/>
              <a:t>Force 3: Climate change </a:t>
            </a:r>
          </a:p>
          <a:p>
            <a:endParaRPr lang="en-GB" dirty="0"/>
          </a:p>
        </p:txBody>
      </p:sp>
      <p:sp>
        <p:nvSpPr>
          <p:cNvPr id="3" name="Text Placeholder 2"/>
          <p:cNvSpPr>
            <a:spLocks noGrp="1"/>
          </p:cNvSpPr>
          <p:nvPr>
            <p:ph type="body" sz="quarter" idx="18"/>
          </p:nvPr>
        </p:nvSpPr>
        <p:spPr/>
        <p:txBody>
          <a:bodyPr/>
          <a:lstStyle/>
          <a:p>
            <a:endParaRPr lang="en-GB" dirty="0"/>
          </a:p>
        </p:txBody>
      </p:sp>
      <p:pic>
        <p:nvPicPr>
          <p:cNvPr id="4" name="Picture 3"/>
          <p:cNvPicPr>
            <a:picLocks noChangeAspect="1"/>
          </p:cNvPicPr>
          <p:nvPr/>
        </p:nvPicPr>
        <p:blipFill>
          <a:blip r:embed="rId3"/>
          <a:stretch>
            <a:fillRect/>
          </a:stretch>
        </p:blipFill>
        <p:spPr>
          <a:xfrm>
            <a:off x="914400" y="1196976"/>
            <a:ext cx="9629191" cy="4345408"/>
          </a:xfrm>
          <a:prstGeom prst="rect">
            <a:avLst/>
          </a:prstGeom>
        </p:spPr>
      </p:pic>
    </p:spTree>
    <p:extLst>
      <p:ext uri="{BB962C8B-B14F-4D97-AF65-F5344CB8AC3E}">
        <p14:creationId xmlns:p14="http://schemas.microsoft.com/office/powerpoint/2010/main" val="13519141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endParaRPr lang="en-GB"/>
          </a:p>
        </p:txBody>
      </p:sp>
      <p:sp>
        <p:nvSpPr>
          <p:cNvPr id="3" name="Text Placeholder 2"/>
          <p:cNvSpPr>
            <a:spLocks noGrp="1"/>
          </p:cNvSpPr>
          <p:nvPr>
            <p:ph type="body" sz="quarter" idx="18"/>
          </p:nvPr>
        </p:nvSpPr>
        <p:spPr/>
        <p:txBody>
          <a:bodyPr/>
          <a:lstStyle/>
          <a:p>
            <a:endParaRPr lang="en-GB" dirty="0"/>
          </a:p>
        </p:txBody>
      </p:sp>
      <p:pic>
        <p:nvPicPr>
          <p:cNvPr id="4" name="Picture 3" descr="https://bwns.imgix.net/stories/1087_01.JPG?w=640&amp;fit=crop&amp;bg=333333&amp;fm=pjpg&amp;jpg-progressive=true&amp;q=55"/>
          <p:cNvPicPr/>
          <p:nvPr/>
        </p:nvPicPr>
        <p:blipFill>
          <a:blip r:embed="rId2">
            <a:extLst>
              <a:ext uri="{28A0092B-C50C-407E-A947-70E740481C1C}">
                <a14:useLocalDpi xmlns:a14="http://schemas.microsoft.com/office/drawing/2010/main" val="0"/>
              </a:ext>
            </a:extLst>
          </a:blip>
          <a:srcRect/>
          <a:stretch>
            <a:fillRect/>
          </a:stretch>
        </p:blipFill>
        <p:spPr bwMode="auto">
          <a:xfrm>
            <a:off x="1156996" y="298580"/>
            <a:ext cx="8229600" cy="5822302"/>
          </a:xfrm>
          <a:prstGeom prst="rect">
            <a:avLst/>
          </a:prstGeom>
          <a:noFill/>
          <a:ln>
            <a:noFill/>
          </a:ln>
        </p:spPr>
      </p:pic>
    </p:spTree>
    <p:extLst>
      <p:ext uri="{BB962C8B-B14F-4D97-AF65-F5344CB8AC3E}">
        <p14:creationId xmlns:p14="http://schemas.microsoft.com/office/powerpoint/2010/main" val="37331847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endParaRPr lang="en-GB" dirty="0"/>
          </a:p>
        </p:txBody>
      </p:sp>
      <p:sp>
        <p:nvSpPr>
          <p:cNvPr id="3" name="Text Placeholder 2"/>
          <p:cNvSpPr>
            <a:spLocks noGrp="1"/>
          </p:cNvSpPr>
          <p:nvPr>
            <p:ph type="body" sz="quarter" idx="18"/>
          </p:nvPr>
        </p:nvSpPr>
        <p:spPr>
          <a:xfrm>
            <a:off x="454951" y="2681287"/>
            <a:ext cx="11568607" cy="4176713"/>
          </a:xfrm>
        </p:spPr>
        <p:txBody>
          <a:bodyPr/>
          <a:lstStyle/>
          <a:p>
            <a:r>
              <a:rPr lang="en-GB" sz="4000" dirty="0"/>
              <a:t> I(</a:t>
            </a:r>
            <a:r>
              <a:rPr lang="en-GB" sz="4000" dirty="0" err="1"/>
              <a:t>mpact</a:t>
            </a:r>
            <a:r>
              <a:rPr lang="en-GB" sz="4000" dirty="0"/>
              <a:t>) = P(</a:t>
            </a:r>
            <a:r>
              <a:rPr lang="en-GB" sz="4000" dirty="0" err="1"/>
              <a:t>opulation</a:t>
            </a:r>
            <a:r>
              <a:rPr lang="en-GB" sz="4000" dirty="0"/>
              <a:t>) x A(</a:t>
            </a:r>
            <a:r>
              <a:rPr lang="en-GB" sz="4000" dirty="0" err="1"/>
              <a:t>ffluence</a:t>
            </a:r>
            <a:r>
              <a:rPr lang="en-GB" sz="4000" dirty="0"/>
              <a:t>) x T(</a:t>
            </a:r>
            <a:r>
              <a:rPr lang="en-GB" sz="4000" dirty="0" err="1"/>
              <a:t>echnology</a:t>
            </a:r>
            <a:r>
              <a:rPr lang="en-GB" sz="4000" dirty="0"/>
              <a:t>)</a:t>
            </a:r>
          </a:p>
          <a:p>
            <a:r>
              <a:rPr lang="en-GB" sz="4000" dirty="0"/>
              <a:t> So what happens when P grows by another 50% and A doubles by 2050?</a:t>
            </a:r>
          </a:p>
          <a:p>
            <a:r>
              <a:rPr lang="en-GB" sz="4000" dirty="0"/>
              <a:t> Solution: Innovation?</a:t>
            </a:r>
          </a:p>
        </p:txBody>
      </p:sp>
    </p:spTree>
    <p:extLst>
      <p:ext uri="{BB962C8B-B14F-4D97-AF65-F5344CB8AC3E}">
        <p14:creationId xmlns:p14="http://schemas.microsoft.com/office/powerpoint/2010/main" val="22177846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495377" y="194247"/>
            <a:ext cx="8359672" cy="432048"/>
          </a:xfrm>
        </p:spPr>
        <p:txBody>
          <a:bodyPr/>
          <a:lstStyle/>
          <a:p>
            <a:r>
              <a:rPr lang="en-GB" dirty="0"/>
              <a:t>Writings: innovation as change and renewal?</a:t>
            </a:r>
          </a:p>
        </p:txBody>
      </p:sp>
      <p:sp>
        <p:nvSpPr>
          <p:cNvPr id="3" name="Text Placeholder 2"/>
          <p:cNvSpPr>
            <a:spLocks noGrp="1"/>
          </p:cNvSpPr>
          <p:nvPr>
            <p:ph type="body" sz="quarter" idx="18"/>
          </p:nvPr>
        </p:nvSpPr>
        <p:spPr>
          <a:xfrm>
            <a:off x="176784" y="922656"/>
            <a:ext cx="12015216" cy="6248853"/>
          </a:xfrm>
        </p:spPr>
        <p:txBody>
          <a:bodyPr/>
          <a:lstStyle/>
          <a:p>
            <a:pPr indent="0" algn="just">
              <a:buNone/>
            </a:pPr>
            <a:r>
              <a:rPr lang="en-GB" sz="2400" i="1" dirty="0"/>
              <a:t>The Divine Springtime is come, O Most Exalted Pen, for the Festival of </a:t>
            </a:r>
          </a:p>
          <a:p>
            <a:pPr indent="0" algn="just">
              <a:buNone/>
            </a:pPr>
            <a:r>
              <a:rPr lang="en-GB" sz="2400" i="1" dirty="0"/>
              <a:t>the All-Merciful is fast approaching. Bestir thyself, and magnify, before the </a:t>
            </a:r>
          </a:p>
          <a:p>
            <a:pPr indent="0" algn="just">
              <a:buNone/>
            </a:pPr>
            <a:r>
              <a:rPr lang="en-GB" sz="2400" i="1" dirty="0"/>
              <a:t>entire creation, the name of God, and celebrate His praise, in such wise </a:t>
            </a:r>
          </a:p>
          <a:p>
            <a:pPr indent="0" algn="just">
              <a:buNone/>
            </a:pPr>
            <a:r>
              <a:rPr lang="en-GB" sz="2400" b="1" i="1" dirty="0"/>
              <a:t>that all created things may be regenerated and made new</a:t>
            </a:r>
            <a:r>
              <a:rPr lang="en-GB" sz="2400" i="1" dirty="0"/>
              <a:t>.</a:t>
            </a:r>
          </a:p>
          <a:p>
            <a:pPr indent="0" algn="just">
              <a:buNone/>
            </a:pPr>
            <a:r>
              <a:rPr lang="en-GB" sz="2400" dirty="0"/>
              <a:t>Baha’u’llah, Gleanings from the Writings of Baha’u’llah</a:t>
            </a:r>
          </a:p>
          <a:p>
            <a:pPr indent="0" algn="just">
              <a:buNone/>
            </a:pPr>
            <a:endParaRPr lang="en-GB" sz="2400" dirty="0"/>
          </a:p>
          <a:p>
            <a:pPr indent="0" algn="just">
              <a:buNone/>
            </a:pPr>
            <a:r>
              <a:rPr lang="en-GB" sz="2400" i="1" dirty="0"/>
              <a:t>Although </a:t>
            </a:r>
            <a:r>
              <a:rPr lang="en-GB" sz="2400" i="1" dirty="0" err="1"/>
              <a:t>Bahá’u’lláh</a:t>
            </a:r>
            <a:r>
              <a:rPr lang="en-GB" sz="2400" i="1" dirty="0"/>
              <a:t> does not set out in His Revelation a detailed economic system, </a:t>
            </a:r>
            <a:r>
              <a:rPr lang="en-GB" sz="2400" b="1" i="1" dirty="0"/>
              <a:t>a constant theme throughout the entire corpus of His teachings is the reorganization of human society. </a:t>
            </a:r>
            <a:r>
              <a:rPr lang="en-GB" sz="2400" i="1" dirty="0"/>
              <a:t>Consideration of this theme inevitably gives rise to questions of economics. Of course, </a:t>
            </a:r>
            <a:r>
              <a:rPr lang="en-GB" sz="2400" b="1" i="1" dirty="0"/>
              <a:t>the future order conceived by </a:t>
            </a:r>
            <a:r>
              <a:rPr lang="en-GB" sz="2400" b="1" i="1" dirty="0" err="1"/>
              <a:t>Bahá’u’lláh</a:t>
            </a:r>
            <a:r>
              <a:rPr lang="en-GB" sz="2400" b="1" i="1" dirty="0"/>
              <a:t> is far beyond anything that can be imagined by the present generation. </a:t>
            </a:r>
            <a:r>
              <a:rPr lang="en-GB" sz="2400" i="1" dirty="0"/>
              <a:t>- </a:t>
            </a:r>
            <a:r>
              <a:rPr lang="en-GB" sz="2400" dirty="0"/>
              <a:t>Message from the Universal House of Justice, 1 March 2017</a:t>
            </a:r>
          </a:p>
          <a:p>
            <a:pPr algn="just"/>
            <a:endParaRPr lang="en-GB" sz="2400" dirty="0"/>
          </a:p>
        </p:txBody>
      </p:sp>
    </p:spTree>
    <p:extLst>
      <p:ext uri="{BB962C8B-B14F-4D97-AF65-F5344CB8AC3E}">
        <p14:creationId xmlns:p14="http://schemas.microsoft.com/office/powerpoint/2010/main" val="19124926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GB" dirty="0"/>
              <a:t>Challenges of our time: complex and systemic</a:t>
            </a:r>
          </a:p>
        </p:txBody>
      </p:sp>
      <p:sp>
        <p:nvSpPr>
          <p:cNvPr id="4" name="Text Placeholder 3"/>
          <p:cNvSpPr>
            <a:spLocks noGrp="1"/>
          </p:cNvSpPr>
          <p:nvPr>
            <p:ph type="body" sz="quarter" idx="16"/>
          </p:nvPr>
        </p:nvSpPr>
        <p:spPr>
          <a:xfrm>
            <a:off x="623393" y="973767"/>
            <a:ext cx="7872908" cy="4176713"/>
          </a:xfrm>
        </p:spPr>
        <p:txBody>
          <a:bodyPr/>
          <a:lstStyle/>
          <a:p>
            <a:pPr indent="0">
              <a:buNone/>
            </a:pPr>
            <a:endParaRPr lang="en-GB" dirty="0"/>
          </a:p>
          <a:p>
            <a:pPr marL="342900" indent="-342900"/>
            <a:endParaRPr lang="en-GB" dirty="0"/>
          </a:p>
        </p:txBody>
      </p:sp>
      <p:sp>
        <p:nvSpPr>
          <p:cNvPr id="5" name="Rectangle 4"/>
          <p:cNvSpPr/>
          <p:nvPr/>
        </p:nvSpPr>
        <p:spPr>
          <a:xfrm>
            <a:off x="259963" y="1405815"/>
            <a:ext cx="11790948" cy="5693866"/>
          </a:xfrm>
          <a:prstGeom prst="rect">
            <a:avLst/>
          </a:prstGeom>
        </p:spPr>
        <p:txBody>
          <a:bodyPr wrap="square">
            <a:spAutoFit/>
          </a:bodyPr>
          <a:lstStyle/>
          <a:p>
            <a:pPr marL="285750" indent="-285750">
              <a:buFont typeface="Arial" panose="020B0604020202020204" pitchFamily="34" charset="0"/>
              <a:buChar char="•"/>
            </a:pPr>
            <a:r>
              <a:rPr lang="en-GB" sz="2800" dirty="0"/>
              <a:t>Complexity: based on relationships, and their properties of self-organisation, interconnections and evolution (e.g. raising a child)</a:t>
            </a:r>
          </a:p>
          <a:p>
            <a:pPr marL="285750" indent="-285750">
              <a:buFont typeface="Arial" panose="020B0604020202020204" pitchFamily="34" charset="0"/>
              <a:buChar char="•"/>
            </a:pPr>
            <a:r>
              <a:rPr lang="en-GB" sz="2800" dirty="0"/>
              <a:t>Systemic problem such as climate change: has many interconnected causes and effects and is influenced by several factors – complex and non-linear</a:t>
            </a:r>
          </a:p>
          <a:p>
            <a:pPr marL="285750" indent="-285750">
              <a:buFont typeface="Arial" panose="020B0604020202020204" pitchFamily="34" charset="0"/>
              <a:buChar char="•"/>
            </a:pPr>
            <a:r>
              <a:rPr lang="en-GB" sz="2800" dirty="0"/>
              <a:t>Systemic + systems innovation		</a:t>
            </a:r>
          </a:p>
          <a:p>
            <a:r>
              <a:rPr lang="en-GB" sz="2800" dirty="0"/>
              <a:t>							Technological (90% exists)</a:t>
            </a:r>
          </a:p>
          <a:p>
            <a:pPr marL="285750" indent="-285750">
              <a:buFont typeface="Arial" panose="020B0604020202020204" pitchFamily="34" charset="0"/>
              <a:buChar char="•"/>
            </a:pPr>
            <a:endParaRPr lang="en-GB" sz="2800" dirty="0"/>
          </a:p>
          <a:p>
            <a:pPr marL="2114550" lvl="4" indent="-285750">
              <a:buFont typeface="Arial" panose="020B0604020202020204" pitchFamily="34" charset="0"/>
              <a:buChar char="•"/>
            </a:pPr>
            <a:r>
              <a:rPr lang="en-GB" sz="2800" dirty="0"/>
              <a:t>E.g. solar power, smart grids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r>
              <a:rPr lang="en-GB" sz="2800" dirty="0"/>
              <a:t>               			         Social (jobs, </a:t>
            </a:r>
            <a:r>
              <a:rPr lang="en-GB" sz="2800" dirty="0" err="1"/>
              <a:t>edu</a:t>
            </a:r>
            <a:r>
              <a:rPr lang="en-GB" sz="2800" dirty="0"/>
              <a:t>)            Economic (e.g. steady-										state economy)	                 </a:t>
            </a:r>
          </a:p>
        </p:txBody>
      </p:sp>
      <p:sp>
        <p:nvSpPr>
          <p:cNvPr id="2" name="Isosceles Triangle 1"/>
          <p:cNvSpPr/>
          <p:nvPr/>
        </p:nvSpPr>
        <p:spPr>
          <a:xfrm>
            <a:off x="6155437" y="4014680"/>
            <a:ext cx="2340864" cy="16795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36276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88757" y="336883"/>
            <a:ext cx="10082463" cy="481263"/>
          </a:xfrm>
        </p:spPr>
        <p:txBody>
          <a:bodyPr/>
          <a:lstStyle/>
          <a:p>
            <a:r>
              <a:rPr lang="en-GB" dirty="0"/>
              <a:t>Required approaches to </a:t>
            </a:r>
            <a:r>
              <a:rPr lang="en-GB" dirty="0" err="1"/>
              <a:t>integrativesystems</a:t>
            </a:r>
            <a:r>
              <a:rPr lang="en-GB" dirty="0"/>
              <a:t> innovation (how?):</a:t>
            </a:r>
          </a:p>
        </p:txBody>
      </p:sp>
      <p:sp>
        <p:nvSpPr>
          <p:cNvPr id="3" name="Text Placeholder 2"/>
          <p:cNvSpPr>
            <a:spLocks noGrp="1"/>
          </p:cNvSpPr>
          <p:nvPr>
            <p:ph type="body" sz="quarter" idx="18"/>
          </p:nvPr>
        </p:nvSpPr>
        <p:spPr>
          <a:xfrm>
            <a:off x="0" y="1015019"/>
            <a:ext cx="12536905" cy="4176713"/>
          </a:xfrm>
        </p:spPr>
        <p:txBody>
          <a:bodyPr/>
          <a:lstStyle/>
          <a:p>
            <a:pPr marL="342900" indent="-342900"/>
            <a:r>
              <a:rPr lang="en-US" sz="3200" dirty="0"/>
              <a:t>Envisioning the future, </a:t>
            </a:r>
            <a:r>
              <a:rPr lang="en-US" sz="3200" dirty="0" err="1"/>
              <a:t>backcasting</a:t>
            </a:r>
            <a:endParaRPr lang="en-US" sz="3200" dirty="0"/>
          </a:p>
          <a:p>
            <a:pPr marL="342900" indent="-342900"/>
            <a:r>
              <a:rPr lang="en-GB" sz="3200" dirty="0"/>
              <a:t>Learning/reflexivity/adaptiveness</a:t>
            </a:r>
          </a:p>
          <a:p>
            <a:pPr marL="342900" indent="-342900"/>
            <a:r>
              <a:rPr lang="en-GB" sz="3200" dirty="0"/>
              <a:t>Systems thinking to address complexity and realize transformational change at scale (big picture, plan – act – reflect)</a:t>
            </a:r>
          </a:p>
          <a:p>
            <a:pPr marL="342900" indent="-342900"/>
            <a:r>
              <a:rPr lang="en-GB" sz="3200" dirty="0"/>
              <a:t>Participation: involve stakeholders to affect the way systems work (consultation)</a:t>
            </a:r>
          </a:p>
          <a:p>
            <a:pPr marL="342900" indent="-342900"/>
            <a:r>
              <a:rPr lang="en-GB" sz="3200" dirty="0"/>
              <a:t>Serendipity/leverage crisis: Purposive or compulsive decision-making  (cf. </a:t>
            </a:r>
            <a:r>
              <a:rPr lang="en-GB" sz="3200" dirty="0" err="1"/>
              <a:t>Hoppmann</a:t>
            </a:r>
            <a:r>
              <a:rPr lang="en-GB" sz="3200" dirty="0"/>
              <a:t> et al., 2014)? Great disruption? (Paul Gilding)</a:t>
            </a:r>
          </a:p>
          <a:p>
            <a:pPr marL="342900" indent="-342900"/>
            <a:endParaRPr lang="en-GB" sz="3200" dirty="0"/>
          </a:p>
          <a:p>
            <a:pPr marL="342900" indent="-342900"/>
            <a:endParaRPr lang="en-GB" sz="3200" dirty="0"/>
          </a:p>
        </p:txBody>
      </p:sp>
    </p:spTree>
    <p:extLst>
      <p:ext uri="{BB962C8B-B14F-4D97-AF65-F5344CB8AC3E}">
        <p14:creationId xmlns:p14="http://schemas.microsoft.com/office/powerpoint/2010/main" val="32664070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sz="3600" dirty="0"/>
              <a:t>Humans are fundamentally spiritual beings</a:t>
            </a:r>
          </a:p>
        </p:txBody>
      </p:sp>
      <p:sp>
        <p:nvSpPr>
          <p:cNvPr id="3" name="Text Placeholder 2"/>
          <p:cNvSpPr>
            <a:spLocks noGrp="1"/>
          </p:cNvSpPr>
          <p:nvPr>
            <p:ph type="body" sz="quarter" idx="18"/>
          </p:nvPr>
        </p:nvSpPr>
        <p:spPr>
          <a:xfrm>
            <a:off x="623393" y="1705740"/>
            <a:ext cx="10445660" cy="4176713"/>
          </a:xfrm>
        </p:spPr>
        <p:txBody>
          <a:bodyPr/>
          <a:lstStyle/>
          <a:p>
            <a:r>
              <a:rPr lang="en-GB" sz="3600" dirty="0"/>
              <a:t> Human behaviour drives climate change</a:t>
            </a:r>
          </a:p>
          <a:p>
            <a:r>
              <a:rPr lang="en-GB" sz="3600" dirty="0"/>
              <a:t> Humans are multi-dimensional: need understanding of behavioural, psychological, and spiritual aspects</a:t>
            </a:r>
          </a:p>
          <a:p>
            <a:r>
              <a:rPr lang="en-GB" sz="3600" dirty="0"/>
              <a:t> Complexity beyond evolution; need revolution in awareness (awakening)</a:t>
            </a:r>
          </a:p>
          <a:p>
            <a:endParaRPr lang="en-GB" sz="3600" dirty="0"/>
          </a:p>
        </p:txBody>
      </p:sp>
    </p:spTree>
    <p:extLst>
      <p:ext uri="{BB962C8B-B14F-4D97-AF65-F5344CB8AC3E}">
        <p14:creationId xmlns:p14="http://schemas.microsoft.com/office/powerpoint/2010/main" val="39982196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274" y="0"/>
            <a:ext cx="9144000" cy="2387600"/>
          </a:xfrm>
        </p:spPr>
        <p:txBody>
          <a:bodyPr/>
          <a:lstStyle/>
          <a:p>
            <a:r>
              <a:rPr lang="en-GB" dirty="0"/>
              <a:t>Tool: integral theory</a:t>
            </a:r>
            <a:br>
              <a:rPr lang="en-GB" dirty="0"/>
            </a:br>
            <a:endParaRPr lang="en-GB" dirty="0"/>
          </a:p>
        </p:txBody>
      </p:sp>
      <p:sp>
        <p:nvSpPr>
          <p:cNvPr id="3" name="Subtitle 2"/>
          <p:cNvSpPr>
            <a:spLocks noGrp="1"/>
          </p:cNvSpPr>
          <p:nvPr>
            <p:ph type="subTitle" idx="1"/>
          </p:nvPr>
        </p:nvSpPr>
        <p:spPr/>
        <p:txBody>
          <a:bodyPr/>
          <a:lstStyle/>
          <a:p>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3266639810"/>
              </p:ext>
            </p:extLst>
          </p:nvPr>
        </p:nvGraphicFramePr>
        <p:xfrm>
          <a:off x="1736578" y="2387599"/>
          <a:ext cx="8127999" cy="367531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3615798367"/>
                    </a:ext>
                  </a:extLst>
                </a:gridCol>
                <a:gridCol w="2709333">
                  <a:extLst>
                    <a:ext uri="{9D8B030D-6E8A-4147-A177-3AD203B41FA5}">
                      <a16:colId xmlns:a16="http://schemas.microsoft.com/office/drawing/2014/main" xmlns="" val="3017456737"/>
                    </a:ext>
                  </a:extLst>
                </a:gridCol>
                <a:gridCol w="2709333">
                  <a:extLst>
                    <a:ext uri="{9D8B030D-6E8A-4147-A177-3AD203B41FA5}">
                      <a16:colId xmlns:a16="http://schemas.microsoft.com/office/drawing/2014/main" xmlns="" val="1238132572"/>
                    </a:ext>
                  </a:extLst>
                </a:gridCol>
              </a:tblGrid>
              <a:tr h="1023555">
                <a:tc>
                  <a:txBody>
                    <a:bodyPr/>
                    <a:lstStyle/>
                    <a:p>
                      <a:endParaRPr lang="en-GB" dirty="0"/>
                    </a:p>
                  </a:txBody>
                  <a:tcPr/>
                </a:tc>
                <a:tc>
                  <a:txBody>
                    <a:bodyPr/>
                    <a:lstStyle/>
                    <a:p>
                      <a:r>
                        <a:rPr lang="en-GB" dirty="0"/>
                        <a:t>Interior</a:t>
                      </a:r>
                    </a:p>
                  </a:txBody>
                  <a:tcPr/>
                </a:tc>
                <a:tc>
                  <a:txBody>
                    <a:bodyPr/>
                    <a:lstStyle/>
                    <a:p>
                      <a:r>
                        <a:rPr lang="en-GB" dirty="0"/>
                        <a:t>Exterior</a:t>
                      </a:r>
                    </a:p>
                  </a:txBody>
                  <a:tcPr/>
                </a:tc>
                <a:extLst>
                  <a:ext uri="{0D108BD9-81ED-4DB2-BD59-A6C34878D82A}">
                    <a16:rowId xmlns:a16="http://schemas.microsoft.com/office/drawing/2014/main" xmlns="" val="1112715055"/>
                  </a:ext>
                </a:extLst>
              </a:tr>
              <a:tr h="1023555">
                <a:tc>
                  <a:txBody>
                    <a:bodyPr/>
                    <a:lstStyle/>
                    <a:p>
                      <a:r>
                        <a:rPr lang="en-GB" dirty="0"/>
                        <a:t>Individual</a:t>
                      </a:r>
                    </a:p>
                  </a:txBody>
                  <a:tcPr/>
                </a:tc>
                <a:tc>
                  <a:txBody>
                    <a:bodyPr/>
                    <a:lstStyle/>
                    <a:p>
                      <a:r>
                        <a:rPr lang="en-GB" dirty="0"/>
                        <a:t>1. Individual/psychological </a:t>
                      </a:r>
                      <a:r>
                        <a:rPr lang="en-GB" i="1" dirty="0"/>
                        <a:t>Reflection and reflexivity Personal beliefs, values, awareness, and willingness </a:t>
                      </a:r>
                    </a:p>
                  </a:txBody>
                  <a:tcPr/>
                </a:tc>
                <a:tc>
                  <a:txBody>
                    <a:bodyPr/>
                    <a:lstStyle/>
                    <a:p>
                      <a:r>
                        <a:rPr lang="en-GB" dirty="0"/>
                        <a:t>2. (Inter-personal) </a:t>
                      </a:r>
                      <a:r>
                        <a:rPr lang="en-GB" i="1" dirty="0"/>
                        <a:t>behaviour of individual</a:t>
                      </a:r>
                    </a:p>
                    <a:p>
                      <a:r>
                        <a:rPr lang="en-GB" i="1" dirty="0"/>
                        <a:t>Trust, knowledge and understanding </a:t>
                      </a:r>
                    </a:p>
                  </a:txBody>
                  <a:tcPr/>
                </a:tc>
                <a:extLst>
                  <a:ext uri="{0D108BD9-81ED-4DB2-BD59-A6C34878D82A}">
                    <a16:rowId xmlns:a16="http://schemas.microsoft.com/office/drawing/2014/main" xmlns="" val="59591880"/>
                  </a:ext>
                </a:extLst>
              </a:tr>
              <a:tr h="1023555">
                <a:tc>
                  <a:txBody>
                    <a:bodyPr/>
                    <a:lstStyle/>
                    <a:p>
                      <a:r>
                        <a:rPr lang="en-GB" dirty="0"/>
                        <a:t>Collective</a:t>
                      </a:r>
                    </a:p>
                  </a:txBody>
                  <a:tcPr/>
                </a:tc>
                <a:tc>
                  <a:txBody>
                    <a:bodyPr/>
                    <a:lstStyle/>
                    <a:p>
                      <a:r>
                        <a:rPr lang="en-GB" dirty="0"/>
                        <a:t>3. Community: Social and Cultural</a:t>
                      </a:r>
                    </a:p>
                    <a:p>
                      <a:r>
                        <a:rPr lang="en-GB" i="1" dirty="0"/>
                        <a:t>Fairness and justice, collective worldviews, values and beliefs</a:t>
                      </a:r>
                    </a:p>
                  </a:txBody>
                  <a:tcPr/>
                </a:tc>
                <a:tc>
                  <a:txBody>
                    <a:bodyPr/>
                    <a:lstStyle/>
                    <a:p>
                      <a:r>
                        <a:rPr lang="en-GB" dirty="0"/>
                        <a:t>4. Structural and systemic</a:t>
                      </a:r>
                    </a:p>
                    <a:p>
                      <a:r>
                        <a:rPr lang="en-GB" i="1" dirty="0"/>
                        <a:t>Governance, strategy, decision-making procedures, rules, policies, institutions</a:t>
                      </a:r>
                    </a:p>
                  </a:txBody>
                  <a:tcPr/>
                </a:tc>
                <a:extLst>
                  <a:ext uri="{0D108BD9-81ED-4DB2-BD59-A6C34878D82A}">
                    <a16:rowId xmlns:a16="http://schemas.microsoft.com/office/drawing/2014/main" xmlns="" val="1564023212"/>
                  </a:ext>
                </a:extLst>
              </a:tr>
            </a:tbl>
          </a:graphicData>
        </a:graphic>
      </p:graphicFrame>
    </p:spTree>
    <p:extLst>
      <p:ext uri="{BB962C8B-B14F-4D97-AF65-F5344CB8AC3E}">
        <p14:creationId xmlns:p14="http://schemas.microsoft.com/office/powerpoint/2010/main" val="4859698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GB" dirty="0"/>
              <a:t>Theory, and practice?</a:t>
            </a:r>
          </a:p>
        </p:txBody>
      </p:sp>
      <p:sp>
        <p:nvSpPr>
          <p:cNvPr id="4" name="Text Placeholder 3"/>
          <p:cNvSpPr>
            <a:spLocks noGrp="1"/>
          </p:cNvSpPr>
          <p:nvPr>
            <p:ph type="body" sz="quarter" idx="16"/>
          </p:nvPr>
        </p:nvSpPr>
        <p:spPr>
          <a:xfrm>
            <a:off x="385648" y="973767"/>
            <a:ext cx="11333110" cy="4176713"/>
          </a:xfrm>
        </p:spPr>
        <p:txBody>
          <a:bodyPr/>
          <a:lstStyle/>
          <a:p>
            <a:pPr indent="0">
              <a:buNone/>
            </a:pPr>
            <a:endParaRPr lang="en-GB" sz="3200" dirty="0"/>
          </a:p>
          <a:p>
            <a:pPr marL="342900" indent="-342900"/>
            <a:r>
              <a:rPr lang="en-GB" sz="3200" dirty="0"/>
              <a:t>Climate-kic.org: unique EU initiative (public-private partnership) on fostering innovation for climate change</a:t>
            </a:r>
          </a:p>
          <a:p>
            <a:pPr marL="342900" indent="-342900"/>
            <a:r>
              <a:rPr lang="en-GB" sz="3200" dirty="0"/>
              <a:t>Connects researchers with business (markets), education, and governments (at all levels!)</a:t>
            </a:r>
          </a:p>
          <a:p>
            <a:pPr marL="342900" indent="-342900"/>
            <a:r>
              <a:rPr lang="en-GB" sz="3200" dirty="0"/>
              <a:t> Transitions Hub: laboratory that develops and provides methods and tools for decision-making and learning on systems innovation for climate change through ‘planning- action – reflection’ cycle</a:t>
            </a:r>
          </a:p>
        </p:txBody>
      </p:sp>
    </p:spTree>
    <p:extLst>
      <p:ext uri="{BB962C8B-B14F-4D97-AF65-F5344CB8AC3E}">
        <p14:creationId xmlns:p14="http://schemas.microsoft.com/office/powerpoint/2010/main" val="41919891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dirty="0"/>
              <a:t>Not ‘good’ or ‘bad’ </a:t>
            </a:r>
          </a:p>
        </p:txBody>
      </p:sp>
      <p:sp>
        <p:nvSpPr>
          <p:cNvPr id="3" name="Text Placeholder 2"/>
          <p:cNvSpPr>
            <a:spLocks noGrp="1"/>
          </p:cNvSpPr>
          <p:nvPr>
            <p:ph type="body" sz="quarter" idx="18"/>
          </p:nvPr>
        </p:nvSpPr>
        <p:spPr>
          <a:xfrm>
            <a:off x="214900" y="1227519"/>
            <a:ext cx="10676257" cy="4176713"/>
          </a:xfrm>
        </p:spPr>
        <p:txBody>
          <a:bodyPr/>
          <a:lstStyle/>
          <a:p>
            <a:pPr indent="0" algn="just">
              <a:buNone/>
            </a:pPr>
            <a:r>
              <a:rPr lang="en-GB" sz="3600" dirty="0" err="1"/>
              <a:t>Bahá’ís</a:t>
            </a:r>
            <a:r>
              <a:rPr lang="en-GB" sz="3600" dirty="0"/>
              <a:t> are encouraged to see in the </a:t>
            </a:r>
          </a:p>
          <a:p>
            <a:pPr indent="0" algn="just">
              <a:buNone/>
            </a:pPr>
            <a:r>
              <a:rPr lang="en-GB" sz="3600" dirty="0"/>
              <a:t>revolutionary changes taking place in every sphere </a:t>
            </a:r>
          </a:p>
          <a:p>
            <a:pPr indent="0" algn="just">
              <a:buNone/>
            </a:pPr>
            <a:r>
              <a:rPr lang="en-GB" sz="3600" dirty="0"/>
              <a:t>of life the interaction of two fundamental processes. </a:t>
            </a:r>
          </a:p>
          <a:p>
            <a:pPr indent="0" algn="just">
              <a:buNone/>
            </a:pPr>
            <a:r>
              <a:rPr lang="en-GB" sz="3600" dirty="0"/>
              <a:t>One is destructive in nature, while the other is integrative; both serve to carry humanity, each in its own way, along the path leading towards its full maturity. </a:t>
            </a:r>
            <a:r>
              <a:rPr lang="en-GB" sz="2400" i="1" dirty="0"/>
              <a:t>Universal House of Justice, To the </a:t>
            </a:r>
            <a:r>
              <a:rPr lang="en-GB" sz="2400" i="1" dirty="0" err="1"/>
              <a:t>Bahá’ís</a:t>
            </a:r>
            <a:r>
              <a:rPr lang="en-GB" sz="2400" i="1" dirty="0"/>
              <a:t> of Iran, 2 March 2013</a:t>
            </a:r>
          </a:p>
        </p:txBody>
      </p:sp>
    </p:spTree>
    <p:extLst>
      <p:ext uri="{BB962C8B-B14F-4D97-AF65-F5344CB8AC3E}">
        <p14:creationId xmlns:p14="http://schemas.microsoft.com/office/powerpoint/2010/main" val="27062933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555759" y="425557"/>
            <a:ext cx="6408712" cy="5110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200" dirty="0">
                <a:solidFill>
                  <a:srgbClr val="004494"/>
                </a:solidFill>
                <a:latin typeface="+mj-lt"/>
              </a:rPr>
              <a:t>Overview</a:t>
            </a:r>
          </a:p>
        </p:txBody>
      </p:sp>
      <p:sp>
        <p:nvSpPr>
          <p:cNvPr id="4" name="Text Placeholder 3"/>
          <p:cNvSpPr>
            <a:spLocks noGrp="1"/>
          </p:cNvSpPr>
          <p:nvPr>
            <p:ph type="body" sz="quarter" idx="15"/>
          </p:nvPr>
        </p:nvSpPr>
        <p:spPr>
          <a:xfrm>
            <a:off x="192505" y="2029733"/>
            <a:ext cx="12248148" cy="4176713"/>
          </a:xfrm>
        </p:spPr>
        <p:txBody>
          <a:bodyPr/>
          <a:lstStyle/>
          <a:p>
            <a:pPr marL="457200" indent="-457200">
              <a:buAutoNum type="arabicPeriod"/>
            </a:pPr>
            <a:r>
              <a:rPr lang="en-GB" sz="4000" dirty="0"/>
              <a:t> What are the forces of (dis)integration?</a:t>
            </a:r>
          </a:p>
          <a:p>
            <a:pPr marL="457200" indent="-457200">
              <a:buAutoNum type="arabicPeriod"/>
            </a:pPr>
            <a:r>
              <a:rPr lang="en-GB" sz="4000" dirty="0"/>
              <a:t> What role for innovation in addressing these forces?</a:t>
            </a:r>
          </a:p>
          <a:p>
            <a:pPr marL="457200" indent="-457200">
              <a:buAutoNum type="arabicPeriod"/>
            </a:pPr>
            <a:r>
              <a:rPr lang="en-GB" sz="4000" dirty="0"/>
              <a:t> How to improve such innovation ?</a:t>
            </a:r>
          </a:p>
        </p:txBody>
      </p:sp>
    </p:spTree>
    <p:extLst>
      <p:ext uri="{BB962C8B-B14F-4D97-AF65-F5344CB8AC3E}">
        <p14:creationId xmlns:p14="http://schemas.microsoft.com/office/powerpoint/2010/main" val="30044101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547" y="905794"/>
            <a:ext cx="9144000" cy="2387600"/>
          </a:xfrm>
        </p:spPr>
        <p:txBody>
          <a:bodyPr/>
          <a:lstStyle/>
          <a:p>
            <a:pPr algn="just"/>
            <a:r>
              <a:rPr lang="en-GB" sz="3600" dirty="0"/>
              <a:t>In Taoism, the interaction between Yin and Yang, between integration and disintegration, is taken to produce and change the universe, to create being and non-being.</a:t>
            </a:r>
          </a:p>
        </p:txBody>
      </p:sp>
      <p:sp>
        <p:nvSpPr>
          <p:cNvPr id="3" name="Subtitle 2"/>
          <p:cNvSpPr>
            <a:spLocks noGrp="1"/>
          </p:cNvSpPr>
          <p:nvPr>
            <p:ph type="subTitle" idx="1"/>
          </p:nvPr>
        </p:nvSpPr>
        <p:spPr/>
        <p:txBody>
          <a:bodyPr/>
          <a:lstStyle/>
          <a:p>
            <a:endParaRPr lang="en-GB" dirty="0"/>
          </a:p>
        </p:txBody>
      </p:sp>
      <p:sp>
        <p:nvSpPr>
          <p:cNvPr id="4" name="Slide Number Placeholder 3"/>
          <p:cNvSpPr>
            <a:spLocks noGrp="1"/>
          </p:cNvSpPr>
          <p:nvPr>
            <p:ph type="sldNum" sz="quarter" idx="12"/>
          </p:nvPr>
        </p:nvSpPr>
        <p:spPr/>
        <p:txBody>
          <a:bodyPr/>
          <a:lstStyle/>
          <a:p>
            <a:endParaRPr lang="en-GB" dirty="0"/>
          </a:p>
        </p:txBody>
      </p:sp>
      <p:pic>
        <p:nvPicPr>
          <p:cNvPr id="5" name="Picture 4"/>
          <p:cNvPicPr>
            <a:picLocks noChangeAspect="1"/>
          </p:cNvPicPr>
          <p:nvPr/>
        </p:nvPicPr>
        <p:blipFill>
          <a:blip r:embed="rId3"/>
          <a:stretch>
            <a:fillRect/>
          </a:stretch>
        </p:blipFill>
        <p:spPr>
          <a:xfrm>
            <a:off x="6972300" y="3293395"/>
            <a:ext cx="3314019" cy="3156392"/>
          </a:xfrm>
          <a:prstGeom prst="rect">
            <a:avLst/>
          </a:prstGeom>
        </p:spPr>
      </p:pic>
    </p:spTree>
    <p:extLst>
      <p:ext uri="{BB962C8B-B14F-4D97-AF65-F5344CB8AC3E}">
        <p14:creationId xmlns:p14="http://schemas.microsoft.com/office/powerpoint/2010/main" val="16997475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61257" y="385010"/>
            <a:ext cx="8359672" cy="432048"/>
          </a:xfrm>
        </p:spPr>
        <p:txBody>
          <a:bodyPr/>
          <a:lstStyle/>
          <a:p>
            <a:r>
              <a:rPr lang="en-GB" dirty="0"/>
              <a:t>Force 1: Technology</a:t>
            </a:r>
          </a:p>
        </p:txBody>
      </p:sp>
      <p:sp>
        <p:nvSpPr>
          <p:cNvPr id="3" name="Text Placeholder 2"/>
          <p:cNvSpPr>
            <a:spLocks noGrp="1"/>
          </p:cNvSpPr>
          <p:nvPr>
            <p:ph type="body" sz="quarter" idx="18"/>
          </p:nvPr>
        </p:nvSpPr>
        <p:spPr>
          <a:xfrm>
            <a:off x="261257" y="1194398"/>
            <a:ext cx="9815804" cy="4176713"/>
          </a:xfrm>
        </p:spPr>
        <p:txBody>
          <a:bodyPr/>
          <a:lstStyle/>
          <a:p>
            <a:pPr indent="0">
              <a:buNone/>
            </a:pPr>
            <a:r>
              <a:rPr lang="en-GB" sz="3200" dirty="0"/>
              <a:t>Has brought as closer together:</a:t>
            </a:r>
          </a:p>
          <a:p>
            <a:pPr indent="0">
              <a:buNone/>
            </a:pPr>
            <a:r>
              <a:rPr lang="en-GB" sz="3200" i="1" dirty="0"/>
              <a:t>A </a:t>
            </a:r>
            <a:r>
              <a:rPr lang="en-GB" sz="3200" b="1" i="1" dirty="0"/>
              <a:t>mechanism of world inter-communication </a:t>
            </a:r>
            <a:r>
              <a:rPr lang="en-GB" sz="3200" i="1" dirty="0"/>
              <a:t>will be devised, embracing the whole planet, freed from national hindrances and restrictions, and functioning with marvellous swiftness and perfect regularity. </a:t>
            </a:r>
          </a:p>
          <a:p>
            <a:pPr indent="0">
              <a:buNone/>
            </a:pPr>
            <a:r>
              <a:rPr lang="en-GB" sz="3200" dirty="0" err="1"/>
              <a:t>Shoghi</a:t>
            </a:r>
            <a:r>
              <a:rPr lang="en-GB" sz="3200" dirty="0"/>
              <a:t> Effendi, 1936</a:t>
            </a:r>
          </a:p>
        </p:txBody>
      </p:sp>
    </p:spTree>
    <p:extLst>
      <p:ext uri="{BB962C8B-B14F-4D97-AF65-F5344CB8AC3E}">
        <p14:creationId xmlns:p14="http://schemas.microsoft.com/office/powerpoint/2010/main" val="14876583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7"/>
          </p:nvPr>
        </p:nvSpPr>
        <p:spPr/>
        <p:txBody>
          <a:bodyPr/>
          <a:lstStyle/>
          <a:p>
            <a:r>
              <a:rPr lang="en-US" dirty="0"/>
              <a:t>Vs. technology as </a:t>
            </a:r>
          </a:p>
        </p:txBody>
      </p:sp>
      <p:sp>
        <p:nvSpPr>
          <p:cNvPr id="3" name="Tijdelijke aanduiding voor tekst 2"/>
          <p:cNvSpPr>
            <a:spLocks noGrp="1"/>
          </p:cNvSpPr>
          <p:nvPr>
            <p:ph type="body" sz="quarter" idx="18"/>
          </p:nvPr>
        </p:nvSpPr>
        <p:spPr>
          <a:xfrm>
            <a:off x="623392" y="1991060"/>
            <a:ext cx="11568607" cy="4176713"/>
          </a:xfrm>
        </p:spPr>
        <p:txBody>
          <a:bodyPr/>
          <a:lstStyle/>
          <a:p>
            <a:r>
              <a:rPr lang="en-US" sz="3600" dirty="0"/>
              <a:t> Cybercrime</a:t>
            </a:r>
          </a:p>
          <a:p>
            <a:r>
              <a:rPr lang="nl-NL" sz="3600" dirty="0"/>
              <a:t> </a:t>
            </a:r>
            <a:r>
              <a:rPr lang="en-US" sz="3600" dirty="0"/>
              <a:t>Weapons or medical equipment</a:t>
            </a:r>
          </a:p>
          <a:p>
            <a:r>
              <a:rPr lang="en-US" sz="3600" dirty="0"/>
              <a:t> Smartphone over-use</a:t>
            </a:r>
          </a:p>
          <a:p>
            <a:r>
              <a:rPr lang="en-US" sz="3600" dirty="0"/>
              <a:t> Social media as confirmation of biases (polarization)</a:t>
            </a:r>
          </a:p>
          <a:p>
            <a:r>
              <a:rPr lang="en-US" sz="3600" dirty="0"/>
              <a:t> Dissemination of ‘fake’ news (independent search for truth)</a:t>
            </a:r>
          </a:p>
          <a:p>
            <a:endParaRPr lang="en-US" sz="3600" dirty="0"/>
          </a:p>
        </p:txBody>
      </p:sp>
    </p:spTree>
    <p:extLst>
      <p:ext uri="{BB962C8B-B14F-4D97-AF65-F5344CB8AC3E}">
        <p14:creationId xmlns:p14="http://schemas.microsoft.com/office/powerpoint/2010/main" val="23082527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dirty="0"/>
              <a:t>D</a:t>
            </a:r>
            <a:r>
              <a:rPr lang="en-GB" dirty="0" smtClean="0"/>
              <a:t>isruption</a:t>
            </a:r>
            <a:r>
              <a:rPr lang="en-GB" dirty="0"/>
              <a:t>: technology as destroyer of jobs - Luddites vs. creative destruction (Schumpeter)</a:t>
            </a:r>
          </a:p>
        </p:txBody>
      </p:sp>
      <p:pic>
        <p:nvPicPr>
          <p:cNvPr id="4" name="Picture 3"/>
          <p:cNvPicPr>
            <a:picLocks noChangeAspect="1"/>
          </p:cNvPicPr>
          <p:nvPr/>
        </p:nvPicPr>
        <p:blipFill>
          <a:blip r:embed="rId3"/>
          <a:stretch>
            <a:fillRect/>
          </a:stretch>
        </p:blipFill>
        <p:spPr>
          <a:xfrm>
            <a:off x="1658110" y="2207628"/>
            <a:ext cx="6988627" cy="4452709"/>
          </a:xfrm>
          <a:prstGeom prst="rect">
            <a:avLst/>
          </a:prstGeom>
        </p:spPr>
      </p:pic>
      <p:sp>
        <p:nvSpPr>
          <p:cNvPr id="3" name="Text Placeholder 2"/>
          <p:cNvSpPr>
            <a:spLocks noGrp="1"/>
          </p:cNvSpPr>
          <p:nvPr>
            <p:ph type="body" sz="quarter" idx="18"/>
          </p:nvPr>
        </p:nvSpPr>
        <p:spPr>
          <a:xfrm>
            <a:off x="1658110" y="2681287"/>
            <a:ext cx="8328541" cy="4176713"/>
          </a:xfrm>
        </p:spPr>
        <p:txBody>
          <a:bodyPr/>
          <a:lstStyle/>
          <a:p>
            <a:endParaRPr lang="en-GB" dirty="0"/>
          </a:p>
        </p:txBody>
      </p:sp>
    </p:spTree>
    <p:extLst>
      <p:ext uri="{BB962C8B-B14F-4D97-AF65-F5344CB8AC3E}">
        <p14:creationId xmlns:p14="http://schemas.microsoft.com/office/powerpoint/2010/main" val="23103568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28600" y="382464"/>
            <a:ext cx="8359672" cy="432048"/>
          </a:xfrm>
        </p:spPr>
        <p:txBody>
          <a:bodyPr/>
          <a:lstStyle/>
          <a:p>
            <a:r>
              <a:rPr lang="en-GB" dirty="0"/>
              <a:t>Force 2: Globalization </a:t>
            </a:r>
          </a:p>
        </p:txBody>
      </p:sp>
      <p:sp>
        <p:nvSpPr>
          <p:cNvPr id="3" name="Text Placeholder 2"/>
          <p:cNvSpPr>
            <a:spLocks noGrp="1"/>
          </p:cNvSpPr>
          <p:nvPr>
            <p:ph type="body" sz="quarter" idx="18"/>
          </p:nvPr>
        </p:nvSpPr>
        <p:spPr>
          <a:xfrm>
            <a:off x="228600" y="2193019"/>
            <a:ext cx="10025743" cy="4176713"/>
          </a:xfrm>
        </p:spPr>
        <p:txBody>
          <a:bodyPr/>
          <a:lstStyle/>
          <a:p>
            <a:pPr indent="0" algn="just">
              <a:buNone/>
            </a:pPr>
            <a:r>
              <a:rPr lang="en-GB" sz="4400" dirty="0"/>
              <a:t>“international integration arising from the interchange of world views, products, ideas, and other aspects of culture.”</a:t>
            </a:r>
          </a:p>
        </p:txBody>
      </p:sp>
    </p:spTree>
    <p:extLst>
      <p:ext uri="{BB962C8B-B14F-4D97-AF65-F5344CB8AC3E}">
        <p14:creationId xmlns:p14="http://schemas.microsoft.com/office/powerpoint/2010/main" val="41702437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endParaRPr lang="en-GB" dirty="0"/>
          </a:p>
        </p:txBody>
      </p:sp>
      <p:sp>
        <p:nvSpPr>
          <p:cNvPr id="3" name="Text Placeholder 2"/>
          <p:cNvSpPr>
            <a:spLocks noGrp="1"/>
          </p:cNvSpPr>
          <p:nvPr>
            <p:ph type="body" sz="quarter" idx="18"/>
          </p:nvPr>
        </p:nvSpPr>
        <p:spPr/>
        <p:txBody>
          <a:bodyPr/>
          <a:lstStyle/>
          <a:p>
            <a:endParaRPr lang="en-GB" dirty="0"/>
          </a:p>
        </p:txBody>
      </p:sp>
      <p:pic>
        <p:nvPicPr>
          <p:cNvPr id="4" name="Picture 3"/>
          <p:cNvPicPr>
            <a:picLocks noChangeAspect="1"/>
          </p:cNvPicPr>
          <p:nvPr/>
        </p:nvPicPr>
        <p:blipFill>
          <a:blip r:embed="rId3"/>
          <a:stretch>
            <a:fillRect/>
          </a:stretch>
        </p:blipFill>
        <p:spPr>
          <a:xfrm>
            <a:off x="373224" y="541719"/>
            <a:ext cx="8588145" cy="5224599"/>
          </a:xfrm>
          <a:prstGeom prst="rect">
            <a:avLst/>
          </a:prstGeom>
        </p:spPr>
      </p:pic>
    </p:spTree>
    <p:extLst>
      <p:ext uri="{BB962C8B-B14F-4D97-AF65-F5344CB8AC3E}">
        <p14:creationId xmlns:p14="http://schemas.microsoft.com/office/powerpoint/2010/main" val="35709727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dirty="0"/>
              <a:t>‘</a:t>
            </a:r>
            <a:r>
              <a:rPr lang="en-GB" dirty="0" err="1"/>
              <a:t>We’worship</a:t>
            </a:r>
            <a:r>
              <a:rPr lang="en-GB" dirty="0"/>
              <a:t> growth</a:t>
            </a:r>
          </a:p>
        </p:txBody>
      </p:sp>
      <p:pic>
        <p:nvPicPr>
          <p:cNvPr id="4" name="Picture 3"/>
          <p:cNvPicPr>
            <a:picLocks noChangeAspect="1"/>
          </p:cNvPicPr>
          <p:nvPr/>
        </p:nvPicPr>
        <p:blipFill>
          <a:blip r:embed="rId3"/>
          <a:stretch>
            <a:fillRect/>
          </a:stretch>
        </p:blipFill>
        <p:spPr>
          <a:xfrm>
            <a:off x="1531448" y="1196976"/>
            <a:ext cx="8817428" cy="5042023"/>
          </a:xfrm>
          <a:prstGeom prst="rect">
            <a:avLst/>
          </a:prstGeom>
        </p:spPr>
      </p:pic>
      <p:sp>
        <p:nvSpPr>
          <p:cNvPr id="3" name="Text Placeholder 2"/>
          <p:cNvSpPr>
            <a:spLocks noGrp="1"/>
          </p:cNvSpPr>
          <p:nvPr>
            <p:ph type="body" sz="quarter" idx="18"/>
          </p:nvPr>
        </p:nvSpPr>
        <p:spPr/>
        <p:txBody>
          <a:bodyPr/>
          <a:lstStyle/>
          <a:p>
            <a:endParaRPr lang="en-GB" dirty="0"/>
          </a:p>
        </p:txBody>
      </p:sp>
    </p:spTree>
    <p:extLst>
      <p:ext uri="{BB962C8B-B14F-4D97-AF65-F5344CB8AC3E}">
        <p14:creationId xmlns:p14="http://schemas.microsoft.com/office/powerpoint/2010/main" val="11602657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dirty="0"/>
              <a:t>Inequality</a:t>
            </a:r>
          </a:p>
        </p:txBody>
      </p:sp>
      <p:pic>
        <p:nvPicPr>
          <p:cNvPr id="4" name="Picture 3"/>
          <p:cNvPicPr>
            <a:picLocks noChangeAspect="1"/>
          </p:cNvPicPr>
          <p:nvPr/>
        </p:nvPicPr>
        <p:blipFill>
          <a:blip r:embed="rId3"/>
          <a:stretch>
            <a:fillRect/>
          </a:stretch>
        </p:blipFill>
        <p:spPr>
          <a:xfrm>
            <a:off x="1847087" y="1196976"/>
            <a:ext cx="8497825" cy="5661023"/>
          </a:xfrm>
          <a:prstGeom prst="rect">
            <a:avLst/>
          </a:prstGeom>
        </p:spPr>
      </p:pic>
      <p:sp>
        <p:nvSpPr>
          <p:cNvPr id="3" name="Text Placeholder 2"/>
          <p:cNvSpPr>
            <a:spLocks noGrp="1"/>
          </p:cNvSpPr>
          <p:nvPr>
            <p:ph type="body" sz="quarter" idx="18"/>
          </p:nvPr>
        </p:nvSpPr>
        <p:spPr/>
        <p:txBody>
          <a:bodyPr/>
          <a:lstStyle/>
          <a:p>
            <a:endParaRPr lang="en-GB" dirty="0"/>
          </a:p>
        </p:txBody>
      </p:sp>
    </p:spTree>
    <p:extLst>
      <p:ext uri="{BB962C8B-B14F-4D97-AF65-F5344CB8AC3E}">
        <p14:creationId xmlns:p14="http://schemas.microsoft.com/office/powerpoint/2010/main" val="38932594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U Blue Cover">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Text Content Slides">
  <a:themeElements>
    <a:clrScheme name="Climate KIC-New brand">
      <a:dk1>
        <a:srgbClr val="000000"/>
      </a:dk1>
      <a:lt1>
        <a:srgbClr val="FFFFFF"/>
      </a:lt1>
      <a:dk2>
        <a:srgbClr val="062F91"/>
      </a:dk2>
      <a:lt2>
        <a:srgbClr val="65A614"/>
      </a:lt2>
      <a:accent1>
        <a:srgbClr val="62B7EA"/>
      </a:accent1>
      <a:accent2>
        <a:srgbClr val="630F7A"/>
      </a:accent2>
      <a:accent3>
        <a:srgbClr val="E74394"/>
      </a:accent3>
      <a:accent4>
        <a:srgbClr val="152D79"/>
      </a:accent4>
      <a:accent5>
        <a:srgbClr val="FDCD15"/>
      </a:accent5>
      <a:accent6>
        <a:srgbClr val="00AFAA"/>
      </a:accent6>
      <a:hlink>
        <a:srgbClr val="111D65"/>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13050</TotalTime>
  <Words>2632</Words>
  <Application>Microsoft Macintosh PowerPoint</Application>
  <PresentationFormat>Personnalisé</PresentationFormat>
  <Paragraphs>166</Paragraphs>
  <Slides>20</Slides>
  <Notes>19</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EU Blue Cover</vt:lpstr>
      <vt:lpstr>Blue Text Content Slides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Tool: integral theory </vt:lpstr>
      <vt:lpstr>Présentation PowerPoint</vt:lpstr>
      <vt:lpstr>Présentation PowerPoint</vt:lpstr>
      <vt:lpstr>In Taoism, the interaction between Yin and Yang, between integration and disintegration, is taken to produce and change the universe, to create being and non-being.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Joachim Monkelbaan</dc:creator>
  <cp:lastModifiedBy>Office 2004 Test Drive User</cp:lastModifiedBy>
  <cp:revision>50</cp:revision>
  <dcterms:created xsi:type="dcterms:W3CDTF">2017-03-21T07:37:34Z</dcterms:created>
  <dcterms:modified xsi:type="dcterms:W3CDTF">2017-04-18T15:15:40Z</dcterms:modified>
</cp:coreProperties>
</file>